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4"/>
  </p:notesMasterIdLst>
  <p:sldIdLst>
    <p:sldId id="256" r:id="rId2"/>
    <p:sldId id="259" r:id="rId3"/>
    <p:sldId id="258" r:id="rId4"/>
    <p:sldId id="260" r:id="rId5"/>
    <p:sldId id="694" r:id="rId6"/>
    <p:sldId id="261" r:id="rId7"/>
    <p:sldId id="691" r:id="rId8"/>
    <p:sldId id="692" r:id="rId9"/>
    <p:sldId id="693"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8" r:id="rId36"/>
    <p:sldId id="705" r:id="rId37"/>
    <p:sldId id="720" r:id="rId38"/>
    <p:sldId id="289" r:id="rId39"/>
    <p:sldId id="706" r:id="rId40"/>
    <p:sldId id="707" r:id="rId41"/>
    <p:sldId id="708" r:id="rId42"/>
    <p:sldId id="296" r:id="rId43"/>
    <p:sldId id="721" r:id="rId44"/>
    <p:sldId id="722" r:id="rId45"/>
    <p:sldId id="297" r:id="rId46"/>
    <p:sldId id="299" r:id="rId47"/>
    <p:sldId id="315" r:id="rId48"/>
    <p:sldId id="316" r:id="rId49"/>
    <p:sldId id="695" r:id="rId50"/>
    <p:sldId id="290" r:id="rId51"/>
    <p:sldId id="644" r:id="rId52"/>
    <p:sldId id="645" r:id="rId53"/>
    <p:sldId id="646" r:id="rId54"/>
    <p:sldId id="647" r:id="rId55"/>
    <p:sldId id="648" r:id="rId56"/>
    <p:sldId id="690" r:id="rId57"/>
    <p:sldId id="697" r:id="rId58"/>
    <p:sldId id="698" r:id="rId59"/>
    <p:sldId id="715" r:id="rId60"/>
    <p:sldId id="709" r:id="rId61"/>
    <p:sldId id="710" r:id="rId62"/>
    <p:sldId id="711" r:id="rId63"/>
    <p:sldId id="712" r:id="rId64"/>
    <p:sldId id="713" r:id="rId65"/>
    <p:sldId id="701" r:id="rId66"/>
    <p:sldId id="702" r:id="rId67"/>
    <p:sldId id="703" r:id="rId68"/>
    <p:sldId id="295" r:id="rId69"/>
    <p:sldId id="302" r:id="rId70"/>
    <p:sldId id="303" r:id="rId71"/>
    <p:sldId id="304" r:id="rId72"/>
    <p:sldId id="305" r:id="rId73"/>
    <p:sldId id="306" r:id="rId74"/>
    <p:sldId id="307" r:id="rId75"/>
    <p:sldId id="308" r:id="rId76"/>
    <p:sldId id="310" r:id="rId77"/>
    <p:sldId id="311" r:id="rId78"/>
    <p:sldId id="312" r:id="rId79"/>
    <p:sldId id="314" r:id="rId80"/>
    <p:sldId id="319" r:id="rId81"/>
    <p:sldId id="716" r:id="rId82"/>
    <p:sldId id="717" r:id="rId83"/>
    <p:sldId id="718" r:id="rId84"/>
    <p:sldId id="719" r:id="rId85"/>
    <p:sldId id="588" r:id="rId86"/>
    <p:sldId id="625" r:id="rId87"/>
    <p:sldId id="626" r:id="rId88"/>
    <p:sldId id="350" r:id="rId89"/>
    <p:sldId id="589" r:id="rId90"/>
    <p:sldId id="590" r:id="rId91"/>
    <p:sldId id="591" r:id="rId92"/>
    <p:sldId id="592" r:id="rId93"/>
    <p:sldId id="593" r:id="rId94"/>
    <p:sldId id="594" r:id="rId95"/>
    <p:sldId id="595" r:id="rId96"/>
    <p:sldId id="596" r:id="rId97"/>
    <p:sldId id="597" r:id="rId98"/>
    <p:sldId id="598" r:id="rId99"/>
    <p:sldId id="627" r:id="rId100"/>
    <p:sldId id="600" r:id="rId101"/>
    <p:sldId id="601" r:id="rId102"/>
    <p:sldId id="602" r:id="rId103"/>
    <p:sldId id="604" r:id="rId104"/>
    <p:sldId id="605" r:id="rId105"/>
    <p:sldId id="606" r:id="rId106"/>
    <p:sldId id="607" r:id="rId107"/>
    <p:sldId id="608" r:id="rId108"/>
    <p:sldId id="723" r:id="rId109"/>
    <p:sldId id="724" r:id="rId110"/>
    <p:sldId id="725" r:id="rId111"/>
    <p:sldId id="726" r:id="rId112"/>
    <p:sldId id="727" r:id="rId113"/>
    <p:sldId id="728" r:id="rId114"/>
    <p:sldId id="729" r:id="rId115"/>
    <p:sldId id="730" r:id="rId116"/>
    <p:sldId id="731" r:id="rId117"/>
    <p:sldId id="732" r:id="rId118"/>
    <p:sldId id="733" r:id="rId119"/>
    <p:sldId id="735" r:id="rId120"/>
    <p:sldId id="734" r:id="rId121"/>
    <p:sldId id="609" r:id="rId122"/>
    <p:sldId id="610" r:id="rId123"/>
    <p:sldId id="611" r:id="rId124"/>
    <p:sldId id="612" r:id="rId125"/>
    <p:sldId id="613" r:id="rId126"/>
    <p:sldId id="641" r:id="rId127"/>
    <p:sldId id="628" r:id="rId128"/>
    <p:sldId id="629" r:id="rId129"/>
    <p:sldId id="630" r:id="rId130"/>
    <p:sldId id="631" r:id="rId131"/>
    <p:sldId id="632" r:id="rId132"/>
    <p:sldId id="633" r:id="rId133"/>
    <p:sldId id="634" r:id="rId134"/>
    <p:sldId id="736" r:id="rId135"/>
    <p:sldId id="737" r:id="rId136"/>
    <p:sldId id="738" r:id="rId137"/>
    <p:sldId id="739" r:id="rId138"/>
    <p:sldId id="740" r:id="rId139"/>
    <p:sldId id="635" r:id="rId140"/>
    <p:sldId id="636" r:id="rId141"/>
    <p:sldId id="637" r:id="rId142"/>
    <p:sldId id="638"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088"/>
    <p:restoredTop sz="93435"/>
  </p:normalViewPr>
  <p:slideViewPr>
    <p:cSldViewPr snapToGrid="0">
      <p:cViewPr>
        <p:scale>
          <a:sx n="111" d="100"/>
          <a:sy n="111" d="100"/>
        </p:scale>
        <p:origin x="568"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9C623-2EAD-824B-8889-DD5606968E64}" type="datetimeFigureOut">
              <a:rPr lang="en-US" smtClean="0"/>
              <a:t>8/23/23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61F95-DCBA-0344-B708-EB4ABE3B15BE}" type="slidenum">
              <a:rPr lang="en-US" smtClean="0"/>
              <a:t>‹#›</a:t>
            </a:fld>
            <a:endParaRPr lang="en-US"/>
          </a:p>
        </p:txBody>
      </p:sp>
    </p:spTree>
    <p:extLst>
      <p:ext uri="{BB962C8B-B14F-4D97-AF65-F5344CB8AC3E}">
        <p14:creationId xmlns:p14="http://schemas.microsoft.com/office/powerpoint/2010/main" val="3281624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BAD87AA-1893-EDAC-2760-D6599E68D0A7}"/>
              </a:ext>
            </a:extLst>
          </p:cNvPr>
          <p:cNvSpPr>
            <a:spLocks noGrp="1" noChangeArrowheads="1"/>
          </p:cNvSpPr>
          <p:nvPr>
            <p:ph type="sldNum" sz="quarter" idx="5"/>
          </p:nvPr>
        </p:nvSpPr>
        <p:spPr>
          <a:ln/>
        </p:spPr>
        <p:txBody>
          <a:bodyPr/>
          <a:lstStyle/>
          <a:p>
            <a:fld id="{153A51BC-66EA-354B-B43D-3534435805A3}" type="slidenum">
              <a:rPr lang="en-US" altLang="en-US"/>
              <a:pPr/>
              <a:t>76</a:t>
            </a:fld>
            <a:endParaRPr lang="en-US" altLang="en-US"/>
          </a:p>
        </p:txBody>
      </p:sp>
      <p:sp>
        <p:nvSpPr>
          <p:cNvPr id="67586" name="Rectangle 2">
            <a:extLst>
              <a:ext uri="{FF2B5EF4-FFF2-40B4-BE49-F238E27FC236}">
                <a16:creationId xmlns:a16="http://schemas.microsoft.com/office/drawing/2014/main" id="{9A7A063A-59A6-0543-B274-CA3492718C1D}"/>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1A1BC555-1312-841B-BCF4-1F303F2803C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44FA0DD-B06F-5981-8121-4E429FE1882B}"/>
              </a:ext>
            </a:extLst>
          </p:cNvPr>
          <p:cNvSpPr>
            <a:spLocks noGrp="1" noChangeArrowheads="1"/>
          </p:cNvSpPr>
          <p:nvPr>
            <p:ph type="sldNum" sz="quarter" idx="5"/>
          </p:nvPr>
        </p:nvSpPr>
        <p:spPr>
          <a:ln/>
        </p:spPr>
        <p:txBody>
          <a:bodyPr/>
          <a:lstStyle/>
          <a:p>
            <a:fld id="{99E4998B-F1B6-4B48-A3FC-434C85C06EFC}" type="slidenum">
              <a:rPr lang="en-US" altLang="en-US"/>
              <a:pPr/>
              <a:t>77</a:t>
            </a:fld>
            <a:endParaRPr lang="en-US" altLang="en-US"/>
          </a:p>
        </p:txBody>
      </p:sp>
      <p:sp>
        <p:nvSpPr>
          <p:cNvPr id="68610" name="Rectangle 2">
            <a:extLst>
              <a:ext uri="{FF2B5EF4-FFF2-40B4-BE49-F238E27FC236}">
                <a16:creationId xmlns:a16="http://schemas.microsoft.com/office/drawing/2014/main" id="{EFD6E51F-5E6E-8963-5B65-AF200776B84F}"/>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882591A-A27C-DC0F-E0CF-D1A280E50E5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FBCE62E-DA3A-36CF-3500-A8794B53C244}"/>
              </a:ext>
            </a:extLst>
          </p:cNvPr>
          <p:cNvSpPr>
            <a:spLocks noGrp="1" noChangeArrowheads="1"/>
          </p:cNvSpPr>
          <p:nvPr>
            <p:ph type="sldNum" sz="quarter" idx="5"/>
          </p:nvPr>
        </p:nvSpPr>
        <p:spPr>
          <a:ln/>
        </p:spPr>
        <p:txBody>
          <a:bodyPr/>
          <a:lstStyle/>
          <a:p>
            <a:fld id="{0468E1CC-E427-494D-8355-43B27AACC74B}" type="slidenum">
              <a:rPr lang="en-US" altLang="en-US"/>
              <a:pPr/>
              <a:t>78</a:t>
            </a:fld>
            <a:endParaRPr lang="en-US" altLang="en-US"/>
          </a:p>
        </p:txBody>
      </p:sp>
      <p:sp>
        <p:nvSpPr>
          <p:cNvPr id="69634" name="Rectangle 2">
            <a:extLst>
              <a:ext uri="{FF2B5EF4-FFF2-40B4-BE49-F238E27FC236}">
                <a16:creationId xmlns:a16="http://schemas.microsoft.com/office/drawing/2014/main" id="{9F2672C4-7211-CB99-47DA-19F407D26727}"/>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03DF8A69-0547-DFFA-0ADE-5DAA3DBC79F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F3C9F5E-2194-7981-3EFE-44B8F988260E}"/>
              </a:ext>
            </a:extLst>
          </p:cNvPr>
          <p:cNvSpPr>
            <a:spLocks noGrp="1" noChangeArrowheads="1"/>
          </p:cNvSpPr>
          <p:nvPr>
            <p:ph type="sldNum" sz="quarter" idx="5"/>
          </p:nvPr>
        </p:nvSpPr>
        <p:spPr>
          <a:ln/>
        </p:spPr>
        <p:txBody>
          <a:bodyPr/>
          <a:lstStyle/>
          <a:p>
            <a:fld id="{7BB7A06E-CB5A-6047-A75A-A74B2B07A920}" type="slidenum">
              <a:rPr lang="en-US" altLang="en-US"/>
              <a:pPr/>
              <a:t>79</a:t>
            </a:fld>
            <a:endParaRPr lang="en-US" altLang="en-US"/>
          </a:p>
        </p:txBody>
      </p:sp>
      <p:sp>
        <p:nvSpPr>
          <p:cNvPr id="71682" name="Rectangle 2">
            <a:extLst>
              <a:ext uri="{FF2B5EF4-FFF2-40B4-BE49-F238E27FC236}">
                <a16:creationId xmlns:a16="http://schemas.microsoft.com/office/drawing/2014/main" id="{D4BD6291-0BE6-84E2-7E7C-D71B685434DB}"/>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56E90D92-1144-5231-196D-6CD3ACEFCCD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2ABF5E-119C-40D0-9F75-E2458688F62F}" type="slidenum">
              <a:rPr lang="en-US" smtClean="0"/>
              <a:t>123</a:t>
            </a:fld>
            <a:endParaRPr lang="en-US"/>
          </a:p>
        </p:txBody>
      </p:sp>
    </p:spTree>
    <p:extLst>
      <p:ext uri="{BB962C8B-B14F-4D97-AF65-F5344CB8AC3E}">
        <p14:creationId xmlns:p14="http://schemas.microsoft.com/office/powerpoint/2010/main" val="251932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5D6B0B7-D182-7640-A5F6-6439DC22701E}" type="datetimeFigureOut">
              <a:rPr lang="en-US" smtClean="0"/>
              <a:t>8/23/23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279936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5D6B0B7-D182-7640-A5F6-6439DC22701E}" type="datetimeFigureOut">
              <a:rPr lang="en-US" smtClean="0"/>
              <a:t>8/23/23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2429184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5D6B0B7-D182-7640-A5F6-6439DC22701E}" type="datetimeFigureOut">
              <a:rPr lang="en-US" smtClean="0"/>
              <a:t>8/23/23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197735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5D6B0B7-D182-7640-A5F6-6439DC22701E}" type="datetimeFigureOut">
              <a:rPr lang="en-US" smtClean="0"/>
              <a:t>8/23/23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2924179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5D6B0B7-D182-7640-A5F6-6439DC22701E}" type="datetimeFigureOut">
              <a:rPr lang="en-US" smtClean="0"/>
              <a:t>8/23/23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1160300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5D6B0B7-D182-7640-A5F6-6439DC22701E}" type="datetimeFigureOut">
              <a:rPr lang="en-US" smtClean="0"/>
              <a:t>8/23/23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1354207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5D6B0B7-D182-7640-A5F6-6439DC22701E}" type="datetimeFigureOut">
              <a:rPr lang="en-US" smtClean="0"/>
              <a:t>8/23/23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3886976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5D6B0B7-D182-7640-A5F6-6439DC22701E}" type="datetimeFigureOut">
              <a:rPr lang="en-US" smtClean="0"/>
              <a:t>8/23/23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153847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D6B0B7-D182-7640-A5F6-6439DC22701E}" type="datetimeFigureOut">
              <a:rPr lang="en-US" smtClean="0"/>
              <a:t>8/23/23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3184496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5D6B0B7-D182-7640-A5F6-6439DC22701E}" type="datetimeFigureOut">
              <a:rPr lang="en-US" smtClean="0"/>
              <a:t>8/23/23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426088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5D6B0B7-D182-7640-A5F6-6439DC22701E}" type="datetimeFigureOut">
              <a:rPr lang="en-US" smtClean="0"/>
              <a:t>8/23/23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9BC78-845E-DD49-83BA-EB64E120592A}" type="slidenum">
              <a:rPr lang="en-US" smtClean="0"/>
              <a:t>‹#›</a:t>
            </a:fld>
            <a:endParaRPr lang="en-US"/>
          </a:p>
        </p:txBody>
      </p:sp>
    </p:spTree>
    <p:extLst>
      <p:ext uri="{BB962C8B-B14F-4D97-AF65-F5344CB8AC3E}">
        <p14:creationId xmlns:p14="http://schemas.microsoft.com/office/powerpoint/2010/main" val="2328554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6B0B7-D182-7640-A5F6-6439DC22701E}" type="datetimeFigureOut">
              <a:rPr lang="en-US" smtClean="0"/>
              <a:t>8/23/23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9BC78-845E-DD49-83BA-EB64E120592A}" type="slidenum">
              <a:rPr lang="en-US" smtClean="0"/>
              <a:t>‹#›</a:t>
            </a:fld>
            <a:endParaRPr lang="en-US"/>
          </a:p>
        </p:txBody>
      </p:sp>
    </p:spTree>
    <p:extLst>
      <p:ext uri="{BB962C8B-B14F-4D97-AF65-F5344CB8AC3E}">
        <p14:creationId xmlns:p14="http://schemas.microsoft.com/office/powerpoint/2010/main" val="1255663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oleObject" Target="../embeddings/oleObject7.bin"/><Relationship Id="rId4" Type="http://schemas.openxmlformats.org/officeDocument/2006/relationships/image" Target="../media/image101.png"/></Relationships>
</file>

<file path=ppt/slides/_rels/slide1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2.wmf"/><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0845-E838-7171-2FCC-2ED5DBFBDC93}"/>
              </a:ext>
            </a:extLst>
          </p:cNvPr>
          <p:cNvSpPr>
            <a:spLocks noGrp="1"/>
          </p:cNvSpPr>
          <p:nvPr>
            <p:ph type="ctrTitle"/>
          </p:nvPr>
        </p:nvSpPr>
        <p:spPr/>
        <p:txBody>
          <a:bodyPr>
            <a:normAutofit/>
          </a:bodyPr>
          <a:lstStyle/>
          <a:p>
            <a:r>
              <a:rPr lang="en-US" dirty="0"/>
              <a:t>Machine learning clustering algorithms-II </a:t>
            </a:r>
          </a:p>
        </p:txBody>
      </p:sp>
    </p:spTree>
    <p:extLst>
      <p:ext uri="{BB962C8B-B14F-4D97-AF65-F5344CB8AC3E}">
        <p14:creationId xmlns:p14="http://schemas.microsoft.com/office/powerpoint/2010/main" val="3702461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10226" y="214610"/>
            <a:ext cx="5951866" cy="603771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282" name="Rectangle 2"/>
          <p:cNvSpPr>
            <a:spLocks noGrp="1" noChangeArrowheads="1"/>
          </p:cNvSpPr>
          <p:nvPr>
            <p:ph type="title"/>
          </p:nvPr>
        </p:nvSpPr>
        <p:spPr>
          <a:xfrm>
            <a:off x="1905000" y="152400"/>
            <a:ext cx="8280400" cy="1295400"/>
          </a:xfrm>
        </p:spPr>
        <p:txBody>
          <a:bodyPr>
            <a:normAutofit/>
          </a:bodyPr>
          <a:lstStyle/>
          <a:p>
            <a:r>
              <a:rPr lang="en-US"/>
              <a:t>Hierarchical Clustering: MIN</a:t>
            </a:r>
          </a:p>
        </p:txBody>
      </p:sp>
      <p:sp>
        <p:nvSpPr>
          <p:cNvPr id="1633283" name="Text Box 3"/>
          <p:cNvSpPr txBox="1">
            <a:spLocks noChangeArrowheads="1"/>
          </p:cNvSpPr>
          <p:nvPr/>
        </p:nvSpPr>
        <p:spPr bwMode="auto">
          <a:xfrm>
            <a:off x="2438400" y="6034088"/>
            <a:ext cx="335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Nested Clusters</a:t>
            </a:r>
          </a:p>
        </p:txBody>
      </p:sp>
      <p:sp>
        <p:nvSpPr>
          <p:cNvPr id="1633284" name="Text Box 4"/>
          <p:cNvSpPr txBox="1">
            <a:spLocks noChangeArrowheads="1"/>
          </p:cNvSpPr>
          <p:nvPr/>
        </p:nvSpPr>
        <p:spPr bwMode="auto">
          <a:xfrm>
            <a:off x="5010151" y="6034088"/>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Dendrogram</a:t>
            </a:r>
            <a:endParaRPr lang="en-US" dirty="0"/>
          </a:p>
        </p:txBody>
      </p:sp>
      <p:grpSp>
        <p:nvGrpSpPr>
          <p:cNvPr id="1633285" name="Group 5"/>
          <p:cNvGrpSpPr>
            <a:grpSpLocks/>
          </p:cNvGrpSpPr>
          <p:nvPr/>
        </p:nvGrpSpPr>
        <p:grpSpPr bwMode="auto">
          <a:xfrm>
            <a:off x="2271713" y="2092326"/>
            <a:ext cx="3055938" cy="2747963"/>
            <a:chOff x="471" y="1117"/>
            <a:chExt cx="1925" cy="1731"/>
          </a:xfrm>
        </p:grpSpPr>
        <p:sp>
          <p:nvSpPr>
            <p:cNvPr id="1633286" name="Freeform 6"/>
            <p:cNvSpPr>
              <a:spLocks/>
            </p:cNvSpPr>
            <p:nvPr/>
          </p:nvSpPr>
          <p:spPr bwMode="auto">
            <a:xfrm>
              <a:off x="1072" y="1810"/>
              <a:ext cx="89" cy="87"/>
            </a:xfrm>
            <a:custGeom>
              <a:avLst/>
              <a:gdLst>
                <a:gd name="T0" fmla="*/ 0 w 89"/>
                <a:gd name="T1" fmla="*/ 43 h 87"/>
                <a:gd name="T2" fmla="*/ 4 w 89"/>
                <a:gd name="T3" fmla="*/ 26 h 87"/>
                <a:gd name="T4" fmla="*/ 13 w 89"/>
                <a:gd name="T5" fmla="*/ 11 h 87"/>
                <a:gd name="T6" fmla="*/ 28 w 89"/>
                <a:gd name="T7" fmla="*/ 2 h 87"/>
                <a:gd name="T8" fmla="*/ 43 w 89"/>
                <a:gd name="T9" fmla="*/ 0 h 87"/>
                <a:gd name="T10" fmla="*/ 61 w 89"/>
                <a:gd name="T11" fmla="*/ 2 h 87"/>
                <a:gd name="T12" fmla="*/ 76 w 89"/>
                <a:gd name="T13" fmla="*/ 11 h 87"/>
                <a:gd name="T14" fmla="*/ 84 w 89"/>
                <a:gd name="T15" fmla="*/ 26 h 87"/>
                <a:gd name="T16" fmla="*/ 89 w 89"/>
                <a:gd name="T17" fmla="*/ 43 h 87"/>
                <a:gd name="T18" fmla="*/ 84 w 89"/>
                <a:gd name="T19" fmla="*/ 61 h 87"/>
                <a:gd name="T20" fmla="*/ 76 w 89"/>
                <a:gd name="T21" fmla="*/ 74 h 87"/>
                <a:gd name="T22" fmla="*/ 61 w 89"/>
                <a:gd name="T23" fmla="*/ 84 h 87"/>
                <a:gd name="T24" fmla="*/ 43 w 89"/>
                <a:gd name="T25" fmla="*/ 87 h 87"/>
                <a:gd name="T26" fmla="*/ 28 w 89"/>
                <a:gd name="T27" fmla="*/ 84 h 87"/>
                <a:gd name="T28" fmla="*/ 13 w 89"/>
                <a:gd name="T29" fmla="*/ 74 h 87"/>
                <a:gd name="T30" fmla="*/ 4 w 89"/>
                <a:gd name="T31" fmla="*/ 61 h 87"/>
                <a:gd name="T32" fmla="*/ 0 w 89"/>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7">
                  <a:moveTo>
                    <a:pt x="0" y="43"/>
                  </a:moveTo>
                  <a:lnTo>
                    <a:pt x="4" y="26"/>
                  </a:lnTo>
                  <a:lnTo>
                    <a:pt x="13" y="11"/>
                  </a:lnTo>
                  <a:lnTo>
                    <a:pt x="28" y="2"/>
                  </a:lnTo>
                  <a:lnTo>
                    <a:pt x="43" y="0"/>
                  </a:lnTo>
                  <a:lnTo>
                    <a:pt x="61" y="2"/>
                  </a:lnTo>
                  <a:lnTo>
                    <a:pt x="76" y="11"/>
                  </a:lnTo>
                  <a:lnTo>
                    <a:pt x="84" y="26"/>
                  </a:lnTo>
                  <a:lnTo>
                    <a:pt x="89" y="43"/>
                  </a:lnTo>
                  <a:lnTo>
                    <a:pt x="84" y="61"/>
                  </a:lnTo>
                  <a:lnTo>
                    <a:pt x="76" y="74"/>
                  </a:lnTo>
                  <a:lnTo>
                    <a:pt x="61" y="84"/>
                  </a:lnTo>
                  <a:lnTo>
                    <a:pt x="43" y="87"/>
                  </a:lnTo>
                  <a:lnTo>
                    <a:pt x="28" y="84"/>
                  </a:lnTo>
                  <a:lnTo>
                    <a:pt x="13" y="74"/>
                  </a:lnTo>
                  <a:lnTo>
                    <a:pt x="4" y="61"/>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33287" name="Freeform 7"/>
            <p:cNvSpPr>
              <a:spLocks/>
            </p:cNvSpPr>
            <p:nvPr/>
          </p:nvSpPr>
          <p:spPr bwMode="auto">
            <a:xfrm>
              <a:off x="1894" y="1169"/>
              <a:ext cx="89" cy="86"/>
            </a:xfrm>
            <a:custGeom>
              <a:avLst/>
              <a:gdLst>
                <a:gd name="T0" fmla="*/ 0 w 89"/>
                <a:gd name="T1" fmla="*/ 43 h 86"/>
                <a:gd name="T2" fmla="*/ 4 w 89"/>
                <a:gd name="T3" fmla="*/ 26 h 86"/>
                <a:gd name="T4" fmla="*/ 13 w 89"/>
                <a:gd name="T5" fmla="*/ 13 h 86"/>
                <a:gd name="T6" fmla="*/ 28 w 89"/>
                <a:gd name="T7" fmla="*/ 2 h 86"/>
                <a:gd name="T8" fmla="*/ 45 w 89"/>
                <a:gd name="T9" fmla="*/ 0 h 86"/>
                <a:gd name="T10" fmla="*/ 61 w 89"/>
                <a:gd name="T11" fmla="*/ 2 h 86"/>
                <a:gd name="T12" fmla="*/ 76 w 89"/>
                <a:gd name="T13" fmla="*/ 13 h 86"/>
                <a:gd name="T14" fmla="*/ 84 w 89"/>
                <a:gd name="T15" fmla="*/ 26 h 86"/>
                <a:gd name="T16" fmla="*/ 89 w 89"/>
                <a:gd name="T17" fmla="*/ 43 h 86"/>
                <a:gd name="T18" fmla="*/ 84 w 89"/>
                <a:gd name="T19" fmla="*/ 60 h 86"/>
                <a:gd name="T20" fmla="*/ 76 w 89"/>
                <a:gd name="T21" fmla="*/ 73 h 86"/>
                <a:gd name="T22" fmla="*/ 61 w 89"/>
                <a:gd name="T23" fmla="*/ 84 h 86"/>
                <a:gd name="T24" fmla="*/ 45 w 89"/>
                <a:gd name="T25" fmla="*/ 86 h 86"/>
                <a:gd name="T26" fmla="*/ 28 w 89"/>
                <a:gd name="T27" fmla="*/ 84 h 86"/>
                <a:gd name="T28" fmla="*/ 13 w 89"/>
                <a:gd name="T29" fmla="*/ 73 h 86"/>
                <a:gd name="T30" fmla="*/ 4 w 89"/>
                <a:gd name="T31" fmla="*/ 60 h 86"/>
                <a:gd name="T32" fmla="*/ 0 w 89"/>
                <a:gd name="T3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6">
                  <a:moveTo>
                    <a:pt x="0" y="43"/>
                  </a:moveTo>
                  <a:lnTo>
                    <a:pt x="4" y="26"/>
                  </a:lnTo>
                  <a:lnTo>
                    <a:pt x="13" y="13"/>
                  </a:lnTo>
                  <a:lnTo>
                    <a:pt x="28" y="2"/>
                  </a:lnTo>
                  <a:lnTo>
                    <a:pt x="45" y="0"/>
                  </a:lnTo>
                  <a:lnTo>
                    <a:pt x="61" y="2"/>
                  </a:lnTo>
                  <a:lnTo>
                    <a:pt x="76" y="13"/>
                  </a:lnTo>
                  <a:lnTo>
                    <a:pt x="84" y="26"/>
                  </a:lnTo>
                  <a:lnTo>
                    <a:pt x="89" y="43"/>
                  </a:lnTo>
                  <a:lnTo>
                    <a:pt x="84" y="60"/>
                  </a:lnTo>
                  <a:lnTo>
                    <a:pt x="76" y="73"/>
                  </a:lnTo>
                  <a:lnTo>
                    <a:pt x="61" y="84"/>
                  </a:lnTo>
                  <a:lnTo>
                    <a:pt x="45" y="86"/>
                  </a:lnTo>
                  <a:lnTo>
                    <a:pt x="28" y="84"/>
                  </a:lnTo>
                  <a:lnTo>
                    <a:pt x="13" y="73"/>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33288" name="Freeform 8"/>
            <p:cNvSpPr>
              <a:spLocks/>
            </p:cNvSpPr>
            <p:nvPr/>
          </p:nvSpPr>
          <p:spPr bwMode="auto">
            <a:xfrm>
              <a:off x="1295" y="2683"/>
              <a:ext cx="89" cy="88"/>
            </a:xfrm>
            <a:custGeom>
              <a:avLst/>
              <a:gdLst>
                <a:gd name="T0" fmla="*/ 0 w 89"/>
                <a:gd name="T1" fmla="*/ 45 h 88"/>
                <a:gd name="T2" fmla="*/ 4 w 89"/>
                <a:gd name="T3" fmla="*/ 28 h 88"/>
                <a:gd name="T4" fmla="*/ 13 w 89"/>
                <a:gd name="T5" fmla="*/ 12 h 88"/>
                <a:gd name="T6" fmla="*/ 28 w 89"/>
                <a:gd name="T7" fmla="*/ 4 h 88"/>
                <a:gd name="T8" fmla="*/ 45 w 89"/>
                <a:gd name="T9" fmla="*/ 0 h 88"/>
                <a:gd name="T10" fmla="*/ 60 w 89"/>
                <a:gd name="T11" fmla="*/ 4 h 88"/>
                <a:gd name="T12" fmla="*/ 76 w 89"/>
                <a:gd name="T13" fmla="*/ 12 h 88"/>
                <a:gd name="T14" fmla="*/ 86 w 89"/>
                <a:gd name="T15" fmla="*/ 28 h 88"/>
                <a:gd name="T16" fmla="*/ 89 w 89"/>
                <a:gd name="T17" fmla="*/ 45 h 88"/>
                <a:gd name="T18" fmla="*/ 86 w 89"/>
                <a:gd name="T19" fmla="*/ 62 h 88"/>
                <a:gd name="T20" fmla="*/ 76 w 89"/>
                <a:gd name="T21" fmla="*/ 75 h 88"/>
                <a:gd name="T22" fmla="*/ 60 w 89"/>
                <a:gd name="T23" fmla="*/ 86 h 88"/>
                <a:gd name="T24" fmla="*/ 45 w 89"/>
                <a:gd name="T25" fmla="*/ 88 h 88"/>
                <a:gd name="T26" fmla="*/ 28 w 89"/>
                <a:gd name="T27" fmla="*/ 86 h 88"/>
                <a:gd name="T28" fmla="*/ 13 w 89"/>
                <a:gd name="T29" fmla="*/ 75 h 88"/>
                <a:gd name="T30" fmla="*/ 4 w 89"/>
                <a:gd name="T31" fmla="*/ 62 h 88"/>
                <a:gd name="T32" fmla="*/ 0 w 89"/>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8">
                  <a:moveTo>
                    <a:pt x="0" y="45"/>
                  </a:moveTo>
                  <a:lnTo>
                    <a:pt x="4" y="28"/>
                  </a:lnTo>
                  <a:lnTo>
                    <a:pt x="13" y="12"/>
                  </a:lnTo>
                  <a:lnTo>
                    <a:pt x="28" y="4"/>
                  </a:lnTo>
                  <a:lnTo>
                    <a:pt x="45" y="0"/>
                  </a:lnTo>
                  <a:lnTo>
                    <a:pt x="60" y="4"/>
                  </a:lnTo>
                  <a:lnTo>
                    <a:pt x="76" y="12"/>
                  </a:lnTo>
                  <a:lnTo>
                    <a:pt x="86" y="28"/>
                  </a:lnTo>
                  <a:lnTo>
                    <a:pt x="89" y="45"/>
                  </a:lnTo>
                  <a:lnTo>
                    <a:pt x="86" y="62"/>
                  </a:lnTo>
                  <a:lnTo>
                    <a:pt x="76" y="75"/>
                  </a:lnTo>
                  <a:lnTo>
                    <a:pt x="60" y="86"/>
                  </a:lnTo>
                  <a:lnTo>
                    <a:pt x="45" y="88"/>
                  </a:lnTo>
                  <a:lnTo>
                    <a:pt x="28" y="86"/>
                  </a:lnTo>
                  <a:lnTo>
                    <a:pt x="13" y="75"/>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33289" name="Freeform 9"/>
            <p:cNvSpPr>
              <a:spLocks/>
            </p:cNvSpPr>
            <p:nvPr/>
          </p:nvSpPr>
          <p:spPr bwMode="auto">
            <a:xfrm>
              <a:off x="471" y="1683"/>
              <a:ext cx="88" cy="88"/>
            </a:xfrm>
            <a:custGeom>
              <a:avLst/>
              <a:gdLst>
                <a:gd name="T0" fmla="*/ 0 w 88"/>
                <a:gd name="T1" fmla="*/ 45 h 88"/>
                <a:gd name="T2" fmla="*/ 4 w 88"/>
                <a:gd name="T3" fmla="*/ 28 h 88"/>
                <a:gd name="T4" fmla="*/ 13 w 88"/>
                <a:gd name="T5" fmla="*/ 13 h 88"/>
                <a:gd name="T6" fmla="*/ 28 w 88"/>
                <a:gd name="T7" fmla="*/ 4 h 88"/>
                <a:gd name="T8" fmla="*/ 45 w 88"/>
                <a:gd name="T9" fmla="*/ 0 h 88"/>
                <a:gd name="T10" fmla="*/ 60 w 88"/>
                <a:gd name="T11" fmla="*/ 4 h 88"/>
                <a:gd name="T12" fmla="*/ 75 w 88"/>
                <a:gd name="T13" fmla="*/ 13 h 88"/>
                <a:gd name="T14" fmla="*/ 84 w 88"/>
                <a:gd name="T15" fmla="*/ 28 h 88"/>
                <a:gd name="T16" fmla="*/ 88 w 88"/>
                <a:gd name="T17" fmla="*/ 45 h 88"/>
                <a:gd name="T18" fmla="*/ 84 w 88"/>
                <a:gd name="T19" fmla="*/ 60 h 88"/>
                <a:gd name="T20" fmla="*/ 75 w 88"/>
                <a:gd name="T21" fmla="*/ 75 h 88"/>
                <a:gd name="T22" fmla="*/ 60 w 88"/>
                <a:gd name="T23" fmla="*/ 86 h 88"/>
                <a:gd name="T24" fmla="*/ 45 w 88"/>
                <a:gd name="T25" fmla="*/ 88 h 88"/>
                <a:gd name="T26" fmla="*/ 28 w 88"/>
                <a:gd name="T27" fmla="*/ 86 h 88"/>
                <a:gd name="T28" fmla="*/ 13 w 88"/>
                <a:gd name="T29" fmla="*/ 75 h 88"/>
                <a:gd name="T30" fmla="*/ 4 w 88"/>
                <a:gd name="T31" fmla="*/ 60 h 88"/>
                <a:gd name="T32" fmla="*/ 0 w 88"/>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8">
                  <a:moveTo>
                    <a:pt x="0" y="45"/>
                  </a:moveTo>
                  <a:lnTo>
                    <a:pt x="4" y="28"/>
                  </a:lnTo>
                  <a:lnTo>
                    <a:pt x="13" y="13"/>
                  </a:lnTo>
                  <a:lnTo>
                    <a:pt x="28" y="4"/>
                  </a:lnTo>
                  <a:lnTo>
                    <a:pt x="45" y="0"/>
                  </a:lnTo>
                  <a:lnTo>
                    <a:pt x="60" y="4"/>
                  </a:lnTo>
                  <a:lnTo>
                    <a:pt x="75" y="13"/>
                  </a:lnTo>
                  <a:lnTo>
                    <a:pt x="84" y="28"/>
                  </a:lnTo>
                  <a:lnTo>
                    <a:pt x="88" y="45"/>
                  </a:lnTo>
                  <a:lnTo>
                    <a:pt x="84" y="60"/>
                  </a:lnTo>
                  <a:lnTo>
                    <a:pt x="75" y="75"/>
                  </a:lnTo>
                  <a:lnTo>
                    <a:pt x="60" y="86"/>
                  </a:lnTo>
                  <a:lnTo>
                    <a:pt x="45" y="88"/>
                  </a:lnTo>
                  <a:lnTo>
                    <a:pt x="28" y="86"/>
                  </a:lnTo>
                  <a:lnTo>
                    <a:pt x="13" y="75"/>
                  </a:lnTo>
                  <a:lnTo>
                    <a:pt x="4" y="60"/>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33290" name="Freeform 10"/>
            <p:cNvSpPr>
              <a:spLocks/>
            </p:cNvSpPr>
            <p:nvPr/>
          </p:nvSpPr>
          <p:spPr bwMode="auto">
            <a:xfrm>
              <a:off x="1652" y="2117"/>
              <a:ext cx="88" cy="88"/>
            </a:xfrm>
            <a:custGeom>
              <a:avLst/>
              <a:gdLst>
                <a:gd name="T0" fmla="*/ 0 w 88"/>
                <a:gd name="T1" fmla="*/ 45 h 88"/>
                <a:gd name="T2" fmla="*/ 2 w 88"/>
                <a:gd name="T3" fmla="*/ 28 h 88"/>
                <a:gd name="T4" fmla="*/ 13 w 88"/>
                <a:gd name="T5" fmla="*/ 13 h 88"/>
                <a:gd name="T6" fmla="*/ 26 w 88"/>
                <a:gd name="T7" fmla="*/ 4 h 88"/>
                <a:gd name="T8" fmla="*/ 43 w 88"/>
                <a:gd name="T9" fmla="*/ 0 h 88"/>
                <a:gd name="T10" fmla="*/ 60 w 88"/>
                <a:gd name="T11" fmla="*/ 4 h 88"/>
                <a:gd name="T12" fmla="*/ 75 w 88"/>
                <a:gd name="T13" fmla="*/ 13 h 88"/>
                <a:gd name="T14" fmla="*/ 84 w 88"/>
                <a:gd name="T15" fmla="*/ 28 h 88"/>
                <a:gd name="T16" fmla="*/ 88 w 88"/>
                <a:gd name="T17" fmla="*/ 45 h 88"/>
                <a:gd name="T18" fmla="*/ 84 w 88"/>
                <a:gd name="T19" fmla="*/ 62 h 88"/>
                <a:gd name="T20" fmla="*/ 75 w 88"/>
                <a:gd name="T21" fmla="*/ 75 h 88"/>
                <a:gd name="T22" fmla="*/ 60 w 88"/>
                <a:gd name="T23" fmla="*/ 86 h 88"/>
                <a:gd name="T24" fmla="*/ 43 w 88"/>
                <a:gd name="T25" fmla="*/ 88 h 88"/>
                <a:gd name="T26" fmla="*/ 26 w 88"/>
                <a:gd name="T27" fmla="*/ 86 h 88"/>
                <a:gd name="T28" fmla="*/ 13 w 88"/>
                <a:gd name="T29" fmla="*/ 75 h 88"/>
                <a:gd name="T30" fmla="*/ 2 w 88"/>
                <a:gd name="T31" fmla="*/ 62 h 88"/>
                <a:gd name="T32" fmla="*/ 0 w 88"/>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8">
                  <a:moveTo>
                    <a:pt x="0" y="45"/>
                  </a:moveTo>
                  <a:lnTo>
                    <a:pt x="2" y="28"/>
                  </a:lnTo>
                  <a:lnTo>
                    <a:pt x="13" y="13"/>
                  </a:lnTo>
                  <a:lnTo>
                    <a:pt x="26" y="4"/>
                  </a:lnTo>
                  <a:lnTo>
                    <a:pt x="43" y="0"/>
                  </a:lnTo>
                  <a:lnTo>
                    <a:pt x="60" y="4"/>
                  </a:lnTo>
                  <a:lnTo>
                    <a:pt x="75" y="13"/>
                  </a:lnTo>
                  <a:lnTo>
                    <a:pt x="84" y="28"/>
                  </a:lnTo>
                  <a:lnTo>
                    <a:pt x="88" y="45"/>
                  </a:lnTo>
                  <a:lnTo>
                    <a:pt x="84" y="62"/>
                  </a:lnTo>
                  <a:lnTo>
                    <a:pt x="75" y="75"/>
                  </a:lnTo>
                  <a:lnTo>
                    <a:pt x="60" y="86"/>
                  </a:lnTo>
                  <a:lnTo>
                    <a:pt x="43" y="88"/>
                  </a:lnTo>
                  <a:lnTo>
                    <a:pt x="26" y="86"/>
                  </a:lnTo>
                  <a:lnTo>
                    <a:pt x="13" y="75"/>
                  </a:lnTo>
                  <a:lnTo>
                    <a:pt x="2"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33291" name="Freeform 11"/>
            <p:cNvSpPr>
              <a:spLocks/>
            </p:cNvSpPr>
            <p:nvPr/>
          </p:nvSpPr>
          <p:spPr bwMode="auto">
            <a:xfrm>
              <a:off x="2134" y="2177"/>
              <a:ext cx="89" cy="89"/>
            </a:xfrm>
            <a:custGeom>
              <a:avLst/>
              <a:gdLst>
                <a:gd name="T0" fmla="*/ 0 w 89"/>
                <a:gd name="T1" fmla="*/ 43 h 89"/>
                <a:gd name="T2" fmla="*/ 4 w 89"/>
                <a:gd name="T3" fmla="*/ 26 h 89"/>
                <a:gd name="T4" fmla="*/ 13 w 89"/>
                <a:gd name="T5" fmla="*/ 13 h 89"/>
                <a:gd name="T6" fmla="*/ 28 w 89"/>
                <a:gd name="T7" fmla="*/ 2 h 89"/>
                <a:gd name="T8" fmla="*/ 46 w 89"/>
                <a:gd name="T9" fmla="*/ 0 h 89"/>
                <a:gd name="T10" fmla="*/ 63 w 89"/>
                <a:gd name="T11" fmla="*/ 2 h 89"/>
                <a:gd name="T12" fmla="*/ 76 w 89"/>
                <a:gd name="T13" fmla="*/ 13 h 89"/>
                <a:gd name="T14" fmla="*/ 87 w 89"/>
                <a:gd name="T15" fmla="*/ 26 h 89"/>
                <a:gd name="T16" fmla="*/ 89 w 89"/>
                <a:gd name="T17" fmla="*/ 43 h 89"/>
                <a:gd name="T18" fmla="*/ 87 w 89"/>
                <a:gd name="T19" fmla="*/ 61 h 89"/>
                <a:gd name="T20" fmla="*/ 76 w 89"/>
                <a:gd name="T21" fmla="*/ 76 h 89"/>
                <a:gd name="T22" fmla="*/ 63 w 89"/>
                <a:gd name="T23" fmla="*/ 84 h 89"/>
                <a:gd name="T24" fmla="*/ 46 w 89"/>
                <a:gd name="T25" fmla="*/ 89 h 89"/>
                <a:gd name="T26" fmla="*/ 28 w 89"/>
                <a:gd name="T27" fmla="*/ 84 h 89"/>
                <a:gd name="T28" fmla="*/ 13 w 89"/>
                <a:gd name="T29" fmla="*/ 76 h 89"/>
                <a:gd name="T30" fmla="*/ 4 w 89"/>
                <a:gd name="T31" fmla="*/ 61 h 89"/>
                <a:gd name="T32" fmla="*/ 0 w 89"/>
                <a:gd name="T33" fmla="*/ 4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9">
                  <a:moveTo>
                    <a:pt x="0" y="43"/>
                  </a:moveTo>
                  <a:lnTo>
                    <a:pt x="4" y="26"/>
                  </a:lnTo>
                  <a:lnTo>
                    <a:pt x="13" y="13"/>
                  </a:lnTo>
                  <a:lnTo>
                    <a:pt x="28" y="2"/>
                  </a:lnTo>
                  <a:lnTo>
                    <a:pt x="46" y="0"/>
                  </a:lnTo>
                  <a:lnTo>
                    <a:pt x="63" y="2"/>
                  </a:lnTo>
                  <a:lnTo>
                    <a:pt x="76" y="13"/>
                  </a:lnTo>
                  <a:lnTo>
                    <a:pt x="87" y="26"/>
                  </a:lnTo>
                  <a:lnTo>
                    <a:pt x="89" y="43"/>
                  </a:lnTo>
                  <a:lnTo>
                    <a:pt x="87" y="61"/>
                  </a:lnTo>
                  <a:lnTo>
                    <a:pt x="76" y="76"/>
                  </a:lnTo>
                  <a:lnTo>
                    <a:pt x="63" y="84"/>
                  </a:lnTo>
                  <a:lnTo>
                    <a:pt x="46" y="89"/>
                  </a:lnTo>
                  <a:lnTo>
                    <a:pt x="28" y="84"/>
                  </a:lnTo>
                  <a:lnTo>
                    <a:pt x="13" y="76"/>
                  </a:lnTo>
                  <a:lnTo>
                    <a:pt x="4" y="61"/>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33292" name="Rectangle 12"/>
            <p:cNvSpPr>
              <a:spLocks noChangeArrowheads="1"/>
            </p:cNvSpPr>
            <p:nvPr/>
          </p:nvSpPr>
          <p:spPr bwMode="auto">
            <a:xfrm>
              <a:off x="2032" y="1117"/>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latin typeface="Times New Roman" charset="0"/>
                </a:rPr>
                <a:t>1</a:t>
              </a:r>
              <a:endParaRPr lang="en-US"/>
            </a:p>
          </p:txBody>
        </p:sp>
        <p:sp>
          <p:nvSpPr>
            <p:cNvPr id="1633293" name="Rectangle 13"/>
            <p:cNvSpPr>
              <a:spLocks noChangeArrowheads="1"/>
            </p:cNvSpPr>
            <p:nvPr/>
          </p:nvSpPr>
          <p:spPr bwMode="auto">
            <a:xfrm>
              <a:off x="1256" y="1764"/>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latin typeface="Times New Roman" charset="0"/>
                </a:rPr>
                <a:t>2</a:t>
              </a:r>
              <a:endParaRPr lang="en-US"/>
            </a:p>
          </p:txBody>
        </p:sp>
        <p:sp>
          <p:nvSpPr>
            <p:cNvPr id="1633294" name="Rectangle 14"/>
            <p:cNvSpPr>
              <a:spLocks noChangeArrowheads="1"/>
            </p:cNvSpPr>
            <p:nvPr/>
          </p:nvSpPr>
          <p:spPr bwMode="auto">
            <a:xfrm>
              <a:off x="1810" y="2069"/>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latin typeface="Times New Roman" charset="0"/>
                </a:rPr>
                <a:t>3</a:t>
              </a:r>
              <a:endParaRPr lang="en-US"/>
            </a:p>
          </p:txBody>
        </p:sp>
        <p:sp>
          <p:nvSpPr>
            <p:cNvPr id="1633295" name="Rectangle 15"/>
            <p:cNvSpPr>
              <a:spLocks noChangeArrowheads="1"/>
            </p:cNvSpPr>
            <p:nvPr/>
          </p:nvSpPr>
          <p:spPr bwMode="auto">
            <a:xfrm>
              <a:off x="1422" y="2635"/>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latin typeface="Times New Roman" charset="0"/>
                </a:rPr>
                <a:t>4</a:t>
              </a:r>
              <a:endParaRPr lang="en-US"/>
            </a:p>
          </p:txBody>
        </p:sp>
        <p:sp>
          <p:nvSpPr>
            <p:cNvPr id="1633296" name="Rectangle 16"/>
            <p:cNvSpPr>
              <a:spLocks noChangeArrowheads="1"/>
            </p:cNvSpPr>
            <p:nvPr/>
          </p:nvSpPr>
          <p:spPr bwMode="auto">
            <a:xfrm>
              <a:off x="648" y="1626"/>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latin typeface="Times New Roman" charset="0"/>
                </a:rPr>
                <a:t>5</a:t>
              </a:r>
              <a:endParaRPr lang="en-US"/>
            </a:p>
          </p:txBody>
        </p:sp>
        <p:sp>
          <p:nvSpPr>
            <p:cNvPr id="1633297" name="Rectangle 17"/>
            <p:cNvSpPr>
              <a:spLocks noChangeArrowheads="1"/>
            </p:cNvSpPr>
            <p:nvPr/>
          </p:nvSpPr>
          <p:spPr bwMode="auto">
            <a:xfrm>
              <a:off x="2307" y="2125"/>
              <a:ext cx="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latin typeface="Times New Roman" charset="0"/>
                </a:rPr>
                <a:t>6</a:t>
              </a:r>
              <a:endParaRPr lang="en-US"/>
            </a:p>
          </p:txBody>
        </p:sp>
      </p:grpSp>
      <p:grpSp>
        <p:nvGrpSpPr>
          <p:cNvPr id="1633298" name="Group 18"/>
          <p:cNvGrpSpPr>
            <a:grpSpLocks/>
          </p:cNvGrpSpPr>
          <p:nvPr/>
        </p:nvGrpSpPr>
        <p:grpSpPr bwMode="auto">
          <a:xfrm>
            <a:off x="4019550" y="3182937"/>
            <a:ext cx="1423988" cy="914400"/>
            <a:chOff x="1572" y="1804"/>
            <a:chExt cx="897" cy="576"/>
          </a:xfrm>
        </p:grpSpPr>
        <p:sp>
          <p:nvSpPr>
            <p:cNvPr id="1633299" name="Freeform 19"/>
            <p:cNvSpPr>
              <a:spLocks/>
            </p:cNvSpPr>
            <p:nvPr/>
          </p:nvSpPr>
          <p:spPr bwMode="auto">
            <a:xfrm>
              <a:off x="1572" y="2005"/>
              <a:ext cx="897" cy="375"/>
            </a:xfrm>
            <a:custGeom>
              <a:avLst/>
              <a:gdLst>
                <a:gd name="T0" fmla="*/ 450 w 897"/>
                <a:gd name="T1" fmla="*/ 0 h 375"/>
                <a:gd name="T2" fmla="*/ 510 w 897"/>
                <a:gd name="T3" fmla="*/ 2 h 375"/>
                <a:gd name="T4" fmla="*/ 571 w 897"/>
                <a:gd name="T5" fmla="*/ 6 h 375"/>
                <a:gd name="T6" fmla="*/ 629 w 897"/>
                <a:gd name="T7" fmla="*/ 15 h 375"/>
                <a:gd name="T8" fmla="*/ 683 w 897"/>
                <a:gd name="T9" fmla="*/ 28 h 375"/>
                <a:gd name="T10" fmla="*/ 733 w 897"/>
                <a:gd name="T11" fmla="*/ 43 h 375"/>
                <a:gd name="T12" fmla="*/ 778 w 897"/>
                <a:gd name="T13" fmla="*/ 60 h 375"/>
                <a:gd name="T14" fmla="*/ 817 w 897"/>
                <a:gd name="T15" fmla="*/ 79 h 375"/>
                <a:gd name="T16" fmla="*/ 850 w 897"/>
                <a:gd name="T17" fmla="*/ 101 h 375"/>
                <a:gd name="T18" fmla="*/ 874 w 897"/>
                <a:gd name="T19" fmla="*/ 125 h 375"/>
                <a:gd name="T20" fmla="*/ 891 w 897"/>
                <a:gd name="T21" fmla="*/ 149 h 375"/>
                <a:gd name="T22" fmla="*/ 897 w 897"/>
                <a:gd name="T23" fmla="*/ 174 h 375"/>
                <a:gd name="T24" fmla="*/ 897 w 897"/>
                <a:gd name="T25" fmla="*/ 200 h 375"/>
                <a:gd name="T26" fmla="*/ 891 w 897"/>
                <a:gd name="T27" fmla="*/ 226 h 375"/>
                <a:gd name="T28" fmla="*/ 874 w 897"/>
                <a:gd name="T29" fmla="*/ 250 h 375"/>
                <a:gd name="T30" fmla="*/ 850 w 897"/>
                <a:gd name="T31" fmla="*/ 274 h 375"/>
                <a:gd name="T32" fmla="*/ 817 w 897"/>
                <a:gd name="T33" fmla="*/ 295 h 375"/>
                <a:gd name="T34" fmla="*/ 778 w 897"/>
                <a:gd name="T35" fmla="*/ 315 h 375"/>
                <a:gd name="T36" fmla="*/ 733 w 897"/>
                <a:gd name="T37" fmla="*/ 332 h 375"/>
                <a:gd name="T38" fmla="*/ 683 w 897"/>
                <a:gd name="T39" fmla="*/ 347 h 375"/>
                <a:gd name="T40" fmla="*/ 629 w 897"/>
                <a:gd name="T41" fmla="*/ 360 h 375"/>
                <a:gd name="T42" fmla="*/ 571 w 897"/>
                <a:gd name="T43" fmla="*/ 369 h 375"/>
                <a:gd name="T44" fmla="*/ 510 w 897"/>
                <a:gd name="T45" fmla="*/ 373 h 375"/>
                <a:gd name="T46" fmla="*/ 450 w 897"/>
                <a:gd name="T47" fmla="*/ 375 h 375"/>
                <a:gd name="T48" fmla="*/ 387 w 897"/>
                <a:gd name="T49" fmla="*/ 373 h 375"/>
                <a:gd name="T50" fmla="*/ 329 w 897"/>
                <a:gd name="T51" fmla="*/ 369 h 375"/>
                <a:gd name="T52" fmla="*/ 270 w 897"/>
                <a:gd name="T53" fmla="*/ 360 h 375"/>
                <a:gd name="T54" fmla="*/ 216 w 897"/>
                <a:gd name="T55" fmla="*/ 347 h 375"/>
                <a:gd name="T56" fmla="*/ 164 w 897"/>
                <a:gd name="T57" fmla="*/ 332 h 375"/>
                <a:gd name="T58" fmla="*/ 121 w 897"/>
                <a:gd name="T59" fmla="*/ 315 h 375"/>
                <a:gd name="T60" fmla="*/ 82 w 897"/>
                <a:gd name="T61" fmla="*/ 295 h 375"/>
                <a:gd name="T62" fmla="*/ 49 w 897"/>
                <a:gd name="T63" fmla="*/ 274 h 375"/>
                <a:gd name="T64" fmla="*/ 26 w 897"/>
                <a:gd name="T65" fmla="*/ 250 h 375"/>
                <a:gd name="T66" fmla="*/ 8 w 897"/>
                <a:gd name="T67" fmla="*/ 226 h 375"/>
                <a:gd name="T68" fmla="*/ 0 w 897"/>
                <a:gd name="T69" fmla="*/ 200 h 375"/>
                <a:gd name="T70" fmla="*/ 0 w 897"/>
                <a:gd name="T71" fmla="*/ 174 h 375"/>
                <a:gd name="T72" fmla="*/ 8 w 897"/>
                <a:gd name="T73" fmla="*/ 149 h 375"/>
                <a:gd name="T74" fmla="*/ 26 w 897"/>
                <a:gd name="T75" fmla="*/ 125 h 375"/>
                <a:gd name="T76" fmla="*/ 49 w 897"/>
                <a:gd name="T77" fmla="*/ 101 h 375"/>
                <a:gd name="T78" fmla="*/ 82 w 897"/>
                <a:gd name="T79" fmla="*/ 79 h 375"/>
                <a:gd name="T80" fmla="*/ 121 w 897"/>
                <a:gd name="T81" fmla="*/ 60 h 375"/>
                <a:gd name="T82" fmla="*/ 164 w 897"/>
                <a:gd name="T83" fmla="*/ 43 h 375"/>
                <a:gd name="T84" fmla="*/ 216 w 897"/>
                <a:gd name="T85" fmla="*/ 28 h 375"/>
                <a:gd name="T86" fmla="*/ 270 w 897"/>
                <a:gd name="T87" fmla="*/ 15 h 375"/>
                <a:gd name="T88" fmla="*/ 329 w 897"/>
                <a:gd name="T89" fmla="*/ 6 h 375"/>
                <a:gd name="T90" fmla="*/ 387 w 897"/>
                <a:gd name="T91" fmla="*/ 2 h 375"/>
                <a:gd name="T92" fmla="*/ 450 w 897"/>
                <a:gd name="T93"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7" h="375">
                  <a:moveTo>
                    <a:pt x="450" y="0"/>
                  </a:moveTo>
                  <a:lnTo>
                    <a:pt x="510" y="2"/>
                  </a:lnTo>
                  <a:lnTo>
                    <a:pt x="571" y="6"/>
                  </a:lnTo>
                  <a:lnTo>
                    <a:pt x="629" y="15"/>
                  </a:lnTo>
                  <a:lnTo>
                    <a:pt x="683" y="28"/>
                  </a:lnTo>
                  <a:lnTo>
                    <a:pt x="733" y="43"/>
                  </a:lnTo>
                  <a:lnTo>
                    <a:pt x="778" y="60"/>
                  </a:lnTo>
                  <a:lnTo>
                    <a:pt x="817" y="79"/>
                  </a:lnTo>
                  <a:lnTo>
                    <a:pt x="850" y="101"/>
                  </a:lnTo>
                  <a:lnTo>
                    <a:pt x="874" y="125"/>
                  </a:lnTo>
                  <a:lnTo>
                    <a:pt x="891" y="149"/>
                  </a:lnTo>
                  <a:lnTo>
                    <a:pt x="897" y="174"/>
                  </a:lnTo>
                  <a:lnTo>
                    <a:pt x="897" y="200"/>
                  </a:lnTo>
                  <a:lnTo>
                    <a:pt x="891" y="226"/>
                  </a:lnTo>
                  <a:lnTo>
                    <a:pt x="874" y="250"/>
                  </a:lnTo>
                  <a:lnTo>
                    <a:pt x="850" y="274"/>
                  </a:lnTo>
                  <a:lnTo>
                    <a:pt x="817" y="295"/>
                  </a:lnTo>
                  <a:lnTo>
                    <a:pt x="778" y="315"/>
                  </a:lnTo>
                  <a:lnTo>
                    <a:pt x="733" y="332"/>
                  </a:lnTo>
                  <a:lnTo>
                    <a:pt x="683" y="347"/>
                  </a:lnTo>
                  <a:lnTo>
                    <a:pt x="629" y="360"/>
                  </a:lnTo>
                  <a:lnTo>
                    <a:pt x="571" y="369"/>
                  </a:lnTo>
                  <a:lnTo>
                    <a:pt x="510" y="373"/>
                  </a:lnTo>
                  <a:lnTo>
                    <a:pt x="450" y="375"/>
                  </a:lnTo>
                  <a:lnTo>
                    <a:pt x="387" y="373"/>
                  </a:lnTo>
                  <a:lnTo>
                    <a:pt x="329" y="369"/>
                  </a:lnTo>
                  <a:lnTo>
                    <a:pt x="270" y="360"/>
                  </a:lnTo>
                  <a:lnTo>
                    <a:pt x="216" y="347"/>
                  </a:lnTo>
                  <a:lnTo>
                    <a:pt x="164" y="332"/>
                  </a:lnTo>
                  <a:lnTo>
                    <a:pt x="121" y="315"/>
                  </a:lnTo>
                  <a:lnTo>
                    <a:pt x="82" y="295"/>
                  </a:lnTo>
                  <a:lnTo>
                    <a:pt x="49" y="274"/>
                  </a:lnTo>
                  <a:lnTo>
                    <a:pt x="26" y="250"/>
                  </a:lnTo>
                  <a:lnTo>
                    <a:pt x="8" y="226"/>
                  </a:lnTo>
                  <a:lnTo>
                    <a:pt x="0" y="200"/>
                  </a:lnTo>
                  <a:lnTo>
                    <a:pt x="0" y="174"/>
                  </a:lnTo>
                  <a:lnTo>
                    <a:pt x="8" y="149"/>
                  </a:lnTo>
                  <a:lnTo>
                    <a:pt x="26" y="125"/>
                  </a:lnTo>
                  <a:lnTo>
                    <a:pt x="49" y="101"/>
                  </a:lnTo>
                  <a:lnTo>
                    <a:pt x="82" y="79"/>
                  </a:lnTo>
                  <a:lnTo>
                    <a:pt x="121" y="60"/>
                  </a:lnTo>
                  <a:lnTo>
                    <a:pt x="164" y="43"/>
                  </a:lnTo>
                  <a:lnTo>
                    <a:pt x="216" y="28"/>
                  </a:lnTo>
                  <a:lnTo>
                    <a:pt x="270" y="15"/>
                  </a:lnTo>
                  <a:lnTo>
                    <a:pt x="329" y="6"/>
                  </a:lnTo>
                  <a:lnTo>
                    <a:pt x="387" y="2"/>
                  </a:lnTo>
                  <a:lnTo>
                    <a:pt x="45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3300" name="Rectangle 20"/>
            <p:cNvSpPr>
              <a:spLocks noChangeArrowheads="1"/>
            </p:cNvSpPr>
            <p:nvPr/>
          </p:nvSpPr>
          <p:spPr bwMode="auto">
            <a:xfrm>
              <a:off x="1944" y="1804"/>
              <a:ext cx="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FF0000"/>
                  </a:solidFill>
                </a:rPr>
                <a:t>1</a:t>
              </a:r>
              <a:endParaRPr lang="en-US"/>
            </a:p>
          </p:txBody>
        </p:sp>
      </p:grpSp>
      <p:grpSp>
        <p:nvGrpSpPr>
          <p:cNvPr id="1633301" name="Group 21"/>
          <p:cNvGrpSpPr>
            <a:grpSpLocks/>
          </p:cNvGrpSpPr>
          <p:nvPr/>
        </p:nvGrpSpPr>
        <p:grpSpPr bwMode="auto">
          <a:xfrm>
            <a:off x="2051050" y="2808288"/>
            <a:ext cx="1735138" cy="1106488"/>
            <a:chOff x="332" y="1568"/>
            <a:chExt cx="1093" cy="697"/>
          </a:xfrm>
        </p:grpSpPr>
        <p:sp>
          <p:nvSpPr>
            <p:cNvPr id="1633302" name="Freeform 22"/>
            <p:cNvSpPr>
              <a:spLocks/>
            </p:cNvSpPr>
            <p:nvPr/>
          </p:nvSpPr>
          <p:spPr bwMode="auto">
            <a:xfrm>
              <a:off x="332" y="1568"/>
              <a:ext cx="1093" cy="497"/>
            </a:xfrm>
            <a:custGeom>
              <a:avLst/>
              <a:gdLst>
                <a:gd name="T0" fmla="*/ 547 w 1093"/>
                <a:gd name="T1" fmla="*/ 0 h 497"/>
                <a:gd name="T2" fmla="*/ 615 w 1093"/>
                <a:gd name="T3" fmla="*/ 3 h 497"/>
                <a:gd name="T4" fmla="*/ 684 w 1093"/>
                <a:gd name="T5" fmla="*/ 7 h 497"/>
                <a:gd name="T6" fmla="*/ 749 w 1093"/>
                <a:gd name="T7" fmla="*/ 18 h 497"/>
                <a:gd name="T8" fmla="*/ 811 w 1093"/>
                <a:gd name="T9" fmla="*/ 31 h 497"/>
                <a:gd name="T10" fmla="*/ 868 w 1093"/>
                <a:gd name="T11" fmla="*/ 48 h 497"/>
                <a:gd name="T12" fmla="*/ 922 w 1093"/>
                <a:gd name="T13" fmla="*/ 67 h 497"/>
                <a:gd name="T14" fmla="*/ 969 w 1093"/>
                <a:gd name="T15" fmla="*/ 91 h 497"/>
                <a:gd name="T16" fmla="*/ 1008 w 1093"/>
                <a:gd name="T17" fmla="*/ 115 h 497"/>
                <a:gd name="T18" fmla="*/ 1043 w 1093"/>
                <a:gd name="T19" fmla="*/ 143 h 497"/>
                <a:gd name="T20" fmla="*/ 1067 w 1093"/>
                <a:gd name="T21" fmla="*/ 171 h 497"/>
                <a:gd name="T22" fmla="*/ 1084 w 1093"/>
                <a:gd name="T23" fmla="*/ 201 h 497"/>
                <a:gd name="T24" fmla="*/ 1093 w 1093"/>
                <a:gd name="T25" fmla="*/ 234 h 497"/>
                <a:gd name="T26" fmla="*/ 1093 w 1093"/>
                <a:gd name="T27" fmla="*/ 264 h 497"/>
                <a:gd name="T28" fmla="*/ 1084 w 1093"/>
                <a:gd name="T29" fmla="*/ 294 h 497"/>
                <a:gd name="T30" fmla="*/ 1067 w 1093"/>
                <a:gd name="T31" fmla="*/ 324 h 497"/>
                <a:gd name="T32" fmla="*/ 1043 w 1093"/>
                <a:gd name="T33" fmla="*/ 354 h 497"/>
                <a:gd name="T34" fmla="*/ 1008 w 1093"/>
                <a:gd name="T35" fmla="*/ 383 h 497"/>
                <a:gd name="T36" fmla="*/ 969 w 1093"/>
                <a:gd name="T37" fmla="*/ 406 h 497"/>
                <a:gd name="T38" fmla="*/ 922 w 1093"/>
                <a:gd name="T39" fmla="*/ 430 h 497"/>
                <a:gd name="T40" fmla="*/ 868 w 1093"/>
                <a:gd name="T41" fmla="*/ 449 h 497"/>
                <a:gd name="T42" fmla="*/ 811 w 1093"/>
                <a:gd name="T43" fmla="*/ 467 h 497"/>
                <a:gd name="T44" fmla="*/ 749 w 1093"/>
                <a:gd name="T45" fmla="*/ 480 h 497"/>
                <a:gd name="T46" fmla="*/ 684 w 1093"/>
                <a:gd name="T47" fmla="*/ 488 h 497"/>
                <a:gd name="T48" fmla="*/ 615 w 1093"/>
                <a:gd name="T49" fmla="*/ 495 h 497"/>
                <a:gd name="T50" fmla="*/ 547 w 1093"/>
                <a:gd name="T51" fmla="*/ 497 h 497"/>
                <a:gd name="T52" fmla="*/ 478 w 1093"/>
                <a:gd name="T53" fmla="*/ 495 h 497"/>
                <a:gd name="T54" fmla="*/ 411 w 1093"/>
                <a:gd name="T55" fmla="*/ 488 h 497"/>
                <a:gd name="T56" fmla="*/ 346 w 1093"/>
                <a:gd name="T57" fmla="*/ 480 h 497"/>
                <a:gd name="T58" fmla="*/ 284 w 1093"/>
                <a:gd name="T59" fmla="*/ 467 h 497"/>
                <a:gd name="T60" fmla="*/ 225 w 1093"/>
                <a:gd name="T61" fmla="*/ 449 h 497"/>
                <a:gd name="T62" fmla="*/ 173 w 1093"/>
                <a:gd name="T63" fmla="*/ 430 h 497"/>
                <a:gd name="T64" fmla="*/ 126 w 1093"/>
                <a:gd name="T65" fmla="*/ 406 h 497"/>
                <a:gd name="T66" fmla="*/ 85 w 1093"/>
                <a:gd name="T67" fmla="*/ 383 h 497"/>
                <a:gd name="T68" fmla="*/ 52 w 1093"/>
                <a:gd name="T69" fmla="*/ 354 h 497"/>
                <a:gd name="T70" fmla="*/ 26 w 1093"/>
                <a:gd name="T71" fmla="*/ 324 h 497"/>
                <a:gd name="T72" fmla="*/ 9 w 1093"/>
                <a:gd name="T73" fmla="*/ 294 h 497"/>
                <a:gd name="T74" fmla="*/ 0 w 1093"/>
                <a:gd name="T75" fmla="*/ 264 h 497"/>
                <a:gd name="T76" fmla="*/ 0 w 1093"/>
                <a:gd name="T77" fmla="*/ 234 h 497"/>
                <a:gd name="T78" fmla="*/ 9 w 1093"/>
                <a:gd name="T79" fmla="*/ 201 h 497"/>
                <a:gd name="T80" fmla="*/ 26 w 1093"/>
                <a:gd name="T81" fmla="*/ 171 h 497"/>
                <a:gd name="T82" fmla="*/ 52 w 1093"/>
                <a:gd name="T83" fmla="*/ 143 h 497"/>
                <a:gd name="T84" fmla="*/ 85 w 1093"/>
                <a:gd name="T85" fmla="*/ 115 h 497"/>
                <a:gd name="T86" fmla="*/ 126 w 1093"/>
                <a:gd name="T87" fmla="*/ 91 h 497"/>
                <a:gd name="T88" fmla="*/ 173 w 1093"/>
                <a:gd name="T89" fmla="*/ 67 h 497"/>
                <a:gd name="T90" fmla="*/ 225 w 1093"/>
                <a:gd name="T91" fmla="*/ 48 h 497"/>
                <a:gd name="T92" fmla="*/ 284 w 1093"/>
                <a:gd name="T93" fmla="*/ 31 h 497"/>
                <a:gd name="T94" fmla="*/ 346 w 1093"/>
                <a:gd name="T95" fmla="*/ 18 h 497"/>
                <a:gd name="T96" fmla="*/ 411 w 1093"/>
                <a:gd name="T97" fmla="*/ 7 h 497"/>
                <a:gd name="T98" fmla="*/ 478 w 1093"/>
                <a:gd name="T99" fmla="*/ 3 h 497"/>
                <a:gd name="T100" fmla="*/ 547 w 1093"/>
                <a:gd name="T101"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3" h="497">
                  <a:moveTo>
                    <a:pt x="547" y="0"/>
                  </a:moveTo>
                  <a:lnTo>
                    <a:pt x="615" y="3"/>
                  </a:lnTo>
                  <a:lnTo>
                    <a:pt x="684" y="7"/>
                  </a:lnTo>
                  <a:lnTo>
                    <a:pt x="749" y="18"/>
                  </a:lnTo>
                  <a:lnTo>
                    <a:pt x="811" y="31"/>
                  </a:lnTo>
                  <a:lnTo>
                    <a:pt x="868" y="48"/>
                  </a:lnTo>
                  <a:lnTo>
                    <a:pt x="922" y="67"/>
                  </a:lnTo>
                  <a:lnTo>
                    <a:pt x="969" y="91"/>
                  </a:lnTo>
                  <a:lnTo>
                    <a:pt x="1008" y="115"/>
                  </a:lnTo>
                  <a:lnTo>
                    <a:pt x="1043" y="143"/>
                  </a:lnTo>
                  <a:lnTo>
                    <a:pt x="1067" y="171"/>
                  </a:lnTo>
                  <a:lnTo>
                    <a:pt x="1084" y="201"/>
                  </a:lnTo>
                  <a:lnTo>
                    <a:pt x="1093" y="234"/>
                  </a:lnTo>
                  <a:lnTo>
                    <a:pt x="1093" y="264"/>
                  </a:lnTo>
                  <a:lnTo>
                    <a:pt x="1084" y="294"/>
                  </a:lnTo>
                  <a:lnTo>
                    <a:pt x="1067" y="324"/>
                  </a:lnTo>
                  <a:lnTo>
                    <a:pt x="1043" y="354"/>
                  </a:lnTo>
                  <a:lnTo>
                    <a:pt x="1008" y="383"/>
                  </a:lnTo>
                  <a:lnTo>
                    <a:pt x="969" y="406"/>
                  </a:lnTo>
                  <a:lnTo>
                    <a:pt x="922" y="430"/>
                  </a:lnTo>
                  <a:lnTo>
                    <a:pt x="868" y="449"/>
                  </a:lnTo>
                  <a:lnTo>
                    <a:pt x="811" y="467"/>
                  </a:lnTo>
                  <a:lnTo>
                    <a:pt x="749" y="480"/>
                  </a:lnTo>
                  <a:lnTo>
                    <a:pt x="684" y="488"/>
                  </a:lnTo>
                  <a:lnTo>
                    <a:pt x="615" y="495"/>
                  </a:lnTo>
                  <a:lnTo>
                    <a:pt x="547" y="497"/>
                  </a:lnTo>
                  <a:lnTo>
                    <a:pt x="478" y="495"/>
                  </a:lnTo>
                  <a:lnTo>
                    <a:pt x="411" y="488"/>
                  </a:lnTo>
                  <a:lnTo>
                    <a:pt x="346" y="480"/>
                  </a:lnTo>
                  <a:lnTo>
                    <a:pt x="284" y="467"/>
                  </a:lnTo>
                  <a:lnTo>
                    <a:pt x="225" y="449"/>
                  </a:lnTo>
                  <a:lnTo>
                    <a:pt x="173" y="430"/>
                  </a:lnTo>
                  <a:lnTo>
                    <a:pt x="126" y="406"/>
                  </a:lnTo>
                  <a:lnTo>
                    <a:pt x="85" y="383"/>
                  </a:lnTo>
                  <a:lnTo>
                    <a:pt x="52" y="354"/>
                  </a:lnTo>
                  <a:lnTo>
                    <a:pt x="26" y="324"/>
                  </a:lnTo>
                  <a:lnTo>
                    <a:pt x="9" y="294"/>
                  </a:lnTo>
                  <a:lnTo>
                    <a:pt x="0" y="264"/>
                  </a:lnTo>
                  <a:lnTo>
                    <a:pt x="0" y="234"/>
                  </a:lnTo>
                  <a:lnTo>
                    <a:pt x="9" y="201"/>
                  </a:lnTo>
                  <a:lnTo>
                    <a:pt x="26" y="171"/>
                  </a:lnTo>
                  <a:lnTo>
                    <a:pt x="52" y="143"/>
                  </a:lnTo>
                  <a:lnTo>
                    <a:pt x="85" y="115"/>
                  </a:lnTo>
                  <a:lnTo>
                    <a:pt x="126" y="91"/>
                  </a:lnTo>
                  <a:lnTo>
                    <a:pt x="173" y="67"/>
                  </a:lnTo>
                  <a:lnTo>
                    <a:pt x="225" y="48"/>
                  </a:lnTo>
                  <a:lnTo>
                    <a:pt x="284" y="31"/>
                  </a:lnTo>
                  <a:lnTo>
                    <a:pt x="346" y="18"/>
                  </a:lnTo>
                  <a:lnTo>
                    <a:pt x="411" y="7"/>
                  </a:lnTo>
                  <a:lnTo>
                    <a:pt x="478" y="3"/>
                  </a:lnTo>
                  <a:lnTo>
                    <a:pt x="547"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3303" name="Rectangle 23"/>
            <p:cNvSpPr>
              <a:spLocks noChangeArrowheads="1"/>
            </p:cNvSpPr>
            <p:nvPr/>
          </p:nvSpPr>
          <p:spPr bwMode="auto">
            <a:xfrm>
              <a:off x="949" y="2052"/>
              <a:ext cx="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FF0000"/>
                  </a:solidFill>
                </a:rPr>
                <a:t>2</a:t>
              </a:r>
              <a:endParaRPr lang="en-US"/>
            </a:p>
          </p:txBody>
        </p:sp>
      </p:grpSp>
      <p:grpSp>
        <p:nvGrpSpPr>
          <p:cNvPr id="1633304" name="Group 24"/>
          <p:cNvGrpSpPr>
            <a:grpSpLocks/>
          </p:cNvGrpSpPr>
          <p:nvPr/>
        </p:nvGrpSpPr>
        <p:grpSpPr bwMode="auto">
          <a:xfrm>
            <a:off x="1968501" y="2390776"/>
            <a:ext cx="3675063" cy="2097087"/>
            <a:chOff x="280" y="1305"/>
            <a:chExt cx="2315" cy="1321"/>
          </a:xfrm>
        </p:grpSpPr>
        <p:sp>
          <p:nvSpPr>
            <p:cNvPr id="1633305" name="Freeform 25"/>
            <p:cNvSpPr>
              <a:spLocks/>
            </p:cNvSpPr>
            <p:nvPr/>
          </p:nvSpPr>
          <p:spPr bwMode="auto">
            <a:xfrm>
              <a:off x="280" y="1314"/>
              <a:ext cx="2315" cy="1312"/>
            </a:xfrm>
            <a:custGeom>
              <a:avLst/>
              <a:gdLst>
                <a:gd name="T0" fmla="*/ 1326 w 2315"/>
                <a:gd name="T1" fmla="*/ 23 h 1312"/>
                <a:gd name="T2" fmla="*/ 1519 w 2315"/>
                <a:gd name="T3" fmla="*/ 64 h 1312"/>
                <a:gd name="T4" fmla="*/ 1698 w 2315"/>
                <a:gd name="T5" fmla="*/ 121 h 1312"/>
                <a:gd name="T6" fmla="*/ 1865 w 2315"/>
                <a:gd name="T7" fmla="*/ 194 h 1312"/>
                <a:gd name="T8" fmla="*/ 2008 w 2315"/>
                <a:gd name="T9" fmla="*/ 278 h 1312"/>
                <a:gd name="T10" fmla="*/ 2129 w 2315"/>
                <a:gd name="T11" fmla="*/ 375 h 1312"/>
                <a:gd name="T12" fmla="*/ 2222 w 2315"/>
                <a:gd name="T13" fmla="*/ 479 h 1312"/>
                <a:gd name="T14" fmla="*/ 2282 w 2315"/>
                <a:gd name="T15" fmla="*/ 589 h 1312"/>
                <a:gd name="T16" fmla="*/ 2313 w 2315"/>
                <a:gd name="T17" fmla="*/ 699 h 1312"/>
                <a:gd name="T18" fmla="*/ 2308 w 2315"/>
                <a:gd name="T19" fmla="*/ 809 h 1312"/>
                <a:gd name="T20" fmla="*/ 2272 w 2315"/>
                <a:gd name="T21" fmla="*/ 915 h 1312"/>
                <a:gd name="T22" fmla="*/ 2202 w 2315"/>
                <a:gd name="T23" fmla="*/ 1014 h 1312"/>
                <a:gd name="T24" fmla="*/ 2105 w 2315"/>
                <a:gd name="T25" fmla="*/ 1101 h 1312"/>
                <a:gd name="T26" fmla="*/ 1977 w 2315"/>
                <a:gd name="T27" fmla="*/ 1176 h 1312"/>
                <a:gd name="T28" fmla="*/ 1828 w 2315"/>
                <a:gd name="T29" fmla="*/ 1237 h 1312"/>
                <a:gd name="T30" fmla="*/ 1659 w 2315"/>
                <a:gd name="T31" fmla="*/ 1280 h 1312"/>
                <a:gd name="T32" fmla="*/ 1476 w 2315"/>
                <a:gd name="T33" fmla="*/ 1306 h 1312"/>
                <a:gd name="T34" fmla="*/ 1283 w 2315"/>
                <a:gd name="T35" fmla="*/ 1312 h 1312"/>
                <a:gd name="T36" fmla="*/ 1086 w 2315"/>
                <a:gd name="T37" fmla="*/ 1299 h 1312"/>
                <a:gd name="T38" fmla="*/ 894 w 2315"/>
                <a:gd name="T39" fmla="*/ 1269 h 1312"/>
                <a:gd name="T40" fmla="*/ 705 w 2315"/>
                <a:gd name="T41" fmla="*/ 1220 h 1312"/>
                <a:gd name="T42" fmla="*/ 532 w 2315"/>
                <a:gd name="T43" fmla="*/ 1155 h 1312"/>
                <a:gd name="T44" fmla="*/ 377 w 2315"/>
                <a:gd name="T45" fmla="*/ 1077 h 1312"/>
                <a:gd name="T46" fmla="*/ 245 w 2315"/>
                <a:gd name="T47" fmla="*/ 984 h 1312"/>
                <a:gd name="T48" fmla="*/ 137 w 2315"/>
                <a:gd name="T49" fmla="*/ 885 h 1312"/>
                <a:gd name="T50" fmla="*/ 61 w 2315"/>
                <a:gd name="T51" fmla="*/ 777 h 1312"/>
                <a:gd name="T52" fmla="*/ 13 w 2315"/>
                <a:gd name="T53" fmla="*/ 667 h 1312"/>
                <a:gd name="T54" fmla="*/ 0 w 2315"/>
                <a:gd name="T55" fmla="*/ 555 h 1312"/>
                <a:gd name="T56" fmla="*/ 22 w 2315"/>
                <a:gd name="T57" fmla="*/ 447 h 1312"/>
                <a:gd name="T58" fmla="*/ 74 w 2315"/>
                <a:gd name="T59" fmla="*/ 345 h 1312"/>
                <a:gd name="T60" fmla="*/ 158 w 2315"/>
                <a:gd name="T61" fmla="*/ 252 h 1312"/>
                <a:gd name="T62" fmla="*/ 273 w 2315"/>
                <a:gd name="T63" fmla="*/ 170 h 1312"/>
                <a:gd name="T64" fmla="*/ 411 w 2315"/>
                <a:gd name="T65" fmla="*/ 103 h 1312"/>
                <a:gd name="T66" fmla="*/ 571 w 2315"/>
                <a:gd name="T67" fmla="*/ 49 h 1312"/>
                <a:gd name="T68" fmla="*/ 747 w 2315"/>
                <a:gd name="T69" fmla="*/ 17 h 1312"/>
                <a:gd name="T70" fmla="*/ 937 w 2315"/>
                <a:gd name="T71" fmla="*/ 0 h 1312"/>
                <a:gd name="T72" fmla="*/ 1132 w 2315"/>
                <a:gd name="T73" fmla="*/ 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15" h="1312">
                  <a:moveTo>
                    <a:pt x="1229" y="10"/>
                  </a:moveTo>
                  <a:lnTo>
                    <a:pt x="1326" y="23"/>
                  </a:lnTo>
                  <a:lnTo>
                    <a:pt x="1424" y="43"/>
                  </a:lnTo>
                  <a:lnTo>
                    <a:pt x="1519" y="64"/>
                  </a:lnTo>
                  <a:lnTo>
                    <a:pt x="1610" y="90"/>
                  </a:lnTo>
                  <a:lnTo>
                    <a:pt x="1698" y="121"/>
                  </a:lnTo>
                  <a:lnTo>
                    <a:pt x="1783" y="155"/>
                  </a:lnTo>
                  <a:lnTo>
                    <a:pt x="1865" y="194"/>
                  </a:lnTo>
                  <a:lnTo>
                    <a:pt x="1938" y="235"/>
                  </a:lnTo>
                  <a:lnTo>
                    <a:pt x="2008" y="278"/>
                  </a:lnTo>
                  <a:lnTo>
                    <a:pt x="2073" y="326"/>
                  </a:lnTo>
                  <a:lnTo>
                    <a:pt x="2129" y="375"/>
                  </a:lnTo>
                  <a:lnTo>
                    <a:pt x="2179" y="425"/>
                  </a:lnTo>
                  <a:lnTo>
                    <a:pt x="2222" y="479"/>
                  </a:lnTo>
                  <a:lnTo>
                    <a:pt x="2256" y="533"/>
                  </a:lnTo>
                  <a:lnTo>
                    <a:pt x="2282" y="589"/>
                  </a:lnTo>
                  <a:lnTo>
                    <a:pt x="2302" y="643"/>
                  </a:lnTo>
                  <a:lnTo>
                    <a:pt x="2313" y="699"/>
                  </a:lnTo>
                  <a:lnTo>
                    <a:pt x="2315" y="755"/>
                  </a:lnTo>
                  <a:lnTo>
                    <a:pt x="2308" y="809"/>
                  </a:lnTo>
                  <a:lnTo>
                    <a:pt x="2295" y="863"/>
                  </a:lnTo>
                  <a:lnTo>
                    <a:pt x="2272" y="915"/>
                  </a:lnTo>
                  <a:lnTo>
                    <a:pt x="2241" y="965"/>
                  </a:lnTo>
                  <a:lnTo>
                    <a:pt x="2202" y="1014"/>
                  </a:lnTo>
                  <a:lnTo>
                    <a:pt x="2157" y="1060"/>
                  </a:lnTo>
                  <a:lnTo>
                    <a:pt x="2105" y="1101"/>
                  </a:lnTo>
                  <a:lnTo>
                    <a:pt x="2044" y="1140"/>
                  </a:lnTo>
                  <a:lnTo>
                    <a:pt x="1977" y="1176"/>
                  </a:lnTo>
                  <a:lnTo>
                    <a:pt x="1906" y="1209"/>
                  </a:lnTo>
                  <a:lnTo>
                    <a:pt x="1828" y="1237"/>
                  </a:lnTo>
                  <a:lnTo>
                    <a:pt x="1746" y="1261"/>
                  </a:lnTo>
                  <a:lnTo>
                    <a:pt x="1659" y="1280"/>
                  </a:lnTo>
                  <a:lnTo>
                    <a:pt x="1569" y="1295"/>
                  </a:lnTo>
                  <a:lnTo>
                    <a:pt x="1476" y="1306"/>
                  </a:lnTo>
                  <a:lnTo>
                    <a:pt x="1380" y="1310"/>
                  </a:lnTo>
                  <a:lnTo>
                    <a:pt x="1283" y="1312"/>
                  </a:lnTo>
                  <a:lnTo>
                    <a:pt x="1186" y="1308"/>
                  </a:lnTo>
                  <a:lnTo>
                    <a:pt x="1086" y="1299"/>
                  </a:lnTo>
                  <a:lnTo>
                    <a:pt x="989" y="1286"/>
                  </a:lnTo>
                  <a:lnTo>
                    <a:pt x="894" y="1269"/>
                  </a:lnTo>
                  <a:lnTo>
                    <a:pt x="798" y="1245"/>
                  </a:lnTo>
                  <a:lnTo>
                    <a:pt x="705" y="1220"/>
                  </a:lnTo>
                  <a:lnTo>
                    <a:pt x="617" y="1189"/>
                  </a:lnTo>
                  <a:lnTo>
                    <a:pt x="532" y="1155"/>
                  </a:lnTo>
                  <a:lnTo>
                    <a:pt x="452" y="1118"/>
                  </a:lnTo>
                  <a:lnTo>
                    <a:pt x="377" y="1077"/>
                  </a:lnTo>
                  <a:lnTo>
                    <a:pt x="307" y="1032"/>
                  </a:lnTo>
                  <a:lnTo>
                    <a:pt x="245" y="984"/>
                  </a:lnTo>
                  <a:lnTo>
                    <a:pt x="186" y="937"/>
                  </a:lnTo>
                  <a:lnTo>
                    <a:pt x="137" y="885"/>
                  </a:lnTo>
                  <a:lnTo>
                    <a:pt x="95" y="831"/>
                  </a:lnTo>
                  <a:lnTo>
                    <a:pt x="61" y="777"/>
                  </a:lnTo>
                  <a:lnTo>
                    <a:pt x="33" y="723"/>
                  </a:lnTo>
                  <a:lnTo>
                    <a:pt x="13" y="667"/>
                  </a:lnTo>
                  <a:lnTo>
                    <a:pt x="5" y="611"/>
                  </a:lnTo>
                  <a:lnTo>
                    <a:pt x="0" y="555"/>
                  </a:lnTo>
                  <a:lnTo>
                    <a:pt x="7" y="501"/>
                  </a:lnTo>
                  <a:lnTo>
                    <a:pt x="22" y="447"/>
                  </a:lnTo>
                  <a:lnTo>
                    <a:pt x="44" y="395"/>
                  </a:lnTo>
                  <a:lnTo>
                    <a:pt x="74" y="345"/>
                  </a:lnTo>
                  <a:lnTo>
                    <a:pt x="113" y="298"/>
                  </a:lnTo>
                  <a:lnTo>
                    <a:pt x="158" y="252"/>
                  </a:lnTo>
                  <a:lnTo>
                    <a:pt x="212" y="209"/>
                  </a:lnTo>
                  <a:lnTo>
                    <a:pt x="273" y="170"/>
                  </a:lnTo>
                  <a:lnTo>
                    <a:pt x="338" y="133"/>
                  </a:lnTo>
                  <a:lnTo>
                    <a:pt x="411" y="103"/>
                  </a:lnTo>
                  <a:lnTo>
                    <a:pt x="489" y="75"/>
                  </a:lnTo>
                  <a:lnTo>
                    <a:pt x="571" y="49"/>
                  </a:lnTo>
                  <a:lnTo>
                    <a:pt x="658" y="30"/>
                  </a:lnTo>
                  <a:lnTo>
                    <a:pt x="747" y="17"/>
                  </a:lnTo>
                  <a:lnTo>
                    <a:pt x="840" y="6"/>
                  </a:lnTo>
                  <a:lnTo>
                    <a:pt x="937" y="0"/>
                  </a:lnTo>
                  <a:lnTo>
                    <a:pt x="1034" y="0"/>
                  </a:lnTo>
                  <a:lnTo>
                    <a:pt x="1132" y="2"/>
                  </a:lnTo>
                  <a:lnTo>
                    <a:pt x="1229" y="1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3306" name="Rectangle 26"/>
            <p:cNvSpPr>
              <a:spLocks noChangeArrowheads="1"/>
            </p:cNvSpPr>
            <p:nvPr/>
          </p:nvSpPr>
          <p:spPr bwMode="auto">
            <a:xfrm>
              <a:off x="1390" y="1305"/>
              <a:ext cx="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FF0000"/>
                  </a:solidFill>
                </a:rPr>
                <a:t>3</a:t>
              </a:r>
              <a:endParaRPr lang="en-US"/>
            </a:p>
          </p:txBody>
        </p:sp>
      </p:grpSp>
      <p:grpSp>
        <p:nvGrpSpPr>
          <p:cNvPr id="1633307" name="Group 27"/>
          <p:cNvGrpSpPr>
            <a:grpSpLocks/>
          </p:cNvGrpSpPr>
          <p:nvPr/>
        </p:nvGrpSpPr>
        <p:grpSpPr bwMode="auto">
          <a:xfrm>
            <a:off x="1906588" y="2270125"/>
            <a:ext cx="3795712" cy="2871788"/>
            <a:chOff x="241" y="1229"/>
            <a:chExt cx="2391" cy="1809"/>
          </a:xfrm>
        </p:grpSpPr>
        <p:sp>
          <p:nvSpPr>
            <p:cNvPr id="1633308" name="Freeform 28"/>
            <p:cNvSpPr>
              <a:spLocks/>
            </p:cNvSpPr>
            <p:nvPr/>
          </p:nvSpPr>
          <p:spPr bwMode="auto">
            <a:xfrm>
              <a:off x="241" y="1229"/>
              <a:ext cx="2391" cy="1611"/>
            </a:xfrm>
            <a:custGeom>
              <a:avLst/>
              <a:gdLst>
                <a:gd name="T0" fmla="*/ 1385 w 2391"/>
                <a:gd name="T1" fmla="*/ 24 h 1611"/>
                <a:gd name="T2" fmla="*/ 1582 w 2391"/>
                <a:gd name="T3" fmla="*/ 69 h 1611"/>
                <a:gd name="T4" fmla="*/ 1768 w 2391"/>
                <a:gd name="T5" fmla="*/ 136 h 1611"/>
                <a:gd name="T6" fmla="*/ 1936 w 2391"/>
                <a:gd name="T7" fmla="*/ 221 h 1611"/>
                <a:gd name="T8" fmla="*/ 2083 w 2391"/>
                <a:gd name="T9" fmla="*/ 322 h 1611"/>
                <a:gd name="T10" fmla="*/ 2207 w 2391"/>
                <a:gd name="T11" fmla="*/ 439 h 1611"/>
                <a:gd name="T12" fmla="*/ 2300 w 2391"/>
                <a:gd name="T13" fmla="*/ 566 h 1611"/>
                <a:gd name="T14" fmla="*/ 2360 w 2391"/>
                <a:gd name="T15" fmla="*/ 698 h 1611"/>
                <a:gd name="T16" fmla="*/ 2388 w 2391"/>
                <a:gd name="T17" fmla="*/ 836 h 1611"/>
                <a:gd name="T18" fmla="*/ 2382 w 2391"/>
                <a:gd name="T19" fmla="*/ 970 h 1611"/>
                <a:gd name="T20" fmla="*/ 2343 w 2391"/>
                <a:gd name="T21" fmla="*/ 1102 h 1611"/>
                <a:gd name="T22" fmla="*/ 2270 w 2391"/>
                <a:gd name="T23" fmla="*/ 1225 h 1611"/>
                <a:gd name="T24" fmla="*/ 2166 w 2391"/>
                <a:gd name="T25" fmla="*/ 1335 h 1611"/>
                <a:gd name="T26" fmla="*/ 2032 w 2391"/>
                <a:gd name="T27" fmla="*/ 1430 h 1611"/>
                <a:gd name="T28" fmla="*/ 1876 w 2391"/>
                <a:gd name="T29" fmla="*/ 1508 h 1611"/>
                <a:gd name="T30" fmla="*/ 1701 w 2391"/>
                <a:gd name="T31" fmla="*/ 1564 h 1611"/>
                <a:gd name="T32" fmla="*/ 1510 w 2391"/>
                <a:gd name="T33" fmla="*/ 1598 h 1611"/>
                <a:gd name="T34" fmla="*/ 1311 w 2391"/>
                <a:gd name="T35" fmla="*/ 1611 h 1611"/>
                <a:gd name="T36" fmla="*/ 1108 w 2391"/>
                <a:gd name="T37" fmla="*/ 1600 h 1611"/>
                <a:gd name="T38" fmla="*/ 907 w 2391"/>
                <a:gd name="T39" fmla="*/ 1568 h 1611"/>
                <a:gd name="T40" fmla="*/ 716 w 2391"/>
                <a:gd name="T41" fmla="*/ 1512 h 1611"/>
                <a:gd name="T42" fmla="*/ 537 w 2391"/>
                <a:gd name="T43" fmla="*/ 1436 h 1611"/>
                <a:gd name="T44" fmla="*/ 379 w 2391"/>
                <a:gd name="T45" fmla="*/ 1341 h 1611"/>
                <a:gd name="T46" fmla="*/ 243 w 2391"/>
                <a:gd name="T47" fmla="*/ 1233 h 1611"/>
                <a:gd name="T48" fmla="*/ 134 w 2391"/>
                <a:gd name="T49" fmla="*/ 1110 h 1611"/>
                <a:gd name="T50" fmla="*/ 57 w 2391"/>
                <a:gd name="T51" fmla="*/ 981 h 1611"/>
                <a:gd name="T52" fmla="*/ 11 w 2391"/>
                <a:gd name="T53" fmla="*/ 845 h 1611"/>
                <a:gd name="T54" fmla="*/ 0 w 2391"/>
                <a:gd name="T55" fmla="*/ 709 h 1611"/>
                <a:gd name="T56" fmla="*/ 24 w 2391"/>
                <a:gd name="T57" fmla="*/ 575 h 1611"/>
                <a:gd name="T58" fmla="*/ 83 w 2391"/>
                <a:gd name="T59" fmla="*/ 447 h 1611"/>
                <a:gd name="T60" fmla="*/ 171 w 2391"/>
                <a:gd name="T61" fmla="*/ 331 h 1611"/>
                <a:gd name="T62" fmla="*/ 290 w 2391"/>
                <a:gd name="T63" fmla="*/ 227 h 1611"/>
                <a:gd name="T64" fmla="*/ 435 w 2391"/>
                <a:gd name="T65" fmla="*/ 141 h 1611"/>
                <a:gd name="T66" fmla="*/ 602 w 2391"/>
                <a:gd name="T67" fmla="*/ 74 h 1611"/>
                <a:gd name="T68" fmla="*/ 786 w 2391"/>
                <a:gd name="T69" fmla="*/ 28 h 1611"/>
                <a:gd name="T70" fmla="*/ 980 w 2391"/>
                <a:gd name="T71" fmla="*/ 3 h 1611"/>
                <a:gd name="T72" fmla="*/ 1181 w 2391"/>
                <a:gd name="T73" fmla="*/ 3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91" h="1611">
                  <a:moveTo>
                    <a:pt x="1283" y="11"/>
                  </a:moveTo>
                  <a:lnTo>
                    <a:pt x="1385" y="24"/>
                  </a:lnTo>
                  <a:lnTo>
                    <a:pt x="1484" y="46"/>
                  </a:lnTo>
                  <a:lnTo>
                    <a:pt x="1582" y="69"/>
                  </a:lnTo>
                  <a:lnTo>
                    <a:pt x="1675" y="100"/>
                  </a:lnTo>
                  <a:lnTo>
                    <a:pt x="1768" y="136"/>
                  </a:lnTo>
                  <a:lnTo>
                    <a:pt x="1854" y="175"/>
                  </a:lnTo>
                  <a:lnTo>
                    <a:pt x="1936" y="221"/>
                  </a:lnTo>
                  <a:lnTo>
                    <a:pt x="2012" y="270"/>
                  </a:lnTo>
                  <a:lnTo>
                    <a:pt x="2083" y="322"/>
                  </a:lnTo>
                  <a:lnTo>
                    <a:pt x="2148" y="380"/>
                  </a:lnTo>
                  <a:lnTo>
                    <a:pt x="2207" y="439"/>
                  </a:lnTo>
                  <a:lnTo>
                    <a:pt x="2257" y="501"/>
                  </a:lnTo>
                  <a:lnTo>
                    <a:pt x="2300" y="566"/>
                  </a:lnTo>
                  <a:lnTo>
                    <a:pt x="2334" y="631"/>
                  </a:lnTo>
                  <a:lnTo>
                    <a:pt x="2360" y="698"/>
                  </a:lnTo>
                  <a:lnTo>
                    <a:pt x="2380" y="767"/>
                  </a:lnTo>
                  <a:lnTo>
                    <a:pt x="2388" y="836"/>
                  </a:lnTo>
                  <a:lnTo>
                    <a:pt x="2391" y="903"/>
                  </a:lnTo>
                  <a:lnTo>
                    <a:pt x="2382" y="970"/>
                  </a:lnTo>
                  <a:lnTo>
                    <a:pt x="2367" y="1037"/>
                  </a:lnTo>
                  <a:lnTo>
                    <a:pt x="2343" y="1102"/>
                  </a:lnTo>
                  <a:lnTo>
                    <a:pt x="2311" y="1164"/>
                  </a:lnTo>
                  <a:lnTo>
                    <a:pt x="2270" y="1225"/>
                  </a:lnTo>
                  <a:lnTo>
                    <a:pt x="2220" y="1281"/>
                  </a:lnTo>
                  <a:lnTo>
                    <a:pt x="2166" y="1335"/>
                  </a:lnTo>
                  <a:lnTo>
                    <a:pt x="2101" y="1384"/>
                  </a:lnTo>
                  <a:lnTo>
                    <a:pt x="2032" y="1430"/>
                  </a:lnTo>
                  <a:lnTo>
                    <a:pt x="1958" y="1471"/>
                  </a:lnTo>
                  <a:lnTo>
                    <a:pt x="1876" y="1508"/>
                  </a:lnTo>
                  <a:lnTo>
                    <a:pt x="1789" y="1538"/>
                  </a:lnTo>
                  <a:lnTo>
                    <a:pt x="1701" y="1564"/>
                  </a:lnTo>
                  <a:lnTo>
                    <a:pt x="1608" y="1585"/>
                  </a:lnTo>
                  <a:lnTo>
                    <a:pt x="1510" y="1598"/>
                  </a:lnTo>
                  <a:lnTo>
                    <a:pt x="1411" y="1609"/>
                  </a:lnTo>
                  <a:lnTo>
                    <a:pt x="1311" y="1611"/>
                  </a:lnTo>
                  <a:lnTo>
                    <a:pt x="1210" y="1609"/>
                  </a:lnTo>
                  <a:lnTo>
                    <a:pt x="1108" y="1600"/>
                  </a:lnTo>
                  <a:lnTo>
                    <a:pt x="1006" y="1587"/>
                  </a:lnTo>
                  <a:lnTo>
                    <a:pt x="907" y="1568"/>
                  </a:lnTo>
                  <a:lnTo>
                    <a:pt x="809" y="1542"/>
                  </a:lnTo>
                  <a:lnTo>
                    <a:pt x="716" y="1512"/>
                  </a:lnTo>
                  <a:lnTo>
                    <a:pt x="626" y="1475"/>
                  </a:lnTo>
                  <a:lnTo>
                    <a:pt x="537" y="1436"/>
                  </a:lnTo>
                  <a:lnTo>
                    <a:pt x="455" y="1391"/>
                  </a:lnTo>
                  <a:lnTo>
                    <a:pt x="379" y="1341"/>
                  </a:lnTo>
                  <a:lnTo>
                    <a:pt x="308" y="1289"/>
                  </a:lnTo>
                  <a:lnTo>
                    <a:pt x="243" y="1233"/>
                  </a:lnTo>
                  <a:lnTo>
                    <a:pt x="184" y="1173"/>
                  </a:lnTo>
                  <a:lnTo>
                    <a:pt x="134" y="1110"/>
                  </a:lnTo>
                  <a:lnTo>
                    <a:pt x="91" y="1045"/>
                  </a:lnTo>
                  <a:lnTo>
                    <a:pt x="57" y="981"/>
                  </a:lnTo>
                  <a:lnTo>
                    <a:pt x="31" y="914"/>
                  </a:lnTo>
                  <a:lnTo>
                    <a:pt x="11" y="845"/>
                  </a:lnTo>
                  <a:lnTo>
                    <a:pt x="3" y="776"/>
                  </a:lnTo>
                  <a:lnTo>
                    <a:pt x="0" y="709"/>
                  </a:lnTo>
                  <a:lnTo>
                    <a:pt x="9" y="642"/>
                  </a:lnTo>
                  <a:lnTo>
                    <a:pt x="24" y="575"/>
                  </a:lnTo>
                  <a:lnTo>
                    <a:pt x="48" y="510"/>
                  </a:lnTo>
                  <a:lnTo>
                    <a:pt x="83" y="447"/>
                  </a:lnTo>
                  <a:lnTo>
                    <a:pt x="121" y="387"/>
                  </a:lnTo>
                  <a:lnTo>
                    <a:pt x="171" y="331"/>
                  </a:lnTo>
                  <a:lnTo>
                    <a:pt x="227" y="277"/>
                  </a:lnTo>
                  <a:lnTo>
                    <a:pt x="290" y="227"/>
                  </a:lnTo>
                  <a:lnTo>
                    <a:pt x="359" y="182"/>
                  </a:lnTo>
                  <a:lnTo>
                    <a:pt x="435" y="141"/>
                  </a:lnTo>
                  <a:lnTo>
                    <a:pt x="515" y="104"/>
                  </a:lnTo>
                  <a:lnTo>
                    <a:pt x="602" y="74"/>
                  </a:lnTo>
                  <a:lnTo>
                    <a:pt x="690" y="48"/>
                  </a:lnTo>
                  <a:lnTo>
                    <a:pt x="786" y="28"/>
                  </a:lnTo>
                  <a:lnTo>
                    <a:pt x="881" y="13"/>
                  </a:lnTo>
                  <a:lnTo>
                    <a:pt x="980" y="3"/>
                  </a:lnTo>
                  <a:lnTo>
                    <a:pt x="1082" y="0"/>
                  </a:lnTo>
                  <a:lnTo>
                    <a:pt x="1181" y="3"/>
                  </a:lnTo>
                  <a:lnTo>
                    <a:pt x="1283" y="11"/>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3309" name="Rectangle 29"/>
            <p:cNvSpPr>
              <a:spLocks noChangeArrowheads="1"/>
            </p:cNvSpPr>
            <p:nvPr/>
          </p:nvSpPr>
          <p:spPr bwMode="auto">
            <a:xfrm>
              <a:off x="1239" y="2825"/>
              <a:ext cx="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FF0000"/>
                  </a:solidFill>
                </a:rPr>
                <a:t>4</a:t>
              </a:r>
              <a:endParaRPr lang="en-US"/>
            </a:p>
          </p:txBody>
        </p:sp>
      </p:grpSp>
      <p:grpSp>
        <p:nvGrpSpPr>
          <p:cNvPr id="1633310" name="Group 30"/>
          <p:cNvGrpSpPr>
            <a:grpSpLocks/>
          </p:cNvGrpSpPr>
          <p:nvPr/>
        </p:nvGrpSpPr>
        <p:grpSpPr bwMode="auto">
          <a:xfrm>
            <a:off x="1831976" y="1866900"/>
            <a:ext cx="4003675" cy="3530600"/>
            <a:chOff x="194" y="975"/>
            <a:chExt cx="2522" cy="2224"/>
          </a:xfrm>
        </p:grpSpPr>
        <p:sp>
          <p:nvSpPr>
            <p:cNvPr id="1633311" name="Rectangle 31"/>
            <p:cNvSpPr>
              <a:spLocks noChangeArrowheads="1"/>
            </p:cNvSpPr>
            <p:nvPr/>
          </p:nvSpPr>
          <p:spPr bwMode="auto">
            <a:xfrm>
              <a:off x="2138" y="975"/>
              <a:ext cx="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FF0000"/>
                  </a:solidFill>
                </a:rPr>
                <a:t>5</a:t>
              </a:r>
              <a:endParaRPr lang="en-US"/>
            </a:p>
          </p:txBody>
        </p:sp>
        <p:sp>
          <p:nvSpPr>
            <p:cNvPr id="1633312" name="Freeform 32"/>
            <p:cNvSpPr>
              <a:spLocks/>
            </p:cNvSpPr>
            <p:nvPr/>
          </p:nvSpPr>
          <p:spPr bwMode="auto">
            <a:xfrm>
              <a:off x="194" y="988"/>
              <a:ext cx="2522" cy="2211"/>
            </a:xfrm>
            <a:custGeom>
              <a:avLst/>
              <a:gdLst>
                <a:gd name="T0" fmla="*/ 1363 w 2522"/>
                <a:gd name="T1" fmla="*/ 4 h 2211"/>
                <a:gd name="T2" fmla="*/ 1568 w 2522"/>
                <a:gd name="T3" fmla="*/ 34 h 2211"/>
                <a:gd name="T4" fmla="*/ 1765 w 2522"/>
                <a:gd name="T5" fmla="*/ 92 h 2211"/>
                <a:gd name="T6" fmla="*/ 1949 w 2522"/>
                <a:gd name="T7" fmla="*/ 179 h 2211"/>
                <a:gd name="T8" fmla="*/ 2113 w 2522"/>
                <a:gd name="T9" fmla="*/ 291 h 2211"/>
                <a:gd name="T10" fmla="*/ 2254 w 2522"/>
                <a:gd name="T11" fmla="*/ 425 h 2211"/>
                <a:gd name="T12" fmla="*/ 2368 w 2522"/>
                <a:gd name="T13" fmla="*/ 578 h 2211"/>
                <a:gd name="T14" fmla="*/ 2453 w 2522"/>
                <a:gd name="T15" fmla="*/ 744 h 2211"/>
                <a:gd name="T16" fmla="*/ 2505 w 2522"/>
                <a:gd name="T17" fmla="*/ 922 h 2211"/>
                <a:gd name="T18" fmla="*/ 2522 w 2522"/>
                <a:gd name="T19" fmla="*/ 1103 h 2211"/>
                <a:gd name="T20" fmla="*/ 2505 w 2522"/>
                <a:gd name="T21" fmla="*/ 1284 h 2211"/>
                <a:gd name="T22" fmla="*/ 2453 w 2522"/>
                <a:gd name="T23" fmla="*/ 1461 h 2211"/>
                <a:gd name="T24" fmla="*/ 2371 w 2522"/>
                <a:gd name="T25" fmla="*/ 1630 h 2211"/>
                <a:gd name="T26" fmla="*/ 2256 w 2522"/>
                <a:gd name="T27" fmla="*/ 1783 h 2211"/>
                <a:gd name="T28" fmla="*/ 2115 w 2522"/>
                <a:gd name="T29" fmla="*/ 1917 h 2211"/>
                <a:gd name="T30" fmla="*/ 1951 w 2522"/>
                <a:gd name="T31" fmla="*/ 2029 h 2211"/>
                <a:gd name="T32" fmla="*/ 1769 w 2522"/>
                <a:gd name="T33" fmla="*/ 2118 h 2211"/>
                <a:gd name="T34" fmla="*/ 1572 w 2522"/>
                <a:gd name="T35" fmla="*/ 2176 h 2211"/>
                <a:gd name="T36" fmla="*/ 1367 w 2522"/>
                <a:gd name="T37" fmla="*/ 2206 h 2211"/>
                <a:gd name="T38" fmla="*/ 1159 w 2522"/>
                <a:gd name="T39" fmla="*/ 2206 h 2211"/>
                <a:gd name="T40" fmla="*/ 954 w 2522"/>
                <a:gd name="T41" fmla="*/ 2178 h 2211"/>
                <a:gd name="T42" fmla="*/ 755 w 2522"/>
                <a:gd name="T43" fmla="*/ 2118 h 2211"/>
                <a:gd name="T44" fmla="*/ 573 w 2522"/>
                <a:gd name="T45" fmla="*/ 2031 h 2211"/>
                <a:gd name="T46" fmla="*/ 409 w 2522"/>
                <a:gd name="T47" fmla="*/ 1919 h 2211"/>
                <a:gd name="T48" fmla="*/ 266 w 2522"/>
                <a:gd name="T49" fmla="*/ 1785 h 2211"/>
                <a:gd name="T50" fmla="*/ 151 w 2522"/>
                <a:gd name="T51" fmla="*/ 1634 h 2211"/>
                <a:gd name="T52" fmla="*/ 69 w 2522"/>
                <a:gd name="T53" fmla="*/ 1466 h 2211"/>
                <a:gd name="T54" fmla="*/ 17 w 2522"/>
                <a:gd name="T55" fmla="*/ 1289 h 2211"/>
                <a:gd name="T56" fmla="*/ 0 w 2522"/>
                <a:gd name="T57" fmla="*/ 1107 h 2211"/>
                <a:gd name="T58" fmla="*/ 17 w 2522"/>
                <a:gd name="T59" fmla="*/ 926 h 2211"/>
                <a:gd name="T60" fmla="*/ 67 w 2522"/>
                <a:gd name="T61" fmla="*/ 749 h 2211"/>
                <a:gd name="T62" fmla="*/ 151 w 2522"/>
                <a:gd name="T63" fmla="*/ 580 h 2211"/>
                <a:gd name="T64" fmla="*/ 264 w 2522"/>
                <a:gd name="T65" fmla="*/ 429 h 2211"/>
                <a:gd name="T66" fmla="*/ 404 w 2522"/>
                <a:gd name="T67" fmla="*/ 293 h 2211"/>
                <a:gd name="T68" fmla="*/ 569 w 2522"/>
                <a:gd name="T69" fmla="*/ 181 h 2211"/>
                <a:gd name="T70" fmla="*/ 753 w 2522"/>
                <a:gd name="T71" fmla="*/ 95 h 2211"/>
                <a:gd name="T72" fmla="*/ 949 w 2522"/>
                <a:gd name="T73" fmla="*/ 34 h 2211"/>
                <a:gd name="T74" fmla="*/ 1155 w 2522"/>
                <a:gd name="T75" fmla="*/ 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2" h="2211">
                  <a:moveTo>
                    <a:pt x="1259" y="0"/>
                  </a:moveTo>
                  <a:lnTo>
                    <a:pt x="1363" y="4"/>
                  </a:lnTo>
                  <a:lnTo>
                    <a:pt x="1466" y="15"/>
                  </a:lnTo>
                  <a:lnTo>
                    <a:pt x="1568" y="34"/>
                  </a:lnTo>
                  <a:lnTo>
                    <a:pt x="1668" y="60"/>
                  </a:lnTo>
                  <a:lnTo>
                    <a:pt x="1765" y="92"/>
                  </a:lnTo>
                  <a:lnTo>
                    <a:pt x="1858" y="131"/>
                  </a:lnTo>
                  <a:lnTo>
                    <a:pt x="1949" y="179"/>
                  </a:lnTo>
                  <a:lnTo>
                    <a:pt x="2033" y="233"/>
                  </a:lnTo>
                  <a:lnTo>
                    <a:pt x="2113" y="291"/>
                  </a:lnTo>
                  <a:lnTo>
                    <a:pt x="2187" y="356"/>
                  </a:lnTo>
                  <a:lnTo>
                    <a:pt x="2254" y="425"/>
                  </a:lnTo>
                  <a:lnTo>
                    <a:pt x="2314" y="498"/>
                  </a:lnTo>
                  <a:lnTo>
                    <a:pt x="2368" y="578"/>
                  </a:lnTo>
                  <a:lnTo>
                    <a:pt x="2414" y="660"/>
                  </a:lnTo>
                  <a:lnTo>
                    <a:pt x="2453" y="744"/>
                  </a:lnTo>
                  <a:lnTo>
                    <a:pt x="2483" y="831"/>
                  </a:lnTo>
                  <a:lnTo>
                    <a:pt x="2505" y="922"/>
                  </a:lnTo>
                  <a:lnTo>
                    <a:pt x="2518" y="1012"/>
                  </a:lnTo>
                  <a:lnTo>
                    <a:pt x="2522" y="1103"/>
                  </a:lnTo>
                  <a:lnTo>
                    <a:pt x="2518" y="1194"/>
                  </a:lnTo>
                  <a:lnTo>
                    <a:pt x="2505" y="1284"/>
                  </a:lnTo>
                  <a:lnTo>
                    <a:pt x="2483" y="1375"/>
                  </a:lnTo>
                  <a:lnTo>
                    <a:pt x="2453" y="1461"/>
                  </a:lnTo>
                  <a:lnTo>
                    <a:pt x="2416" y="1548"/>
                  </a:lnTo>
                  <a:lnTo>
                    <a:pt x="2371" y="1630"/>
                  </a:lnTo>
                  <a:lnTo>
                    <a:pt x="2317" y="1707"/>
                  </a:lnTo>
                  <a:lnTo>
                    <a:pt x="2256" y="1783"/>
                  </a:lnTo>
                  <a:lnTo>
                    <a:pt x="2189" y="1852"/>
                  </a:lnTo>
                  <a:lnTo>
                    <a:pt x="2115" y="1917"/>
                  </a:lnTo>
                  <a:lnTo>
                    <a:pt x="2037" y="1975"/>
                  </a:lnTo>
                  <a:lnTo>
                    <a:pt x="1951" y="2029"/>
                  </a:lnTo>
                  <a:lnTo>
                    <a:pt x="1862" y="2077"/>
                  </a:lnTo>
                  <a:lnTo>
                    <a:pt x="1769" y="2118"/>
                  </a:lnTo>
                  <a:lnTo>
                    <a:pt x="1672" y="2150"/>
                  </a:lnTo>
                  <a:lnTo>
                    <a:pt x="1572" y="2176"/>
                  </a:lnTo>
                  <a:lnTo>
                    <a:pt x="1471" y="2195"/>
                  </a:lnTo>
                  <a:lnTo>
                    <a:pt x="1367" y="2206"/>
                  </a:lnTo>
                  <a:lnTo>
                    <a:pt x="1263" y="2211"/>
                  </a:lnTo>
                  <a:lnTo>
                    <a:pt x="1159" y="2206"/>
                  </a:lnTo>
                  <a:lnTo>
                    <a:pt x="1055" y="2195"/>
                  </a:lnTo>
                  <a:lnTo>
                    <a:pt x="954" y="2178"/>
                  </a:lnTo>
                  <a:lnTo>
                    <a:pt x="852" y="2152"/>
                  </a:lnTo>
                  <a:lnTo>
                    <a:pt x="755" y="2118"/>
                  </a:lnTo>
                  <a:lnTo>
                    <a:pt x="662" y="2079"/>
                  </a:lnTo>
                  <a:lnTo>
                    <a:pt x="573" y="2031"/>
                  </a:lnTo>
                  <a:lnTo>
                    <a:pt x="486" y="1980"/>
                  </a:lnTo>
                  <a:lnTo>
                    <a:pt x="409" y="1919"/>
                  </a:lnTo>
                  <a:lnTo>
                    <a:pt x="333" y="1856"/>
                  </a:lnTo>
                  <a:lnTo>
                    <a:pt x="266" y="1785"/>
                  </a:lnTo>
                  <a:lnTo>
                    <a:pt x="205" y="1712"/>
                  </a:lnTo>
                  <a:lnTo>
                    <a:pt x="151" y="1634"/>
                  </a:lnTo>
                  <a:lnTo>
                    <a:pt x="106" y="1552"/>
                  </a:lnTo>
                  <a:lnTo>
                    <a:pt x="69" y="1466"/>
                  </a:lnTo>
                  <a:lnTo>
                    <a:pt x="39" y="1379"/>
                  </a:lnTo>
                  <a:lnTo>
                    <a:pt x="17" y="1289"/>
                  </a:lnTo>
                  <a:lnTo>
                    <a:pt x="4" y="1198"/>
                  </a:lnTo>
                  <a:lnTo>
                    <a:pt x="0" y="1107"/>
                  </a:lnTo>
                  <a:lnTo>
                    <a:pt x="4" y="1017"/>
                  </a:lnTo>
                  <a:lnTo>
                    <a:pt x="17" y="926"/>
                  </a:lnTo>
                  <a:lnTo>
                    <a:pt x="37" y="835"/>
                  </a:lnTo>
                  <a:lnTo>
                    <a:pt x="67" y="749"/>
                  </a:lnTo>
                  <a:lnTo>
                    <a:pt x="106" y="662"/>
                  </a:lnTo>
                  <a:lnTo>
                    <a:pt x="151" y="580"/>
                  </a:lnTo>
                  <a:lnTo>
                    <a:pt x="203" y="503"/>
                  </a:lnTo>
                  <a:lnTo>
                    <a:pt x="264" y="429"/>
                  </a:lnTo>
                  <a:lnTo>
                    <a:pt x="331" y="358"/>
                  </a:lnTo>
                  <a:lnTo>
                    <a:pt x="404" y="293"/>
                  </a:lnTo>
                  <a:lnTo>
                    <a:pt x="484" y="235"/>
                  </a:lnTo>
                  <a:lnTo>
                    <a:pt x="569" y="181"/>
                  </a:lnTo>
                  <a:lnTo>
                    <a:pt x="660" y="133"/>
                  </a:lnTo>
                  <a:lnTo>
                    <a:pt x="753" y="95"/>
                  </a:lnTo>
                  <a:lnTo>
                    <a:pt x="850" y="60"/>
                  </a:lnTo>
                  <a:lnTo>
                    <a:pt x="949" y="34"/>
                  </a:lnTo>
                  <a:lnTo>
                    <a:pt x="1051" y="15"/>
                  </a:lnTo>
                  <a:lnTo>
                    <a:pt x="1155" y="4"/>
                  </a:lnTo>
                  <a:lnTo>
                    <a:pt x="125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1633313"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967162"/>
            <a:ext cx="43878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nvGraphicFramePr>
        <p:xfrm>
          <a:off x="6934201" y="1371599"/>
          <a:ext cx="3219451" cy="2346960"/>
        </p:xfrm>
        <a:graphic>
          <a:graphicData uri="http://schemas.openxmlformats.org/drawingml/2006/table">
            <a:tbl>
              <a:tblPr firstRow="1" firstCol="1" bandRow="1">
                <a:tableStyleId>{5C22544A-7EE6-4342-B048-85BDC9FD1C3A}</a:tableStyleId>
              </a:tblPr>
              <a:tblGrid>
                <a:gridCol w="394609">
                  <a:extLst>
                    <a:ext uri="{9D8B030D-6E8A-4147-A177-3AD203B41FA5}">
                      <a16:colId xmlns:a16="http://schemas.microsoft.com/office/drawing/2014/main" val="20000"/>
                    </a:ext>
                  </a:extLst>
                </a:gridCol>
                <a:gridCol w="470807">
                  <a:extLst>
                    <a:ext uri="{9D8B030D-6E8A-4147-A177-3AD203B41FA5}">
                      <a16:colId xmlns:a16="http://schemas.microsoft.com/office/drawing/2014/main" val="20001"/>
                    </a:ext>
                  </a:extLst>
                </a:gridCol>
                <a:gridCol w="470807">
                  <a:extLst>
                    <a:ext uri="{9D8B030D-6E8A-4147-A177-3AD203B41FA5}">
                      <a16:colId xmlns:a16="http://schemas.microsoft.com/office/drawing/2014/main" val="20002"/>
                    </a:ext>
                  </a:extLst>
                </a:gridCol>
                <a:gridCol w="470807">
                  <a:extLst>
                    <a:ext uri="{9D8B030D-6E8A-4147-A177-3AD203B41FA5}">
                      <a16:colId xmlns:a16="http://schemas.microsoft.com/office/drawing/2014/main" val="20003"/>
                    </a:ext>
                  </a:extLst>
                </a:gridCol>
                <a:gridCol w="470807">
                  <a:extLst>
                    <a:ext uri="{9D8B030D-6E8A-4147-A177-3AD203B41FA5}">
                      <a16:colId xmlns:a16="http://schemas.microsoft.com/office/drawing/2014/main" val="20004"/>
                    </a:ext>
                  </a:extLst>
                </a:gridCol>
                <a:gridCol w="470807">
                  <a:extLst>
                    <a:ext uri="{9D8B030D-6E8A-4147-A177-3AD203B41FA5}">
                      <a16:colId xmlns:a16="http://schemas.microsoft.com/office/drawing/2014/main" val="20005"/>
                    </a:ext>
                  </a:extLst>
                </a:gridCol>
                <a:gridCol w="470807">
                  <a:extLst>
                    <a:ext uri="{9D8B030D-6E8A-4147-A177-3AD203B41FA5}">
                      <a16:colId xmlns:a16="http://schemas.microsoft.com/office/drawing/2014/main" val="20006"/>
                    </a:ext>
                  </a:extLst>
                </a:gridCol>
              </a:tblGrid>
              <a:tr h="325029">
                <a:tc>
                  <a:txBody>
                    <a:bodyPr/>
                    <a:lstStyle/>
                    <a:p>
                      <a:pPr algn="ctr"/>
                      <a:endParaRPr lang="en-US" sz="1600" dirty="0"/>
                    </a:p>
                  </a:txBody>
                  <a:tcPr/>
                </a:tc>
                <a:tc>
                  <a:txBody>
                    <a:bodyPr/>
                    <a:lstStyle/>
                    <a:p>
                      <a:pPr algn="ctr"/>
                      <a:r>
                        <a:rPr lang="en-US" sz="1600" dirty="0"/>
                        <a:t>1</a:t>
                      </a:r>
                    </a:p>
                  </a:txBody>
                  <a:tcPr/>
                </a:tc>
                <a:tc>
                  <a:txBody>
                    <a:bodyPr/>
                    <a:lstStyle/>
                    <a:p>
                      <a:pPr algn="ctr"/>
                      <a:r>
                        <a:rPr lang="en-US" sz="1600" dirty="0"/>
                        <a:t>2</a:t>
                      </a:r>
                    </a:p>
                  </a:txBody>
                  <a:tcPr/>
                </a:tc>
                <a:tc>
                  <a:txBody>
                    <a:bodyPr/>
                    <a:lstStyle/>
                    <a:p>
                      <a:pPr algn="ctr"/>
                      <a:r>
                        <a:rPr lang="en-US" sz="1600" dirty="0"/>
                        <a:t>3</a:t>
                      </a:r>
                    </a:p>
                  </a:txBody>
                  <a:tcPr/>
                </a:tc>
                <a:tc>
                  <a:txBody>
                    <a:bodyPr/>
                    <a:lstStyle/>
                    <a:p>
                      <a:pPr algn="ctr"/>
                      <a:r>
                        <a:rPr lang="en-US" sz="1600" dirty="0"/>
                        <a:t>4</a:t>
                      </a:r>
                    </a:p>
                  </a:txBody>
                  <a:tcPr/>
                </a:tc>
                <a:tc>
                  <a:txBody>
                    <a:bodyPr/>
                    <a:lstStyle/>
                    <a:p>
                      <a:pPr algn="ctr"/>
                      <a:r>
                        <a:rPr lang="en-US" sz="1600" dirty="0"/>
                        <a:t>5</a:t>
                      </a:r>
                    </a:p>
                  </a:txBody>
                  <a:tcPr/>
                </a:tc>
                <a:tc>
                  <a:txBody>
                    <a:bodyPr/>
                    <a:lstStyle/>
                    <a:p>
                      <a:pPr algn="ctr"/>
                      <a:r>
                        <a:rPr lang="en-US" sz="1600" dirty="0"/>
                        <a:t>6</a:t>
                      </a:r>
                    </a:p>
                  </a:txBody>
                  <a:tcPr/>
                </a:tc>
                <a:extLst>
                  <a:ext uri="{0D108BD9-81ED-4DB2-BD59-A6C34878D82A}">
                    <a16:rowId xmlns:a16="http://schemas.microsoft.com/office/drawing/2014/main" val="10000"/>
                  </a:ext>
                </a:extLst>
              </a:tr>
              <a:tr h="325029">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.24</a:t>
                      </a:r>
                    </a:p>
                  </a:txBody>
                  <a:tcPr/>
                </a:tc>
                <a:tc>
                  <a:txBody>
                    <a:bodyPr/>
                    <a:lstStyle/>
                    <a:p>
                      <a:pPr algn="ctr"/>
                      <a:r>
                        <a:rPr lang="en-US" sz="1600" dirty="0"/>
                        <a:t>.22</a:t>
                      </a:r>
                    </a:p>
                  </a:txBody>
                  <a:tcPr/>
                </a:tc>
                <a:tc>
                  <a:txBody>
                    <a:bodyPr/>
                    <a:lstStyle/>
                    <a:p>
                      <a:pPr algn="ctr"/>
                      <a:r>
                        <a:rPr lang="en-US" sz="1600" dirty="0"/>
                        <a:t>.37</a:t>
                      </a:r>
                    </a:p>
                  </a:txBody>
                  <a:tcPr/>
                </a:tc>
                <a:tc>
                  <a:txBody>
                    <a:bodyPr/>
                    <a:lstStyle/>
                    <a:p>
                      <a:pPr algn="ctr"/>
                      <a:r>
                        <a:rPr lang="en-US" sz="1600" dirty="0"/>
                        <a:t>.34</a:t>
                      </a:r>
                    </a:p>
                  </a:txBody>
                  <a:tcPr/>
                </a:tc>
                <a:tc>
                  <a:txBody>
                    <a:bodyPr/>
                    <a:lstStyle/>
                    <a:p>
                      <a:pPr algn="ctr"/>
                      <a:r>
                        <a:rPr lang="en-US" sz="1600" dirty="0"/>
                        <a:t>.23</a:t>
                      </a:r>
                    </a:p>
                  </a:txBody>
                  <a:tcPr/>
                </a:tc>
                <a:extLst>
                  <a:ext uri="{0D108BD9-81ED-4DB2-BD59-A6C34878D82A}">
                    <a16:rowId xmlns:a16="http://schemas.microsoft.com/office/drawing/2014/main" val="10001"/>
                  </a:ext>
                </a:extLst>
              </a:tr>
              <a:tr h="325029">
                <a:tc>
                  <a:txBody>
                    <a:bodyPr/>
                    <a:lstStyle/>
                    <a:p>
                      <a:pPr algn="ctr"/>
                      <a:r>
                        <a:rPr lang="en-US" sz="1600" dirty="0"/>
                        <a:t>2</a:t>
                      </a:r>
                    </a:p>
                  </a:txBody>
                  <a:tcPr/>
                </a:tc>
                <a:tc>
                  <a:txBody>
                    <a:bodyPr/>
                    <a:lstStyle/>
                    <a:p>
                      <a:pPr algn="ctr"/>
                      <a:r>
                        <a:rPr lang="en-US" sz="1600" dirty="0"/>
                        <a:t>.24</a:t>
                      </a:r>
                    </a:p>
                  </a:txBody>
                  <a:tcPr/>
                </a:tc>
                <a:tc>
                  <a:txBody>
                    <a:bodyPr/>
                    <a:lstStyle/>
                    <a:p>
                      <a:pPr algn="ctr"/>
                      <a:r>
                        <a:rPr lang="en-US" sz="1600" dirty="0"/>
                        <a:t>0</a:t>
                      </a:r>
                    </a:p>
                  </a:txBody>
                  <a:tcPr/>
                </a:tc>
                <a:tc>
                  <a:txBody>
                    <a:bodyPr/>
                    <a:lstStyle/>
                    <a:p>
                      <a:pPr algn="ctr"/>
                      <a:r>
                        <a:rPr lang="en-US" sz="1600" dirty="0"/>
                        <a:t>.15</a:t>
                      </a:r>
                    </a:p>
                  </a:txBody>
                  <a:tcPr/>
                </a:tc>
                <a:tc>
                  <a:txBody>
                    <a:bodyPr/>
                    <a:lstStyle/>
                    <a:p>
                      <a:pPr algn="ctr"/>
                      <a:r>
                        <a:rPr lang="en-US" sz="1600" dirty="0"/>
                        <a:t>.20</a:t>
                      </a:r>
                    </a:p>
                  </a:txBody>
                  <a:tcPr/>
                </a:tc>
                <a:tc>
                  <a:txBody>
                    <a:bodyPr/>
                    <a:lstStyle/>
                    <a:p>
                      <a:pPr algn="ctr"/>
                      <a:r>
                        <a:rPr lang="en-US" sz="1600" dirty="0"/>
                        <a:t>.14</a:t>
                      </a:r>
                    </a:p>
                  </a:txBody>
                  <a:tcPr/>
                </a:tc>
                <a:tc>
                  <a:txBody>
                    <a:bodyPr/>
                    <a:lstStyle/>
                    <a:p>
                      <a:pPr algn="ctr"/>
                      <a:r>
                        <a:rPr lang="en-US" sz="1600" dirty="0"/>
                        <a:t>.25</a:t>
                      </a:r>
                    </a:p>
                  </a:txBody>
                  <a:tcPr/>
                </a:tc>
                <a:extLst>
                  <a:ext uri="{0D108BD9-81ED-4DB2-BD59-A6C34878D82A}">
                    <a16:rowId xmlns:a16="http://schemas.microsoft.com/office/drawing/2014/main" val="10002"/>
                  </a:ext>
                </a:extLst>
              </a:tr>
              <a:tr h="325029">
                <a:tc>
                  <a:txBody>
                    <a:bodyPr/>
                    <a:lstStyle/>
                    <a:p>
                      <a:pPr algn="ctr"/>
                      <a:r>
                        <a:rPr lang="en-US" sz="1600" dirty="0"/>
                        <a:t>3</a:t>
                      </a:r>
                    </a:p>
                  </a:txBody>
                  <a:tcPr/>
                </a:tc>
                <a:tc>
                  <a:txBody>
                    <a:bodyPr/>
                    <a:lstStyle/>
                    <a:p>
                      <a:pPr algn="ctr"/>
                      <a:r>
                        <a:rPr lang="en-US" sz="1600" dirty="0"/>
                        <a:t>.22</a:t>
                      </a:r>
                    </a:p>
                  </a:txBody>
                  <a:tcPr/>
                </a:tc>
                <a:tc>
                  <a:txBody>
                    <a:bodyPr/>
                    <a:lstStyle/>
                    <a:p>
                      <a:pPr algn="ctr"/>
                      <a:r>
                        <a:rPr lang="en-US" sz="1600" dirty="0"/>
                        <a:t>.15</a:t>
                      </a:r>
                    </a:p>
                  </a:txBody>
                  <a:tcPr/>
                </a:tc>
                <a:tc>
                  <a:txBody>
                    <a:bodyPr/>
                    <a:lstStyle/>
                    <a:p>
                      <a:pPr algn="ctr"/>
                      <a:r>
                        <a:rPr lang="en-US" sz="1600" dirty="0"/>
                        <a:t>0</a:t>
                      </a:r>
                    </a:p>
                  </a:txBody>
                  <a:tcPr/>
                </a:tc>
                <a:tc>
                  <a:txBody>
                    <a:bodyPr/>
                    <a:lstStyle/>
                    <a:p>
                      <a:pPr algn="ctr"/>
                      <a:r>
                        <a:rPr lang="en-US" sz="1600" dirty="0"/>
                        <a:t>.15</a:t>
                      </a:r>
                    </a:p>
                  </a:txBody>
                  <a:tcPr/>
                </a:tc>
                <a:tc>
                  <a:txBody>
                    <a:bodyPr/>
                    <a:lstStyle/>
                    <a:p>
                      <a:pPr algn="ctr"/>
                      <a:r>
                        <a:rPr lang="en-US" sz="1600" dirty="0"/>
                        <a:t>.28</a:t>
                      </a:r>
                    </a:p>
                  </a:txBody>
                  <a:tcPr/>
                </a:tc>
                <a:tc>
                  <a:txBody>
                    <a:bodyPr/>
                    <a:lstStyle/>
                    <a:p>
                      <a:pPr algn="ctr"/>
                      <a:r>
                        <a:rPr lang="en-US" sz="1600" dirty="0"/>
                        <a:t>.11</a:t>
                      </a:r>
                    </a:p>
                  </a:txBody>
                  <a:tcPr/>
                </a:tc>
                <a:extLst>
                  <a:ext uri="{0D108BD9-81ED-4DB2-BD59-A6C34878D82A}">
                    <a16:rowId xmlns:a16="http://schemas.microsoft.com/office/drawing/2014/main" val="10003"/>
                  </a:ext>
                </a:extLst>
              </a:tr>
              <a:tr h="325029">
                <a:tc>
                  <a:txBody>
                    <a:bodyPr/>
                    <a:lstStyle/>
                    <a:p>
                      <a:pPr algn="ctr"/>
                      <a:r>
                        <a:rPr lang="en-US" sz="1600" dirty="0"/>
                        <a:t>4</a:t>
                      </a:r>
                    </a:p>
                  </a:txBody>
                  <a:tcPr/>
                </a:tc>
                <a:tc>
                  <a:txBody>
                    <a:bodyPr/>
                    <a:lstStyle/>
                    <a:p>
                      <a:pPr algn="ctr"/>
                      <a:r>
                        <a:rPr lang="en-US" sz="1600" dirty="0"/>
                        <a:t>.37</a:t>
                      </a:r>
                    </a:p>
                  </a:txBody>
                  <a:tcPr/>
                </a:tc>
                <a:tc>
                  <a:txBody>
                    <a:bodyPr/>
                    <a:lstStyle/>
                    <a:p>
                      <a:pPr algn="ctr"/>
                      <a:r>
                        <a:rPr lang="en-US" sz="1600" dirty="0"/>
                        <a:t>.20</a:t>
                      </a:r>
                    </a:p>
                  </a:txBody>
                  <a:tcPr/>
                </a:tc>
                <a:tc>
                  <a:txBody>
                    <a:bodyPr/>
                    <a:lstStyle/>
                    <a:p>
                      <a:pPr algn="ctr"/>
                      <a:r>
                        <a:rPr lang="en-US" sz="1600" dirty="0"/>
                        <a:t>.15</a:t>
                      </a:r>
                    </a:p>
                  </a:txBody>
                  <a:tcPr/>
                </a:tc>
                <a:tc>
                  <a:txBody>
                    <a:bodyPr/>
                    <a:lstStyle/>
                    <a:p>
                      <a:pPr algn="ctr"/>
                      <a:r>
                        <a:rPr lang="en-US" sz="1600" dirty="0"/>
                        <a:t>0</a:t>
                      </a:r>
                    </a:p>
                  </a:txBody>
                  <a:tcPr/>
                </a:tc>
                <a:tc>
                  <a:txBody>
                    <a:bodyPr/>
                    <a:lstStyle/>
                    <a:p>
                      <a:pPr algn="ctr"/>
                      <a:r>
                        <a:rPr lang="en-US" sz="1600" dirty="0"/>
                        <a:t>.29</a:t>
                      </a:r>
                    </a:p>
                  </a:txBody>
                  <a:tcPr/>
                </a:tc>
                <a:tc>
                  <a:txBody>
                    <a:bodyPr/>
                    <a:lstStyle/>
                    <a:p>
                      <a:pPr algn="ctr"/>
                      <a:r>
                        <a:rPr lang="en-US" sz="1600" dirty="0"/>
                        <a:t>.22</a:t>
                      </a:r>
                    </a:p>
                  </a:txBody>
                  <a:tcPr/>
                </a:tc>
                <a:extLst>
                  <a:ext uri="{0D108BD9-81ED-4DB2-BD59-A6C34878D82A}">
                    <a16:rowId xmlns:a16="http://schemas.microsoft.com/office/drawing/2014/main" val="10004"/>
                  </a:ext>
                </a:extLst>
              </a:tr>
              <a:tr h="325029">
                <a:tc>
                  <a:txBody>
                    <a:bodyPr/>
                    <a:lstStyle/>
                    <a:p>
                      <a:pPr algn="ctr"/>
                      <a:r>
                        <a:rPr lang="en-US" sz="1600" dirty="0"/>
                        <a:t>5</a:t>
                      </a:r>
                    </a:p>
                  </a:txBody>
                  <a:tcPr/>
                </a:tc>
                <a:tc>
                  <a:txBody>
                    <a:bodyPr/>
                    <a:lstStyle/>
                    <a:p>
                      <a:pPr algn="ctr"/>
                      <a:r>
                        <a:rPr lang="en-US" sz="1600" dirty="0"/>
                        <a:t>.34</a:t>
                      </a:r>
                    </a:p>
                  </a:txBody>
                  <a:tcPr/>
                </a:tc>
                <a:tc>
                  <a:txBody>
                    <a:bodyPr/>
                    <a:lstStyle/>
                    <a:p>
                      <a:pPr algn="ctr"/>
                      <a:r>
                        <a:rPr lang="en-US" sz="1600" dirty="0"/>
                        <a:t>.14</a:t>
                      </a:r>
                    </a:p>
                  </a:txBody>
                  <a:tcPr/>
                </a:tc>
                <a:tc>
                  <a:txBody>
                    <a:bodyPr/>
                    <a:lstStyle/>
                    <a:p>
                      <a:pPr algn="ctr"/>
                      <a:r>
                        <a:rPr lang="en-US" sz="1600" dirty="0"/>
                        <a:t>.28</a:t>
                      </a:r>
                    </a:p>
                  </a:txBody>
                  <a:tcPr/>
                </a:tc>
                <a:tc>
                  <a:txBody>
                    <a:bodyPr/>
                    <a:lstStyle/>
                    <a:p>
                      <a:pPr algn="ctr"/>
                      <a:r>
                        <a:rPr lang="en-US" sz="1600" dirty="0"/>
                        <a:t>.29</a:t>
                      </a:r>
                    </a:p>
                  </a:txBody>
                  <a:tcPr/>
                </a:tc>
                <a:tc>
                  <a:txBody>
                    <a:bodyPr/>
                    <a:lstStyle/>
                    <a:p>
                      <a:pPr algn="ctr"/>
                      <a:r>
                        <a:rPr lang="en-US" sz="1600" dirty="0"/>
                        <a:t>0</a:t>
                      </a:r>
                    </a:p>
                  </a:txBody>
                  <a:tcPr/>
                </a:tc>
                <a:tc>
                  <a:txBody>
                    <a:bodyPr/>
                    <a:lstStyle/>
                    <a:p>
                      <a:pPr algn="ctr"/>
                      <a:r>
                        <a:rPr lang="en-US" sz="1600" dirty="0"/>
                        <a:t>.39</a:t>
                      </a:r>
                    </a:p>
                  </a:txBody>
                  <a:tcPr/>
                </a:tc>
                <a:extLst>
                  <a:ext uri="{0D108BD9-81ED-4DB2-BD59-A6C34878D82A}">
                    <a16:rowId xmlns:a16="http://schemas.microsoft.com/office/drawing/2014/main" val="10005"/>
                  </a:ext>
                </a:extLst>
              </a:tr>
              <a:tr h="325029">
                <a:tc>
                  <a:txBody>
                    <a:bodyPr/>
                    <a:lstStyle/>
                    <a:p>
                      <a:pPr algn="ctr"/>
                      <a:r>
                        <a:rPr lang="en-US" sz="1600" dirty="0"/>
                        <a:t>6</a:t>
                      </a:r>
                    </a:p>
                  </a:txBody>
                  <a:tcPr/>
                </a:tc>
                <a:tc>
                  <a:txBody>
                    <a:bodyPr/>
                    <a:lstStyle/>
                    <a:p>
                      <a:pPr algn="ctr"/>
                      <a:r>
                        <a:rPr lang="en-US" sz="1600" dirty="0"/>
                        <a:t>.23</a:t>
                      </a:r>
                    </a:p>
                  </a:txBody>
                  <a:tcPr/>
                </a:tc>
                <a:tc>
                  <a:txBody>
                    <a:bodyPr/>
                    <a:lstStyle/>
                    <a:p>
                      <a:pPr algn="ctr"/>
                      <a:r>
                        <a:rPr lang="en-US" sz="1600" dirty="0"/>
                        <a:t>.25</a:t>
                      </a:r>
                    </a:p>
                  </a:txBody>
                  <a:tcPr/>
                </a:tc>
                <a:tc>
                  <a:txBody>
                    <a:bodyPr/>
                    <a:lstStyle/>
                    <a:p>
                      <a:pPr algn="ctr"/>
                      <a:r>
                        <a:rPr lang="en-US" sz="1600" dirty="0"/>
                        <a:t>.11</a:t>
                      </a:r>
                    </a:p>
                  </a:txBody>
                  <a:tcPr/>
                </a:tc>
                <a:tc>
                  <a:txBody>
                    <a:bodyPr/>
                    <a:lstStyle/>
                    <a:p>
                      <a:pPr algn="ctr"/>
                      <a:r>
                        <a:rPr lang="en-US" sz="1600" dirty="0"/>
                        <a:t>.22</a:t>
                      </a:r>
                    </a:p>
                  </a:txBody>
                  <a:tcPr/>
                </a:tc>
                <a:tc>
                  <a:txBody>
                    <a:bodyPr/>
                    <a:lstStyle/>
                    <a:p>
                      <a:pPr algn="ctr"/>
                      <a:r>
                        <a:rPr lang="en-US" sz="1600" dirty="0"/>
                        <a:t>.39</a:t>
                      </a:r>
                    </a:p>
                  </a:txBody>
                  <a:tcPr/>
                </a:tc>
                <a:tc>
                  <a:txBody>
                    <a:bodyPr/>
                    <a:lstStyle/>
                    <a:p>
                      <a:pPr algn="ctr"/>
                      <a:r>
                        <a:rPr lang="en-US" sz="1600" dirty="0"/>
                        <a:t>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04196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32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333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33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3330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333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33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3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328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Rectangle 2"/>
          <p:cNvSpPr>
            <a:spLocks noGrp="1" noChangeArrowheads="1"/>
          </p:cNvSpPr>
          <p:nvPr>
            <p:ph type="title"/>
          </p:nvPr>
        </p:nvSpPr>
        <p:spPr>
          <a:xfrm>
            <a:off x="1905000" y="533400"/>
            <a:ext cx="8280400" cy="1066800"/>
          </a:xfrm>
        </p:spPr>
        <p:txBody>
          <a:bodyPr>
            <a:normAutofit/>
          </a:bodyPr>
          <a:lstStyle/>
          <a:p>
            <a:r>
              <a:rPr lang="en-US" dirty="0"/>
              <a:t>Strength of MIN</a:t>
            </a:r>
          </a:p>
        </p:txBody>
      </p:sp>
      <p:sp>
        <p:nvSpPr>
          <p:cNvPr id="1634307" name="Text Box 3"/>
          <p:cNvSpPr txBox="1">
            <a:spLocks noChangeArrowheads="1"/>
          </p:cNvSpPr>
          <p:nvPr/>
        </p:nvSpPr>
        <p:spPr bwMode="auto">
          <a:xfrm>
            <a:off x="2590800" y="4267201"/>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Original Points</a:t>
            </a:r>
          </a:p>
        </p:txBody>
      </p:sp>
      <p:grpSp>
        <p:nvGrpSpPr>
          <p:cNvPr id="1634308" name="Group 4"/>
          <p:cNvGrpSpPr>
            <a:grpSpLocks/>
          </p:cNvGrpSpPr>
          <p:nvPr/>
        </p:nvGrpSpPr>
        <p:grpSpPr bwMode="auto">
          <a:xfrm>
            <a:off x="6400800" y="1981201"/>
            <a:ext cx="4103688" cy="2652713"/>
            <a:chOff x="3072" y="1248"/>
            <a:chExt cx="2585" cy="1671"/>
          </a:xfrm>
        </p:grpSpPr>
        <p:sp>
          <p:nvSpPr>
            <p:cNvPr id="1634309" name="Text Box 5"/>
            <p:cNvSpPr txBox="1">
              <a:spLocks noChangeArrowheads="1"/>
            </p:cNvSpPr>
            <p:nvPr/>
          </p:nvSpPr>
          <p:spPr bwMode="auto">
            <a:xfrm>
              <a:off x="3408" y="2688"/>
              <a:ext cx="1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Two Clusters</a:t>
              </a:r>
            </a:p>
          </p:txBody>
        </p:sp>
        <p:pic>
          <p:nvPicPr>
            <p:cNvPr id="1634310" name="Picture 6"/>
            <p:cNvPicPr>
              <a:picLocks noChangeAspect="1" noChangeArrowheads="1"/>
            </p:cNvPicPr>
            <p:nvPr/>
          </p:nvPicPr>
          <p:blipFill>
            <a:blip r:embed="rId2">
              <a:extLst>
                <a:ext uri="{28A0092B-C50C-407E-A947-70E740481C1C}">
                  <a14:useLocalDpi xmlns:a14="http://schemas.microsoft.com/office/drawing/2010/main" val="0"/>
                </a:ext>
              </a:extLst>
            </a:blip>
            <a:srcRect l="8928" r="7143"/>
            <a:stretch>
              <a:fillRect/>
            </a:stretch>
          </p:blipFill>
          <p:spPr bwMode="auto">
            <a:xfrm>
              <a:off x="3072" y="1248"/>
              <a:ext cx="2585" cy="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34311" name="Picture 7"/>
          <p:cNvPicPr>
            <a:picLocks noChangeAspect="1" noChangeArrowheads="1"/>
          </p:cNvPicPr>
          <p:nvPr/>
        </p:nvPicPr>
        <p:blipFill>
          <a:blip r:embed="rId3">
            <a:extLst>
              <a:ext uri="{28A0092B-C50C-407E-A947-70E740481C1C}">
                <a14:useLocalDpi xmlns:a14="http://schemas.microsoft.com/office/drawing/2010/main" val="0"/>
              </a:ext>
            </a:extLst>
          </a:blip>
          <a:srcRect l="8928" r="5357"/>
          <a:stretch>
            <a:fillRect/>
          </a:stretch>
        </p:blipFill>
        <p:spPr bwMode="auto">
          <a:xfrm>
            <a:off x="1676400" y="1981201"/>
            <a:ext cx="4186238"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4312" name="Text Box 8"/>
          <p:cNvSpPr txBox="1">
            <a:spLocks noChangeArrowheads="1"/>
          </p:cNvSpPr>
          <p:nvPr/>
        </p:nvSpPr>
        <p:spPr bwMode="auto">
          <a:xfrm>
            <a:off x="2133600" y="5576888"/>
            <a:ext cx="632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t> Can handle non-elliptical shapes</a:t>
            </a:r>
          </a:p>
        </p:txBody>
      </p:sp>
    </p:spTree>
    <p:extLst>
      <p:ext uri="{BB962C8B-B14F-4D97-AF65-F5344CB8AC3E}">
        <p14:creationId xmlns:p14="http://schemas.microsoft.com/office/powerpoint/2010/main" val="3532077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4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4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4312"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Rectangle 2"/>
          <p:cNvSpPr>
            <a:spLocks noGrp="1" noChangeArrowheads="1"/>
          </p:cNvSpPr>
          <p:nvPr>
            <p:ph type="title"/>
          </p:nvPr>
        </p:nvSpPr>
        <p:spPr>
          <a:xfrm>
            <a:off x="1778000" y="457200"/>
            <a:ext cx="8280400" cy="1066800"/>
          </a:xfrm>
        </p:spPr>
        <p:txBody>
          <a:bodyPr>
            <a:normAutofit/>
          </a:bodyPr>
          <a:lstStyle/>
          <a:p>
            <a:r>
              <a:rPr lang="en-US" dirty="0"/>
              <a:t>Limitations of MIN</a:t>
            </a:r>
          </a:p>
        </p:txBody>
      </p:sp>
      <p:sp>
        <p:nvSpPr>
          <p:cNvPr id="1635331" name="Text Box 3"/>
          <p:cNvSpPr txBox="1">
            <a:spLocks noChangeArrowheads="1"/>
          </p:cNvSpPr>
          <p:nvPr/>
        </p:nvSpPr>
        <p:spPr bwMode="auto">
          <a:xfrm>
            <a:off x="2590800" y="4724401"/>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Original Points</a:t>
            </a:r>
          </a:p>
        </p:txBody>
      </p:sp>
      <p:pic>
        <p:nvPicPr>
          <p:cNvPr id="1635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5333" name="Group 5"/>
          <p:cNvGrpSpPr>
            <a:grpSpLocks/>
          </p:cNvGrpSpPr>
          <p:nvPr/>
        </p:nvGrpSpPr>
        <p:grpSpPr bwMode="auto">
          <a:xfrm>
            <a:off x="5789614" y="1524001"/>
            <a:ext cx="4268787" cy="3567113"/>
            <a:chOff x="2496" y="960"/>
            <a:chExt cx="2689" cy="2247"/>
          </a:xfrm>
        </p:grpSpPr>
        <p:sp>
          <p:nvSpPr>
            <p:cNvPr id="1635334" name="Text Box 6"/>
            <p:cNvSpPr txBox="1">
              <a:spLocks noChangeArrowheads="1"/>
            </p:cNvSpPr>
            <p:nvPr/>
          </p:nvSpPr>
          <p:spPr bwMode="auto">
            <a:xfrm>
              <a:off x="3072" y="2976"/>
              <a:ext cx="18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Two Clusters</a:t>
              </a:r>
            </a:p>
          </p:txBody>
        </p:sp>
        <p:pic>
          <p:nvPicPr>
            <p:cNvPr id="16353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 y="960"/>
              <a:ext cx="2689"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35336" name="Text Box 8"/>
          <p:cNvSpPr txBox="1">
            <a:spLocks noChangeArrowheads="1"/>
          </p:cNvSpPr>
          <p:nvPr/>
        </p:nvSpPr>
        <p:spPr bwMode="auto">
          <a:xfrm>
            <a:off x="2133600" y="5576888"/>
            <a:ext cx="632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t> Sensitive to noise and outliers</a:t>
            </a:r>
          </a:p>
        </p:txBody>
      </p:sp>
    </p:spTree>
    <p:extLst>
      <p:ext uri="{BB962C8B-B14F-4D97-AF65-F5344CB8AC3E}">
        <p14:creationId xmlns:p14="http://schemas.microsoft.com/office/powerpoint/2010/main" val="3577484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53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5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5336"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7378" name="Rectangle 2"/>
          <p:cNvSpPr>
            <a:spLocks noGrp="1" noChangeArrowheads="1"/>
          </p:cNvSpPr>
          <p:nvPr>
            <p:ph type="title"/>
          </p:nvPr>
        </p:nvSpPr>
        <p:spPr>
          <a:xfrm>
            <a:off x="1884363" y="490538"/>
            <a:ext cx="8280400" cy="1066800"/>
          </a:xfrm>
        </p:spPr>
        <p:txBody>
          <a:bodyPr>
            <a:normAutofit/>
          </a:bodyPr>
          <a:lstStyle/>
          <a:p>
            <a:r>
              <a:rPr lang="en-US" dirty="0"/>
              <a:t>Hierarchical Clustering: MAX</a:t>
            </a:r>
          </a:p>
        </p:txBody>
      </p:sp>
      <p:sp>
        <p:nvSpPr>
          <p:cNvPr id="1637379" name="Text Box 3"/>
          <p:cNvSpPr txBox="1">
            <a:spLocks noChangeArrowheads="1"/>
          </p:cNvSpPr>
          <p:nvPr/>
        </p:nvSpPr>
        <p:spPr bwMode="auto">
          <a:xfrm>
            <a:off x="2622550" y="5653088"/>
            <a:ext cx="3352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Nested Clusters</a:t>
            </a:r>
          </a:p>
        </p:txBody>
      </p:sp>
      <p:sp>
        <p:nvSpPr>
          <p:cNvPr id="1637380" name="Text Box 4"/>
          <p:cNvSpPr txBox="1">
            <a:spLocks noChangeArrowheads="1"/>
          </p:cNvSpPr>
          <p:nvPr/>
        </p:nvSpPr>
        <p:spPr bwMode="auto">
          <a:xfrm>
            <a:off x="4991326" y="5653088"/>
            <a:ext cx="179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Dendrogram</a:t>
            </a:r>
            <a:endParaRPr lang="en-US" dirty="0"/>
          </a:p>
        </p:txBody>
      </p:sp>
      <p:pic>
        <p:nvPicPr>
          <p:cNvPr id="16373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889829"/>
            <a:ext cx="43878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7382" name="Group 6"/>
          <p:cNvGrpSpPr>
            <a:grpSpLocks/>
          </p:cNvGrpSpPr>
          <p:nvPr/>
        </p:nvGrpSpPr>
        <p:grpSpPr bwMode="auto">
          <a:xfrm>
            <a:off x="2316164" y="2128839"/>
            <a:ext cx="2998787" cy="2687637"/>
            <a:chOff x="383" y="1437"/>
            <a:chExt cx="1889" cy="1693"/>
          </a:xfrm>
        </p:grpSpPr>
        <p:sp>
          <p:nvSpPr>
            <p:cNvPr id="1637383" name="Freeform 7"/>
            <p:cNvSpPr>
              <a:spLocks/>
            </p:cNvSpPr>
            <p:nvPr/>
          </p:nvSpPr>
          <p:spPr bwMode="auto">
            <a:xfrm>
              <a:off x="974" y="2118"/>
              <a:ext cx="87" cy="87"/>
            </a:xfrm>
            <a:custGeom>
              <a:avLst/>
              <a:gdLst>
                <a:gd name="T0" fmla="*/ 0 w 87"/>
                <a:gd name="T1" fmla="*/ 43 h 87"/>
                <a:gd name="T2" fmla="*/ 4 w 87"/>
                <a:gd name="T3" fmla="*/ 26 h 87"/>
                <a:gd name="T4" fmla="*/ 13 w 87"/>
                <a:gd name="T5" fmla="*/ 13 h 87"/>
                <a:gd name="T6" fmla="*/ 28 w 87"/>
                <a:gd name="T7" fmla="*/ 2 h 87"/>
                <a:gd name="T8" fmla="*/ 45 w 87"/>
                <a:gd name="T9" fmla="*/ 0 h 87"/>
                <a:gd name="T10" fmla="*/ 62 w 87"/>
                <a:gd name="T11" fmla="*/ 2 h 87"/>
                <a:gd name="T12" fmla="*/ 75 w 87"/>
                <a:gd name="T13" fmla="*/ 13 h 87"/>
                <a:gd name="T14" fmla="*/ 85 w 87"/>
                <a:gd name="T15" fmla="*/ 26 h 87"/>
                <a:gd name="T16" fmla="*/ 87 w 87"/>
                <a:gd name="T17" fmla="*/ 43 h 87"/>
                <a:gd name="T18" fmla="*/ 85 w 87"/>
                <a:gd name="T19" fmla="*/ 60 h 87"/>
                <a:gd name="T20" fmla="*/ 75 w 87"/>
                <a:gd name="T21" fmla="*/ 75 h 87"/>
                <a:gd name="T22" fmla="*/ 62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3"/>
                  </a:moveTo>
                  <a:lnTo>
                    <a:pt x="4" y="26"/>
                  </a:lnTo>
                  <a:lnTo>
                    <a:pt x="13" y="13"/>
                  </a:lnTo>
                  <a:lnTo>
                    <a:pt x="28" y="2"/>
                  </a:lnTo>
                  <a:lnTo>
                    <a:pt x="45" y="0"/>
                  </a:lnTo>
                  <a:lnTo>
                    <a:pt x="62" y="2"/>
                  </a:lnTo>
                  <a:lnTo>
                    <a:pt x="75" y="13"/>
                  </a:lnTo>
                  <a:lnTo>
                    <a:pt x="85" y="26"/>
                  </a:lnTo>
                  <a:lnTo>
                    <a:pt x="87" y="43"/>
                  </a:lnTo>
                  <a:lnTo>
                    <a:pt x="85" y="60"/>
                  </a:lnTo>
                  <a:lnTo>
                    <a:pt x="75" y="75"/>
                  </a:lnTo>
                  <a:lnTo>
                    <a:pt x="62" y="83"/>
                  </a:lnTo>
                  <a:lnTo>
                    <a:pt x="45" y="87"/>
                  </a:lnTo>
                  <a:lnTo>
                    <a:pt x="28" y="83"/>
                  </a:lnTo>
                  <a:lnTo>
                    <a:pt x="13" y="75"/>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37384" name="Freeform 8"/>
            <p:cNvSpPr>
              <a:spLocks/>
            </p:cNvSpPr>
            <p:nvPr/>
          </p:nvSpPr>
          <p:spPr bwMode="auto">
            <a:xfrm>
              <a:off x="1782" y="1488"/>
              <a:ext cx="87" cy="87"/>
            </a:xfrm>
            <a:custGeom>
              <a:avLst/>
              <a:gdLst>
                <a:gd name="T0" fmla="*/ 0 w 87"/>
                <a:gd name="T1" fmla="*/ 43 h 87"/>
                <a:gd name="T2" fmla="*/ 4 w 87"/>
                <a:gd name="T3" fmla="*/ 26 h 87"/>
                <a:gd name="T4" fmla="*/ 13 w 87"/>
                <a:gd name="T5" fmla="*/ 13 h 87"/>
                <a:gd name="T6" fmla="*/ 28 w 87"/>
                <a:gd name="T7" fmla="*/ 3 h 87"/>
                <a:gd name="T8" fmla="*/ 45 w 87"/>
                <a:gd name="T9" fmla="*/ 0 h 87"/>
                <a:gd name="T10" fmla="*/ 60 w 87"/>
                <a:gd name="T11" fmla="*/ 3 h 87"/>
                <a:gd name="T12" fmla="*/ 74 w 87"/>
                <a:gd name="T13" fmla="*/ 13 h 87"/>
                <a:gd name="T14" fmla="*/ 85 w 87"/>
                <a:gd name="T15" fmla="*/ 26 h 87"/>
                <a:gd name="T16" fmla="*/ 87 w 87"/>
                <a:gd name="T17" fmla="*/ 43 h 87"/>
                <a:gd name="T18" fmla="*/ 85 w 87"/>
                <a:gd name="T19" fmla="*/ 60 h 87"/>
                <a:gd name="T20" fmla="*/ 74 w 87"/>
                <a:gd name="T21" fmla="*/ 75 h 87"/>
                <a:gd name="T22" fmla="*/ 60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3"/>
                  </a:moveTo>
                  <a:lnTo>
                    <a:pt x="4" y="26"/>
                  </a:lnTo>
                  <a:lnTo>
                    <a:pt x="13" y="13"/>
                  </a:lnTo>
                  <a:lnTo>
                    <a:pt x="28" y="3"/>
                  </a:lnTo>
                  <a:lnTo>
                    <a:pt x="45" y="0"/>
                  </a:lnTo>
                  <a:lnTo>
                    <a:pt x="60" y="3"/>
                  </a:lnTo>
                  <a:lnTo>
                    <a:pt x="74" y="13"/>
                  </a:lnTo>
                  <a:lnTo>
                    <a:pt x="85" y="26"/>
                  </a:lnTo>
                  <a:lnTo>
                    <a:pt x="87" y="43"/>
                  </a:lnTo>
                  <a:lnTo>
                    <a:pt x="85" y="60"/>
                  </a:lnTo>
                  <a:lnTo>
                    <a:pt x="74" y="75"/>
                  </a:lnTo>
                  <a:lnTo>
                    <a:pt x="60" y="83"/>
                  </a:lnTo>
                  <a:lnTo>
                    <a:pt x="45" y="87"/>
                  </a:lnTo>
                  <a:lnTo>
                    <a:pt x="28" y="83"/>
                  </a:lnTo>
                  <a:lnTo>
                    <a:pt x="13" y="75"/>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37385" name="Freeform 9"/>
            <p:cNvSpPr>
              <a:spLocks/>
            </p:cNvSpPr>
            <p:nvPr/>
          </p:nvSpPr>
          <p:spPr bwMode="auto">
            <a:xfrm>
              <a:off x="1193" y="2975"/>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5 w 87"/>
                <a:gd name="T13" fmla="*/ 13 h 87"/>
                <a:gd name="T14" fmla="*/ 85 w 87"/>
                <a:gd name="T15" fmla="*/ 28 h 87"/>
                <a:gd name="T16" fmla="*/ 87 w 87"/>
                <a:gd name="T17" fmla="*/ 45 h 87"/>
                <a:gd name="T18" fmla="*/ 85 w 87"/>
                <a:gd name="T19" fmla="*/ 62 h 87"/>
                <a:gd name="T20" fmla="*/ 75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5"/>
                  </a:moveTo>
                  <a:lnTo>
                    <a:pt x="4" y="28"/>
                  </a:lnTo>
                  <a:lnTo>
                    <a:pt x="13" y="13"/>
                  </a:lnTo>
                  <a:lnTo>
                    <a:pt x="28" y="4"/>
                  </a:lnTo>
                  <a:lnTo>
                    <a:pt x="45" y="0"/>
                  </a:lnTo>
                  <a:lnTo>
                    <a:pt x="62" y="4"/>
                  </a:lnTo>
                  <a:lnTo>
                    <a:pt x="75" y="13"/>
                  </a:lnTo>
                  <a:lnTo>
                    <a:pt x="85" y="28"/>
                  </a:lnTo>
                  <a:lnTo>
                    <a:pt x="87" y="45"/>
                  </a:lnTo>
                  <a:lnTo>
                    <a:pt x="85" y="62"/>
                  </a:lnTo>
                  <a:lnTo>
                    <a:pt x="75" y="74"/>
                  </a:lnTo>
                  <a:lnTo>
                    <a:pt x="62" y="85"/>
                  </a:lnTo>
                  <a:lnTo>
                    <a:pt x="45" y="87"/>
                  </a:lnTo>
                  <a:lnTo>
                    <a:pt x="28" y="85"/>
                  </a:lnTo>
                  <a:lnTo>
                    <a:pt x="13" y="74"/>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37386" name="Freeform 10"/>
            <p:cNvSpPr>
              <a:spLocks/>
            </p:cNvSpPr>
            <p:nvPr/>
          </p:nvSpPr>
          <p:spPr bwMode="auto">
            <a:xfrm>
              <a:off x="383" y="1993"/>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4 w 87"/>
                <a:gd name="T13" fmla="*/ 13 h 87"/>
                <a:gd name="T14" fmla="*/ 85 w 87"/>
                <a:gd name="T15" fmla="*/ 28 h 87"/>
                <a:gd name="T16" fmla="*/ 87 w 87"/>
                <a:gd name="T17" fmla="*/ 45 h 87"/>
                <a:gd name="T18" fmla="*/ 85 w 87"/>
                <a:gd name="T19" fmla="*/ 62 h 87"/>
                <a:gd name="T20" fmla="*/ 74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5"/>
                  </a:moveTo>
                  <a:lnTo>
                    <a:pt x="4" y="28"/>
                  </a:lnTo>
                  <a:lnTo>
                    <a:pt x="13" y="13"/>
                  </a:lnTo>
                  <a:lnTo>
                    <a:pt x="28" y="4"/>
                  </a:lnTo>
                  <a:lnTo>
                    <a:pt x="45" y="0"/>
                  </a:lnTo>
                  <a:lnTo>
                    <a:pt x="62" y="4"/>
                  </a:lnTo>
                  <a:lnTo>
                    <a:pt x="74" y="13"/>
                  </a:lnTo>
                  <a:lnTo>
                    <a:pt x="85" y="28"/>
                  </a:lnTo>
                  <a:lnTo>
                    <a:pt x="87" y="45"/>
                  </a:lnTo>
                  <a:lnTo>
                    <a:pt x="85" y="62"/>
                  </a:lnTo>
                  <a:lnTo>
                    <a:pt x="74" y="74"/>
                  </a:lnTo>
                  <a:lnTo>
                    <a:pt x="62" y="85"/>
                  </a:lnTo>
                  <a:lnTo>
                    <a:pt x="45" y="87"/>
                  </a:lnTo>
                  <a:lnTo>
                    <a:pt x="28" y="85"/>
                  </a:lnTo>
                  <a:lnTo>
                    <a:pt x="13" y="74"/>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37387" name="Freeform 11"/>
            <p:cNvSpPr>
              <a:spLocks/>
            </p:cNvSpPr>
            <p:nvPr/>
          </p:nvSpPr>
          <p:spPr bwMode="auto">
            <a:xfrm>
              <a:off x="1544" y="2419"/>
              <a:ext cx="87" cy="87"/>
            </a:xfrm>
            <a:custGeom>
              <a:avLst/>
              <a:gdLst>
                <a:gd name="T0" fmla="*/ 0 w 87"/>
                <a:gd name="T1" fmla="*/ 45 h 87"/>
                <a:gd name="T2" fmla="*/ 4 w 87"/>
                <a:gd name="T3" fmla="*/ 28 h 87"/>
                <a:gd name="T4" fmla="*/ 13 w 87"/>
                <a:gd name="T5" fmla="*/ 13 h 87"/>
                <a:gd name="T6" fmla="*/ 28 w 87"/>
                <a:gd name="T7" fmla="*/ 5 h 87"/>
                <a:gd name="T8" fmla="*/ 42 w 87"/>
                <a:gd name="T9" fmla="*/ 0 h 87"/>
                <a:gd name="T10" fmla="*/ 59 w 87"/>
                <a:gd name="T11" fmla="*/ 5 h 87"/>
                <a:gd name="T12" fmla="*/ 74 w 87"/>
                <a:gd name="T13" fmla="*/ 13 h 87"/>
                <a:gd name="T14" fmla="*/ 83 w 87"/>
                <a:gd name="T15" fmla="*/ 28 h 87"/>
                <a:gd name="T16" fmla="*/ 87 w 87"/>
                <a:gd name="T17" fmla="*/ 45 h 87"/>
                <a:gd name="T18" fmla="*/ 83 w 87"/>
                <a:gd name="T19" fmla="*/ 62 h 87"/>
                <a:gd name="T20" fmla="*/ 74 w 87"/>
                <a:gd name="T21" fmla="*/ 75 h 87"/>
                <a:gd name="T22" fmla="*/ 59 w 87"/>
                <a:gd name="T23" fmla="*/ 85 h 87"/>
                <a:gd name="T24" fmla="*/ 42 w 87"/>
                <a:gd name="T25" fmla="*/ 87 h 87"/>
                <a:gd name="T26" fmla="*/ 28 w 87"/>
                <a:gd name="T27" fmla="*/ 85 h 87"/>
                <a:gd name="T28" fmla="*/ 13 w 87"/>
                <a:gd name="T29" fmla="*/ 75 h 87"/>
                <a:gd name="T30" fmla="*/ 4 w 87"/>
                <a:gd name="T31" fmla="*/ 62 h 87"/>
                <a:gd name="T32" fmla="*/ 0 w 87"/>
                <a:gd name="T3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5"/>
                  </a:moveTo>
                  <a:lnTo>
                    <a:pt x="4" y="28"/>
                  </a:lnTo>
                  <a:lnTo>
                    <a:pt x="13" y="13"/>
                  </a:lnTo>
                  <a:lnTo>
                    <a:pt x="28" y="5"/>
                  </a:lnTo>
                  <a:lnTo>
                    <a:pt x="42" y="0"/>
                  </a:lnTo>
                  <a:lnTo>
                    <a:pt x="59" y="5"/>
                  </a:lnTo>
                  <a:lnTo>
                    <a:pt x="74" y="13"/>
                  </a:lnTo>
                  <a:lnTo>
                    <a:pt x="83" y="28"/>
                  </a:lnTo>
                  <a:lnTo>
                    <a:pt x="87" y="45"/>
                  </a:lnTo>
                  <a:lnTo>
                    <a:pt x="83" y="62"/>
                  </a:lnTo>
                  <a:lnTo>
                    <a:pt x="74" y="75"/>
                  </a:lnTo>
                  <a:lnTo>
                    <a:pt x="59" y="85"/>
                  </a:lnTo>
                  <a:lnTo>
                    <a:pt x="42" y="87"/>
                  </a:lnTo>
                  <a:lnTo>
                    <a:pt x="28" y="85"/>
                  </a:lnTo>
                  <a:lnTo>
                    <a:pt x="13" y="75"/>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37388" name="Freeform 12"/>
            <p:cNvSpPr>
              <a:spLocks/>
            </p:cNvSpPr>
            <p:nvPr/>
          </p:nvSpPr>
          <p:spPr bwMode="auto">
            <a:xfrm>
              <a:off x="2018" y="2479"/>
              <a:ext cx="87" cy="87"/>
            </a:xfrm>
            <a:custGeom>
              <a:avLst/>
              <a:gdLst>
                <a:gd name="T0" fmla="*/ 0 w 87"/>
                <a:gd name="T1" fmla="*/ 42 h 87"/>
                <a:gd name="T2" fmla="*/ 4 w 87"/>
                <a:gd name="T3" fmla="*/ 25 h 87"/>
                <a:gd name="T4" fmla="*/ 13 w 87"/>
                <a:gd name="T5" fmla="*/ 13 h 87"/>
                <a:gd name="T6" fmla="*/ 28 w 87"/>
                <a:gd name="T7" fmla="*/ 2 h 87"/>
                <a:gd name="T8" fmla="*/ 45 w 87"/>
                <a:gd name="T9" fmla="*/ 0 h 87"/>
                <a:gd name="T10" fmla="*/ 62 w 87"/>
                <a:gd name="T11" fmla="*/ 2 h 87"/>
                <a:gd name="T12" fmla="*/ 74 w 87"/>
                <a:gd name="T13" fmla="*/ 13 h 87"/>
                <a:gd name="T14" fmla="*/ 85 w 87"/>
                <a:gd name="T15" fmla="*/ 25 h 87"/>
                <a:gd name="T16" fmla="*/ 87 w 87"/>
                <a:gd name="T17" fmla="*/ 42 h 87"/>
                <a:gd name="T18" fmla="*/ 85 w 87"/>
                <a:gd name="T19" fmla="*/ 59 h 87"/>
                <a:gd name="T20" fmla="*/ 74 w 87"/>
                <a:gd name="T21" fmla="*/ 74 h 87"/>
                <a:gd name="T22" fmla="*/ 62 w 87"/>
                <a:gd name="T23" fmla="*/ 83 h 87"/>
                <a:gd name="T24" fmla="*/ 45 w 87"/>
                <a:gd name="T25" fmla="*/ 87 h 87"/>
                <a:gd name="T26" fmla="*/ 28 w 87"/>
                <a:gd name="T27" fmla="*/ 83 h 87"/>
                <a:gd name="T28" fmla="*/ 13 w 87"/>
                <a:gd name="T29" fmla="*/ 74 h 87"/>
                <a:gd name="T30" fmla="*/ 4 w 87"/>
                <a:gd name="T31" fmla="*/ 59 h 87"/>
                <a:gd name="T32" fmla="*/ 0 w 87"/>
                <a:gd name="T33"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2"/>
                  </a:moveTo>
                  <a:lnTo>
                    <a:pt x="4" y="25"/>
                  </a:lnTo>
                  <a:lnTo>
                    <a:pt x="13" y="13"/>
                  </a:lnTo>
                  <a:lnTo>
                    <a:pt x="28" y="2"/>
                  </a:lnTo>
                  <a:lnTo>
                    <a:pt x="45" y="0"/>
                  </a:lnTo>
                  <a:lnTo>
                    <a:pt x="62" y="2"/>
                  </a:lnTo>
                  <a:lnTo>
                    <a:pt x="74" y="13"/>
                  </a:lnTo>
                  <a:lnTo>
                    <a:pt x="85" y="25"/>
                  </a:lnTo>
                  <a:lnTo>
                    <a:pt x="87" y="42"/>
                  </a:lnTo>
                  <a:lnTo>
                    <a:pt x="85" y="59"/>
                  </a:lnTo>
                  <a:lnTo>
                    <a:pt x="74" y="74"/>
                  </a:lnTo>
                  <a:lnTo>
                    <a:pt x="62" y="83"/>
                  </a:lnTo>
                  <a:lnTo>
                    <a:pt x="45" y="87"/>
                  </a:lnTo>
                  <a:lnTo>
                    <a:pt x="28" y="83"/>
                  </a:lnTo>
                  <a:lnTo>
                    <a:pt x="13" y="74"/>
                  </a:lnTo>
                  <a:lnTo>
                    <a:pt x="4" y="59"/>
                  </a:lnTo>
                  <a:lnTo>
                    <a:pt x="0" y="42"/>
                  </a:lnTo>
                  <a:close/>
                </a:path>
              </a:pathLst>
            </a:custGeom>
            <a:solidFill>
              <a:srgbClr val="1A1A1A"/>
            </a:solidFill>
            <a:ln w="3175">
              <a:solidFill>
                <a:srgbClr val="000000"/>
              </a:solidFill>
              <a:prstDash val="solid"/>
              <a:round/>
              <a:headEnd/>
              <a:tailEnd/>
            </a:ln>
          </p:spPr>
          <p:txBody>
            <a:bodyPr/>
            <a:lstStyle/>
            <a:p>
              <a:endParaRPr lang="en-US"/>
            </a:p>
          </p:txBody>
        </p:sp>
        <p:sp>
          <p:nvSpPr>
            <p:cNvPr id="1637389" name="Rectangle 13"/>
            <p:cNvSpPr>
              <a:spLocks noChangeArrowheads="1"/>
            </p:cNvSpPr>
            <p:nvPr/>
          </p:nvSpPr>
          <p:spPr bwMode="auto">
            <a:xfrm>
              <a:off x="1890" y="1437"/>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000000"/>
                  </a:solidFill>
                  <a:latin typeface="Times New Roman" charset="0"/>
                </a:rPr>
                <a:t>1</a:t>
              </a:r>
              <a:endParaRPr lang="en-US"/>
            </a:p>
          </p:txBody>
        </p:sp>
        <p:sp>
          <p:nvSpPr>
            <p:cNvPr id="1637390" name="Rectangle 14"/>
            <p:cNvSpPr>
              <a:spLocks noChangeArrowheads="1"/>
            </p:cNvSpPr>
            <p:nvPr/>
          </p:nvSpPr>
          <p:spPr bwMode="auto">
            <a:xfrm>
              <a:off x="1089" y="2061"/>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000000"/>
                  </a:solidFill>
                  <a:latin typeface="Times New Roman" charset="0"/>
                </a:rPr>
                <a:t>2</a:t>
              </a:r>
              <a:endParaRPr lang="en-US"/>
            </a:p>
          </p:txBody>
        </p:sp>
        <p:sp>
          <p:nvSpPr>
            <p:cNvPr id="1637391" name="Rectangle 15"/>
            <p:cNvSpPr>
              <a:spLocks noChangeArrowheads="1"/>
            </p:cNvSpPr>
            <p:nvPr/>
          </p:nvSpPr>
          <p:spPr bwMode="auto">
            <a:xfrm>
              <a:off x="1699" y="2373"/>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000000"/>
                  </a:solidFill>
                  <a:latin typeface="Times New Roman" charset="0"/>
                </a:rPr>
                <a:t>3</a:t>
              </a:r>
              <a:endParaRPr lang="en-US"/>
            </a:p>
          </p:txBody>
        </p:sp>
        <p:sp>
          <p:nvSpPr>
            <p:cNvPr id="1637392" name="Rectangle 16"/>
            <p:cNvSpPr>
              <a:spLocks noChangeArrowheads="1"/>
            </p:cNvSpPr>
            <p:nvPr/>
          </p:nvSpPr>
          <p:spPr bwMode="auto">
            <a:xfrm>
              <a:off x="1319" y="2928"/>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000000"/>
                  </a:solidFill>
                  <a:latin typeface="Times New Roman" charset="0"/>
                </a:rPr>
                <a:t>4</a:t>
              </a:r>
              <a:endParaRPr lang="en-US"/>
            </a:p>
          </p:txBody>
        </p:sp>
        <p:sp>
          <p:nvSpPr>
            <p:cNvPr id="1637393" name="Rectangle 17"/>
            <p:cNvSpPr>
              <a:spLocks noChangeArrowheads="1"/>
            </p:cNvSpPr>
            <p:nvPr/>
          </p:nvSpPr>
          <p:spPr bwMode="auto">
            <a:xfrm>
              <a:off x="517" y="1940"/>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000000"/>
                  </a:solidFill>
                  <a:latin typeface="Times New Roman" charset="0"/>
                </a:rPr>
                <a:t>5</a:t>
              </a:r>
              <a:endParaRPr lang="en-US"/>
            </a:p>
          </p:txBody>
        </p:sp>
        <p:sp>
          <p:nvSpPr>
            <p:cNvPr id="1637394" name="Rectangle 18"/>
            <p:cNvSpPr>
              <a:spLocks noChangeArrowheads="1"/>
            </p:cNvSpPr>
            <p:nvPr/>
          </p:nvSpPr>
          <p:spPr bwMode="auto">
            <a:xfrm>
              <a:off x="2188" y="2428"/>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000000"/>
                  </a:solidFill>
                  <a:latin typeface="Times New Roman" charset="0"/>
                </a:rPr>
                <a:t>6</a:t>
              </a:r>
              <a:endParaRPr lang="en-US"/>
            </a:p>
          </p:txBody>
        </p:sp>
      </p:grpSp>
      <p:grpSp>
        <p:nvGrpSpPr>
          <p:cNvPr id="1637395" name="Group 19"/>
          <p:cNvGrpSpPr>
            <a:grpSpLocks/>
          </p:cNvGrpSpPr>
          <p:nvPr/>
        </p:nvGrpSpPr>
        <p:grpSpPr bwMode="auto">
          <a:xfrm>
            <a:off x="4033838" y="3513138"/>
            <a:ext cx="1401762" cy="893762"/>
            <a:chOff x="1465" y="2309"/>
            <a:chExt cx="883" cy="563"/>
          </a:xfrm>
        </p:grpSpPr>
        <p:sp>
          <p:nvSpPr>
            <p:cNvPr id="1637396" name="Freeform 20"/>
            <p:cNvSpPr>
              <a:spLocks/>
            </p:cNvSpPr>
            <p:nvPr/>
          </p:nvSpPr>
          <p:spPr bwMode="auto">
            <a:xfrm>
              <a:off x="1465" y="2309"/>
              <a:ext cx="883" cy="369"/>
            </a:xfrm>
            <a:custGeom>
              <a:avLst/>
              <a:gdLst>
                <a:gd name="T0" fmla="*/ 442 w 883"/>
                <a:gd name="T1" fmla="*/ 0 h 369"/>
                <a:gd name="T2" fmla="*/ 502 w 883"/>
                <a:gd name="T3" fmla="*/ 2 h 369"/>
                <a:gd name="T4" fmla="*/ 562 w 883"/>
                <a:gd name="T5" fmla="*/ 7 h 369"/>
                <a:gd name="T6" fmla="*/ 619 w 883"/>
                <a:gd name="T7" fmla="*/ 15 h 369"/>
                <a:gd name="T8" fmla="*/ 672 w 883"/>
                <a:gd name="T9" fmla="*/ 28 h 369"/>
                <a:gd name="T10" fmla="*/ 721 w 883"/>
                <a:gd name="T11" fmla="*/ 43 h 369"/>
                <a:gd name="T12" fmla="*/ 766 w 883"/>
                <a:gd name="T13" fmla="*/ 60 h 369"/>
                <a:gd name="T14" fmla="*/ 804 w 883"/>
                <a:gd name="T15" fmla="*/ 79 h 369"/>
                <a:gd name="T16" fmla="*/ 836 w 883"/>
                <a:gd name="T17" fmla="*/ 100 h 369"/>
                <a:gd name="T18" fmla="*/ 859 w 883"/>
                <a:gd name="T19" fmla="*/ 123 h 369"/>
                <a:gd name="T20" fmla="*/ 876 w 883"/>
                <a:gd name="T21" fmla="*/ 147 h 369"/>
                <a:gd name="T22" fmla="*/ 883 w 883"/>
                <a:gd name="T23" fmla="*/ 172 h 369"/>
                <a:gd name="T24" fmla="*/ 883 w 883"/>
                <a:gd name="T25" fmla="*/ 197 h 369"/>
                <a:gd name="T26" fmla="*/ 876 w 883"/>
                <a:gd name="T27" fmla="*/ 223 h 369"/>
                <a:gd name="T28" fmla="*/ 859 w 883"/>
                <a:gd name="T29" fmla="*/ 246 h 369"/>
                <a:gd name="T30" fmla="*/ 836 w 883"/>
                <a:gd name="T31" fmla="*/ 270 h 369"/>
                <a:gd name="T32" fmla="*/ 804 w 883"/>
                <a:gd name="T33" fmla="*/ 291 h 369"/>
                <a:gd name="T34" fmla="*/ 766 w 883"/>
                <a:gd name="T35" fmla="*/ 310 h 369"/>
                <a:gd name="T36" fmla="*/ 721 w 883"/>
                <a:gd name="T37" fmla="*/ 327 h 369"/>
                <a:gd name="T38" fmla="*/ 672 w 883"/>
                <a:gd name="T39" fmla="*/ 342 h 369"/>
                <a:gd name="T40" fmla="*/ 619 w 883"/>
                <a:gd name="T41" fmla="*/ 354 h 369"/>
                <a:gd name="T42" fmla="*/ 562 w 883"/>
                <a:gd name="T43" fmla="*/ 363 h 369"/>
                <a:gd name="T44" fmla="*/ 502 w 883"/>
                <a:gd name="T45" fmla="*/ 367 h 369"/>
                <a:gd name="T46" fmla="*/ 442 w 883"/>
                <a:gd name="T47" fmla="*/ 369 h 369"/>
                <a:gd name="T48" fmla="*/ 381 w 883"/>
                <a:gd name="T49" fmla="*/ 367 h 369"/>
                <a:gd name="T50" fmla="*/ 323 w 883"/>
                <a:gd name="T51" fmla="*/ 363 h 369"/>
                <a:gd name="T52" fmla="*/ 266 w 883"/>
                <a:gd name="T53" fmla="*/ 354 h 369"/>
                <a:gd name="T54" fmla="*/ 213 w 883"/>
                <a:gd name="T55" fmla="*/ 342 h 369"/>
                <a:gd name="T56" fmla="*/ 162 w 883"/>
                <a:gd name="T57" fmla="*/ 327 h 369"/>
                <a:gd name="T58" fmla="*/ 119 w 883"/>
                <a:gd name="T59" fmla="*/ 310 h 369"/>
                <a:gd name="T60" fmla="*/ 81 w 883"/>
                <a:gd name="T61" fmla="*/ 291 h 369"/>
                <a:gd name="T62" fmla="*/ 49 w 883"/>
                <a:gd name="T63" fmla="*/ 270 h 369"/>
                <a:gd name="T64" fmla="*/ 26 w 883"/>
                <a:gd name="T65" fmla="*/ 246 h 369"/>
                <a:gd name="T66" fmla="*/ 9 w 883"/>
                <a:gd name="T67" fmla="*/ 223 h 369"/>
                <a:gd name="T68" fmla="*/ 0 w 883"/>
                <a:gd name="T69" fmla="*/ 197 h 369"/>
                <a:gd name="T70" fmla="*/ 0 w 883"/>
                <a:gd name="T71" fmla="*/ 172 h 369"/>
                <a:gd name="T72" fmla="*/ 9 w 883"/>
                <a:gd name="T73" fmla="*/ 147 h 369"/>
                <a:gd name="T74" fmla="*/ 26 w 883"/>
                <a:gd name="T75" fmla="*/ 123 h 369"/>
                <a:gd name="T76" fmla="*/ 49 w 883"/>
                <a:gd name="T77" fmla="*/ 100 h 369"/>
                <a:gd name="T78" fmla="*/ 81 w 883"/>
                <a:gd name="T79" fmla="*/ 79 h 369"/>
                <a:gd name="T80" fmla="*/ 119 w 883"/>
                <a:gd name="T81" fmla="*/ 60 h 369"/>
                <a:gd name="T82" fmla="*/ 162 w 883"/>
                <a:gd name="T83" fmla="*/ 43 h 369"/>
                <a:gd name="T84" fmla="*/ 213 w 883"/>
                <a:gd name="T85" fmla="*/ 28 h 369"/>
                <a:gd name="T86" fmla="*/ 266 w 883"/>
                <a:gd name="T87" fmla="*/ 15 h 369"/>
                <a:gd name="T88" fmla="*/ 323 w 883"/>
                <a:gd name="T89" fmla="*/ 7 h 369"/>
                <a:gd name="T90" fmla="*/ 381 w 883"/>
                <a:gd name="T91" fmla="*/ 2 h 369"/>
                <a:gd name="T92" fmla="*/ 442 w 883"/>
                <a:gd name="T9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3" h="369">
                  <a:moveTo>
                    <a:pt x="442" y="0"/>
                  </a:moveTo>
                  <a:lnTo>
                    <a:pt x="502" y="2"/>
                  </a:lnTo>
                  <a:lnTo>
                    <a:pt x="562" y="7"/>
                  </a:lnTo>
                  <a:lnTo>
                    <a:pt x="619" y="15"/>
                  </a:lnTo>
                  <a:lnTo>
                    <a:pt x="672" y="28"/>
                  </a:lnTo>
                  <a:lnTo>
                    <a:pt x="721" y="43"/>
                  </a:lnTo>
                  <a:lnTo>
                    <a:pt x="766" y="60"/>
                  </a:lnTo>
                  <a:lnTo>
                    <a:pt x="804" y="79"/>
                  </a:lnTo>
                  <a:lnTo>
                    <a:pt x="836" y="100"/>
                  </a:lnTo>
                  <a:lnTo>
                    <a:pt x="859" y="123"/>
                  </a:lnTo>
                  <a:lnTo>
                    <a:pt x="876" y="147"/>
                  </a:lnTo>
                  <a:lnTo>
                    <a:pt x="883" y="172"/>
                  </a:lnTo>
                  <a:lnTo>
                    <a:pt x="883" y="197"/>
                  </a:lnTo>
                  <a:lnTo>
                    <a:pt x="876" y="223"/>
                  </a:lnTo>
                  <a:lnTo>
                    <a:pt x="859" y="246"/>
                  </a:lnTo>
                  <a:lnTo>
                    <a:pt x="836" y="270"/>
                  </a:lnTo>
                  <a:lnTo>
                    <a:pt x="804" y="291"/>
                  </a:lnTo>
                  <a:lnTo>
                    <a:pt x="766" y="310"/>
                  </a:lnTo>
                  <a:lnTo>
                    <a:pt x="721" y="327"/>
                  </a:lnTo>
                  <a:lnTo>
                    <a:pt x="672" y="342"/>
                  </a:lnTo>
                  <a:lnTo>
                    <a:pt x="619" y="354"/>
                  </a:lnTo>
                  <a:lnTo>
                    <a:pt x="562" y="363"/>
                  </a:lnTo>
                  <a:lnTo>
                    <a:pt x="502" y="367"/>
                  </a:lnTo>
                  <a:lnTo>
                    <a:pt x="442" y="369"/>
                  </a:lnTo>
                  <a:lnTo>
                    <a:pt x="381" y="367"/>
                  </a:lnTo>
                  <a:lnTo>
                    <a:pt x="323" y="363"/>
                  </a:lnTo>
                  <a:lnTo>
                    <a:pt x="266" y="354"/>
                  </a:lnTo>
                  <a:lnTo>
                    <a:pt x="213" y="342"/>
                  </a:lnTo>
                  <a:lnTo>
                    <a:pt x="162" y="327"/>
                  </a:lnTo>
                  <a:lnTo>
                    <a:pt x="119" y="310"/>
                  </a:lnTo>
                  <a:lnTo>
                    <a:pt x="81" y="291"/>
                  </a:lnTo>
                  <a:lnTo>
                    <a:pt x="49" y="270"/>
                  </a:lnTo>
                  <a:lnTo>
                    <a:pt x="26" y="246"/>
                  </a:lnTo>
                  <a:lnTo>
                    <a:pt x="9" y="223"/>
                  </a:lnTo>
                  <a:lnTo>
                    <a:pt x="0" y="197"/>
                  </a:lnTo>
                  <a:lnTo>
                    <a:pt x="0" y="172"/>
                  </a:lnTo>
                  <a:lnTo>
                    <a:pt x="9" y="147"/>
                  </a:lnTo>
                  <a:lnTo>
                    <a:pt x="26" y="123"/>
                  </a:lnTo>
                  <a:lnTo>
                    <a:pt x="49" y="100"/>
                  </a:lnTo>
                  <a:lnTo>
                    <a:pt x="81" y="79"/>
                  </a:lnTo>
                  <a:lnTo>
                    <a:pt x="119" y="60"/>
                  </a:lnTo>
                  <a:lnTo>
                    <a:pt x="162" y="43"/>
                  </a:lnTo>
                  <a:lnTo>
                    <a:pt x="213" y="28"/>
                  </a:lnTo>
                  <a:lnTo>
                    <a:pt x="266" y="15"/>
                  </a:lnTo>
                  <a:lnTo>
                    <a:pt x="323" y="7"/>
                  </a:lnTo>
                  <a:lnTo>
                    <a:pt x="381" y="2"/>
                  </a:lnTo>
                  <a:lnTo>
                    <a:pt x="442"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7397" name="Rectangle 21"/>
            <p:cNvSpPr>
              <a:spLocks noChangeArrowheads="1"/>
            </p:cNvSpPr>
            <p:nvPr/>
          </p:nvSpPr>
          <p:spPr bwMode="auto">
            <a:xfrm>
              <a:off x="1831" y="2668"/>
              <a:ext cx="8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FF0000"/>
                  </a:solidFill>
                </a:rPr>
                <a:t>1</a:t>
              </a:r>
              <a:endParaRPr lang="en-US"/>
            </a:p>
          </p:txBody>
        </p:sp>
      </p:grpSp>
      <p:grpSp>
        <p:nvGrpSpPr>
          <p:cNvPr id="1637398" name="Group 22"/>
          <p:cNvGrpSpPr>
            <a:grpSpLocks/>
          </p:cNvGrpSpPr>
          <p:nvPr/>
        </p:nvGrpSpPr>
        <p:grpSpPr bwMode="auto">
          <a:xfrm>
            <a:off x="2228851" y="2554288"/>
            <a:ext cx="1579563" cy="889000"/>
            <a:chOff x="328" y="1705"/>
            <a:chExt cx="995" cy="560"/>
          </a:xfrm>
        </p:grpSpPr>
        <p:sp>
          <p:nvSpPr>
            <p:cNvPr id="1637399" name="Freeform 23"/>
            <p:cNvSpPr>
              <a:spLocks/>
            </p:cNvSpPr>
            <p:nvPr/>
          </p:nvSpPr>
          <p:spPr bwMode="auto">
            <a:xfrm>
              <a:off x="328" y="1881"/>
              <a:ext cx="995" cy="384"/>
            </a:xfrm>
            <a:custGeom>
              <a:avLst/>
              <a:gdLst>
                <a:gd name="T0" fmla="*/ 514 w 995"/>
                <a:gd name="T1" fmla="*/ 4 h 384"/>
                <a:gd name="T2" fmla="*/ 576 w 995"/>
                <a:gd name="T3" fmla="*/ 10 h 384"/>
                <a:gd name="T4" fmla="*/ 638 w 995"/>
                <a:gd name="T5" fmla="*/ 21 h 384"/>
                <a:gd name="T6" fmla="*/ 695 w 995"/>
                <a:gd name="T7" fmla="*/ 34 h 384"/>
                <a:gd name="T8" fmla="*/ 752 w 995"/>
                <a:gd name="T9" fmla="*/ 49 h 384"/>
                <a:gd name="T10" fmla="*/ 803 w 995"/>
                <a:gd name="T11" fmla="*/ 66 h 384"/>
                <a:gd name="T12" fmla="*/ 850 w 995"/>
                <a:gd name="T13" fmla="*/ 85 h 384"/>
                <a:gd name="T14" fmla="*/ 891 w 995"/>
                <a:gd name="T15" fmla="*/ 106 h 384"/>
                <a:gd name="T16" fmla="*/ 927 w 995"/>
                <a:gd name="T17" fmla="*/ 127 h 384"/>
                <a:gd name="T18" fmla="*/ 954 w 995"/>
                <a:gd name="T19" fmla="*/ 150 h 384"/>
                <a:gd name="T20" fmla="*/ 976 w 995"/>
                <a:gd name="T21" fmla="*/ 176 h 384"/>
                <a:gd name="T22" fmla="*/ 988 w 995"/>
                <a:gd name="T23" fmla="*/ 199 h 384"/>
                <a:gd name="T24" fmla="*/ 995 w 995"/>
                <a:gd name="T25" fmla="*/ 222 h 384"/>
                <a:gd name="T26" fmla="*/ 993 w 995"/>
                <a:gd name="T27" fmla="*/ 248 h 384"/>
                <a:gd name="T28" fmla="*/ 982 w 995"/>
                <a:gd name="T29" fmla="*/ 269 h 384"/>
                <a:gd name="T30" fmla="*/ 965 w 995"/>
                <a:gd name="T31" fmla="*/ 290 h 384"/>
                <a:gd name="T32" fmla="*/ 940 w 995"/>
                <a:gd name="T33" fmla="*/ 312 h 384"/>
                <a:gd name="T34" fmla="*/ 908 w 995"/>
                <a:gd name="T35" fmla="*/ 329 h 384"/>
                <a:gd name="T36" fmla="*/ 869 w 995"/>
                <a:gd name="T37" fmla="*/ 345 h 384"/>
                <a:gd name="T38" fmla="*/ 827 w 995"/>
                <a:gd name="T39" fmla="*/ 358 h 384"/>
                <a:gd name="T40" fmla="*/ 776 w 995"/>
                <a:gd name="T41" fmla="*/ 369 h 384"/>
                <a:gd name="T42" fmla="*/ 723 w 995"/>
                <a:gd name="T43" fmla="*/ 377 h 384"/>
                <a:gd name="T44" fmla="*/ 665 w 995"/>
                <a:gd name="T45" fmla="*/ 382 h 384"/>
                <a:gd name="T46" fmla="*/ 606 w 995"/>
                <a:gd name="T47" fmla="*/ 384 h 384"/>
                <a:gd name="T48" fmla="*/ 544 w 995"/>
                <a:gd name="T49" fmla="*/ 384 h 384"/>
                <a:gd name="T50" fmla="*/ 480 w 995"/>
                <a:gd name="T51" fmla="*/ 379 h 384"/>
                <a:gd name="T52" fmla="*/ 419 w 995"/>
                <a:gd name="T53" fmla="*/ 373 h 384"/>
                <a:gd name="T54" fmla="*/ 357 w 995"/>
                <a:gd name="T55" fmla="*/ 362 h 384"/>
                <a:gd name="T56" fmla="*/ 300 w 995"/>
                <a:gd name="T57" fmla="*/ 350 h 384"/>
                <a:gd name="T58" fmla="*/ 242 w 995"/>
                <a:gd name="T59" fmla="*/ 335 h 384"/>
                <a:gd name="T60" fmla="*/ 191 w 995"/>
                <a:gd name="T61" fmla="*/ 318 h 384"/>
                <a:gd name="T62" fmla="*/ 144 w 995"/>
                <a:gd name="T63" fmla="*/ 299 h 384"/>
                <a:gd name="T64" fmla="*/ 104 w 995"/>
                <a:gd name="T65" fmla="*/ 278 h 384"/>
                <a:gd name="T66" fmla="*/ 68 w 995"/>
                <a:gd name="T67" fmla="*/ 256 h 384"/>
                <a:gd name="T68" fmla="*/ 40 w 995"/>
                <a:gd name="T69" fmla="*/ 233 h 384"/>
                <a:gd name="T70" fmla="*/ 19 w 995"/>
                <a:gd name="T71" fmla="*/ 208 h 384"/>
                <a:gd name="T72" fmla="*/ 6 w 995"/>
                <a:gd name="T73" fmla="*/ 184 h 384"/>
                <a:gd name="T74" fmla="*/ 0 w 995"/>
                <a:gd name="T75" fmla="*/ 161 h 384"/>
                <a:gd name="T76" fmla="*/ 2 w 995"/>
                <a:gd name="T77" fmla="*/ 138 h 384"/>
                <a:gd name="T78" fmla="*/ 13 w 995"/>
                <a:gd name="T79" fmla="*/ 114 h 384"/>
                <a:gd name="T80" fmla="*/ 30 w 995"/>
                <a:gd name="T81" fmla="*/ 93 h 384"/>
                <a:gd name="T82" fmla="*/ 55 w 995"/>
                <a:gd name="T83" fmla="*/ 72 h 384"/>
                <a:gd name="T84" fmla="*/ 87 w 995"/>
                <a:gd name="T85" fmla="*/ 55 h 384"/>
                <a:gd name="T86" fmla="*/ 125 w 995"/>
                <a:gd name="T87" fmla="*/ 38 h 384"/>
                <a:gd name="T88" fmla="*/ 168 w 995"/>
                <a:gd name="T89" fmla="*/ 25 h 384"/>
                <a:gd name="T90" fmla="*/ 219 w 995"/>
                <a:gd name="T91" fmla="*/ 15 h 384"/>
                <a:gd name="T92" fmla="*/ 272 w 995"/>
                <a:gd name="T93" fmla="*/ 6 h 384"/>
                <a:gd name="T94" fmla="*/ 329 w 995"/>
                <a:gd name="T95" fmla="*/ 2 h 384"/>
                <a:gd name="T96" fmla="*/ 389 w 995"/>
                <a:gd name="T97" fmla="*/ 0 h 384"/>
                <a:gd name="T98" fmla="*/ 450 w 995"/>
                <a:gd name="T99" fmla="*/ 0 h 384"/>
                <a:gd name="T100" fmla="*/ 514 w 995"/>
                <a:gd name="T101" fmla="*/ 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5" h="384">
                  <a:moveTo>
                    <a:pt x="514" y="4"/>
                  </a:moveTo>
                  <a:lnTo>
                    <a:pt x="576" y="10"/>
                  </a:lnTo>
                  <a:lnTo>
                    <a:pt x="638" y="21"/>
                  </a:lnTo>
                  <a:lnTo>
                    <a:pt x="695" y="34"/>
                  </a:lnTo>
                  <a:lnTo>
                    <a:pt x="752" y="49"/>
                  </a:lnTo>
                  <a:lnTo>
                    <a:pt x="803" y="66"/>
                  </a:lnTo>
                  <a:lnTo>
                    <a:pt x="850" y="85"/>
                  </a:lnTo>
                  <a:lnTo>
                    <a:pt x="891" y="106"/>
                  </a:lnTo>
                  <a:lnTo>
                    <a:pt x="927" y="127"/>
                  </a:lnTo>
                  <a:lnTo>
                    <a:pt x="954" y="150"/>
                  </a:lnTo>
                  <a:lnTo>
                    <a:pt x="976" y="176"/>
                  </a:lnTo>
                  <a:lnTo>
                    <a:pt x="988" y="199"/>
                  </a:lnTo>
                  <a:lnTo>
                    <a:pt x="995" y="222"/>
                  </a:lnTo>
                  <a:lnTo>
                    <a:pt x="993" y="248"/>
                  </a:lnTo>
                  <a:lnTo>
                    <a:pt x="982" y="269"/>
                  </a:lnTo>
                  <a:lnTo>
                    <a:pt x="965" y="290"/>
                  </a:lnTo>
                  <a:lnTo>
                    <a:pt x="940" y="312"/>
                  </a:lnTo>
                  <a:lnTo>
                    <a:pt x="908" y="329"/>
                  </a:lnTo>
                  <a:lnTo>
                    <a:pt x="869" y="345"/>
                  </a:lnTo>
                  <a:lnTo>
                    <a:pt x="827" y="358"/>
                  </a:lnTo>
                  <a:lnTo>
                    <a:pt x="776" y="369"/>
                  </a:lnTo>
                  <a:lnTo>
                    <a:pt x="723" y="377"/>
                  </a:lnTo>
                  <a:lnTo>
                    <a:pt x="665" y="382"/>
                  </a:lnTo>
                  <a:lnTo>
                    <a:pt x="606" y="384"/>
                  </a:lnTo>
                  <a:lnTo>
                    <a:pt x="544" y="384"/>
                  </a:lnTo>
                  <a:lnTo>
                    <a:pt x="480" y="379"/>
                  </a:lnTo>
                  <a:lnTo>
                    <a:pt x="419" y="373"/>
                  </a:lnTo>
                  <a:lnTo>
                    <a:pt x="357" y="362"/>
                  </a:lnTo>
                  <a:lnTo>
                    <a:pt x="300" y="350"/>
                  </a:lnTo>
                  <a:lnTo>
                    <a:pt x="242" y="335"/>
                  </a:lnTo>
                  <a:lnTo>
                    <a:pt x="191" y="318"/>
                  </a:lnTo>
                  <a:lnTo>
                    <a:pt x="144" y="299"/>
                  </a:lnTo>
                  <a:lnTo>
                    <a:pt x="104" y="278"/>
                  </a:lnTo>
                  <a:lnTo>
                    <a:pt x="68" y="256"/>
                  </a:lnTo>
                  <a:lnTo>
                    <a:pt x="40" y="233"/>
                  </a:lnTo>
                  <a:lnTo>
                    <a:pt x="19" y="208"/>
                  </a:lnTo>
                  <a:lnTo>
                    <a:pt x="6" y="184"/>
                  </a:lnTo>
                  <a:lnTo>
                    <a:pt x="0" y="161"/>
                  </a:lnTo>
                  <a:lnTo>
                    <a:pt x="2" y="138"/>
                  </a:lnTo>
                  <a:lnTo>
                    <a:pt x="13" y="114"/>
                  </a:lnTo>
                  <a:lnTo>
                    <a:pt x="30" y="93"/>
                  </a:lnTo>
                  <a:lnTo>
                    <a:pt x="55" y="72"/>
                  </a:lnTo>
                  <a:lnTo>
                    <a:pt x="87" y="55"/>
                  </a:lnTo>
                  <a:lnTo>
                    <a:pt x="125" y="38"/>
                  </a:lnTo>
                  <a:lnTo>
                    <a:pt x="168" y="25"/>
                  </a:lnTo>
                  <a:lnTo>
                    <a:pt x="219" y="15"/>
                  </a:lnTo>
                  <a:lnTo>
                    <a:pt x="272" y="6"/>
                  </a:lnTo>
                  <a:lnTo>
                    <a:pt x="329" y="2"/>
                  </a:lnTo>
                  <a:lnTo>
                    <a:pt x="389" y="0"/>
                  </a:lnTo>
                  <a:lnTo>
                    <a:pt x="450" y="0"/>
                  </a:lnTo>
                  <a:lnTo>
                    <a:pt x="514" y="4"/>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7400" name="Rectangle 24"/>
            <p:cNvSpPr>
              <a:spLocks noChangeArrowheads="1"/>
            </p:cNvSpPr>
            <p:nvPr/>
          </p:nvSpPr>
          <p:spPr bwMode="auto">
            <a:xfrm>
              <a:off x="853" y="1705"/>
              <a:ext cx="8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FF0000"/>
                  </a:solidFill>
                </a:rPr>
                <a:t>2</a:t>
              </a:r>
              <a:endParaRPr lang="en-US"/>
            </a:p>
          </p:txBody>
        </p:sp>
      </p:grpSp>
      <p:grpSp>
        <p:nvGrpSpPr>
          <p:cNvPr id="1637401" name="Group 25"/>
          <p:cNvGrpSpPr>
            <a:grpSpLocks/>
          </p:cNvGrpSpPr>
          <p:nvPr/>
        </p:nvGrpSpPr>
        <p:grpSpPr bwMode="auto">
          <a:xfrm>
            <a:off x="1884363" y="1887539"/>
            <a:ext cx="3935412" cy="3487737"/>
            <a:chOff x="111" y="1285"/>
            <a:chExt cx="2479" cy="2197"/>
          </a:xfrm>
        </p:grpSpPr>
        <p:sp>
          <p:nvSpPr>
            <p:cNvPr id="1637402" name="Rectangle 26"/>
            <p:cNvSpPr>
              <a:spLocks noChangeArrowheads="1"/>
            </p:cNvSpPr>
            <p:nvPr/>
          </p:nvSpPr>
          <p:spPr bwMode="auto">
            <a:xfrm>
              <a:off x="2484" y="1705"/>
              <a:ext cx="8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FF0000"/>
                  </a:solidFill>
                </a:rPr>
                <a:t>5</a:t>
              </a:r>
              <a:endParaRPr lang="en-US"/>
            </a:p>
          </p:txBody>
        </p:sp>
        <p:sp>
          <p:nvSpPr>
            <p:cNvPr id="1637403" name="Freeform 27"/>
            <p:cNvSpPr>
              <a:spLocks/>
            </p:cNvSpPr>
            <p:nvPr/>
          </p:nvSpPr>
          <p:spPr bwMode="auto">
            <a:xfrm>
              <a:off x="111" y="1285"/>
              <a:ext cx="2479" cy="2197"/>
            </a:xfrm>
            <a:custGeom>
              <a:avLst/>
              <a:gdLst>
                <a:gd name="T0" fmla="*/ 1339 w 2479"/>
                <a:gd name="T1" fmla="*/ 2 h 2197"/>
                <a:gd name="T2" fmla="*/ 1541 w 2479"/>
                <a:gd name="T3" fmla="*/ 32 h 2197"/>
                <a:gd name="T4" fmla="*/ 1735 w 2479"/>
                <a:gd name="T5" fmla="*/ 91 h 2197"/>
                <a:gd name="T6" fmla="*/ 1916 w 2479"/>
                <a:gd name="T7" fmla="*/ 178 h 2197"/>
                <a:gd name="T8" fmla="*/ 2077 w 2479"/>
                <a:gd name="T9" fmla="*/ 288 h 2197"/>
                <a:gd name="T10" fmla="*/ 2215 w 2479"/>
                <a:gd name="T11" fmla="*/ 422 h 2197"/>
                <a:gd name="T12" fmla="*/ 2328 w 2479"/>
                <a:gd name="T13" fmla="*/ 572 h 2197"/>
                <a:gd name="T14" fmla="*/ 2411 w 2479"/>
                <a:gd name="T15" fmla="*/ 740 h 2197"/>
                <a:gd name="T16" fmla="*/ 2462 w 2479"/>
                <a:gd name="T17" fmla="*/ 916 h 2197"/>
                <a:gd name="T18" fmla="*/ 2479 w 2479"/>
                <a:gd name="T19" fmla="*/ 1096 h 2197"/>
                <a:gd name="T20" fmla="*/ 2462 w 2479"/>
                <a:gd name="T21" fmla="*/ 1277 h 2197"/>
                <a:gd name="T22" fmla="*/ 2411 w 2479"/>
                <a:gd name="T23" fmla="*/ 1453 h 2197"/>
                <a:gd name="T24" fmla="*/ 2330 w 2479"/>
                <a:gd name="T25" fmla="*/ 1620 h 2197"/>
                <a:gd name="T26" fmla="*/ 2217 w 2479"/>
                <a:gd name="T27" fmla="*/ 1771 h 2197"/>
                <a:gd name="T28" fmla="*/ 2079 w 2479"/>
                <a:gd name="T29" fmla="*/ 1904 h 2197"/>
                <a:gd name="T30" fmla="*/ 1918 w 2479"/>
                <a:gd name="T31" fmla="*/ 2017 h 2197"/>
                <a:gd name="T32" fmla="*/ 1739 w 2479"/>
                <a:gd name="T33" fmla="*/ 2104 h 2197"/>
                <a:gd name="T34" fmla="*/ 1546 w 2479"/>
                <a:gd name="T35" fmla="*/ 2163 h 2197"/>
                <a:gd name="T36" fmla="*/ 1344 w 2479"/>
                <a:gd name="T37" fmla="*/ 2193 h 2197"/>
                <a:gd name="T38" fmla="*/ 1139 w 2479"/>
                <a:gd name="T39" fmla="*/ 2193 h 2197"/>
                <a:gd name="T40" fmla="*/ 938 w 2479"/>
                <a:gd name="T41" fmla="*/ 2163 h 2197"/>
                <a:gd name="T42" fmla="*/ 744 w 2479"/>
                <a:gd name="T43" fmla="*/ 2106 h 2197"/>
                <a:gd name="T44" fmla="*/ 563 w 2479"/>
                <a:gd name="T45" fmla="*/ 2019 h 2197"/>
                <a:gd name="T46" fmla="*/ 402 w 2479"/>
                <a:gd name="T47" fmla="*/ 1909 h 2197"/>
                <a:gd name="T48" fmla="*/ 264 w 2479"/>
                <a:gd name="T49" fmla="*/ 1775 h 2197"/>
                <a:gd name="T50" fmla="*/ 151 w 2479"/>
                <a:gd name="T51" fmla="*/ 1622 h 2197"/>
                <a:gd name="T52" fmla="*/ 68 w 2479"/>
                <a:gd name="T53" fmla="*/ 1457 h 2197"/>
                <a:gd name="T54" fmla="*/ 17 w 2479"/>
                <a:gd name="T55" fmla="*/ 1281 h 2197"/>
                <a:gd name="T56" fmla="*/ 0 w 2479"/>
                <a:gd name="T57" fmla="*/ 1101 h 2197"/>
                <a:gd name="T58" fmla="*/ 17 w 2479"/>
                <a:gd name="T59" fmla="*/ 920 h 2197"/>
                <a:gd name="T60" fmla="*/ 68 w 2479"/>
                <a:gd name="T61" fmla="*/ 744 h 2197"/>
                <a:gd name="T62" fmla="*/ 149 w 2479"/>
                <a:gd name="T63" fmla="*/ 577 h 2197"/>
                <a:gd name="T64" fmla="*/ 261 w 2479"/>
                <a:gd name="T65" fmla="*/ 424 h 2197"/>
                <a:gd name="T66" fmla="*/ 400 w 2479"/>
                <a:gd name="T67" fmla="*/ 290 h 2197"/>
                <a:gd name="T68" fmla="*/ 559 w 2479"/>
                <a:gd name="T69" fmla="*/ 180 h 2197"/>
                <a:gd name="T70" fmla="*/ 740 w 2479"/>
                <a:gd name="T71" fmla="*/ 93 h 2197"/>
                <a:gd name="T72" fmla="*/ 933 w 2479"/>
                <a:gd name="T73" fmla="*/ 34 h 2197"/>
                <a:gd name="T74" fmla="*/ 1135 w 2479"/>
                <a:gd name="T75" fmla="*/ 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9" h="2197">
                  <a:moveTo>
                    <a:pt x="1237" y="0"/>
                  </a:moveTo>
                  <a:lnTo>
                    <a:pt x="1339" y="2"/>
                  </a:lnTo>
                  <a:lnTo>
                    <a:pt x="1441" y="15"/>
                  </a:lnTo>
                  <a:lnTo>
                    <a:pt x="1541" y="32"/>
                  </a:lnTo>
                  <a:lnTo>
                    <a:pt x="1639" y="59"/>
                  </a:lnTo>
                  <a:lnTo>
                    <a:pt x="1735" y="91"/>
                  </a:lnTo>
                  <a:lnTo>
                    <a:pt x="1826" y="131"/>
                  </a:lnTo>
                  <a:lnTo>
                    <a:pt x="1916" y="178"/>
                  </a:lnTo>
                  <a:lnTo>
                    <a:pt x="1998" y="229"/>
                  </a:lnTo>
                  <a:lnTo>
                    <a:pt x="2077" y="288"/>
                  </a:lnTo>
                  <a:lnTo>
                    <a:pt x="2149" y="352"/>
                  </a:lnTo>
                  <a:lnTo>
                    <a:pt x="2215" y="422"/>
                  </a:lnTo>
                  <a:lnTo>
                    <a:pt x="2275" y="496"/>
                  </a:lnTo>
                  <a:lnTo>
                    <a:pt x="2328" y="572"/>
                  </a:lnTo>
                  <a:lnTo>
                    <a:pt x="2373" y="655"/>
                  </a:lnTo>
                  <a:lnTo>
                    <a:pt x="2411" y="740"/>
                  </a:lnTo>
                  <a:lnTo>
                    <a:pt x="2441" y="827"/>
                  </a:lnTo>
                  <a:lnTo>
                    <a:pt x="2462" y="916"/>
                  </a:lnTo>
                  <a:lnTo>
                    <a:pt x="2475" y="1005"/>
                  </a:lnTo>
                  <a:lnTo>
                    <a:pt x="2479" y="1096"/>
                  </a:lnTo>
                  <a:lnTo>
                    <a:pt x="2475" y="1188"/>
                  </a:lnTo>
                  <a:lnTo>
                    <a:pt x="2462" y="1277"/>
                  </a:lnTo>
                  <a:lnTo>
                    <a:pt x="2441" y="1366"/>
                  </a:lnTo>
                  <a:lnTo>
                    <a:pt x="2411" y="1453"/>
                  </a:lnTo>
                  <a:lnTo>
                    <a:pt x="2375" y="1537"/>
                  </a:lnTo>
                  <a:lnTo>
                    <a:pt x="2330" y="1620"/>
                  </a:lnTo>
                  <a:lnTo>
                    <a:pt x="2277" y="1697"/>
                  </a:lnTo>
                  <a:lnTo>
                    <a:pt x="2217" y="1771"/>
                  </a:lnTo>
                  <a:lnTo>
                    <a:pt x="2152" y="1841"/>
                  </a:lnTo>
                  <a:lnTo>
                    <a:pt x="2079" y="1904"/>
                  </a:lnTo>
                  <a:lnTo>
                    <a:pt x="2003" y="1964"/>
                  </a:lnTo>
                  <a:lnTo>
                    <a:pt x="1918" y="2017"/>
                  </a:lnTo>
                  <a:lnTo>
                    <a:pt x="1830" y="2063"/>
                  </a:lnTo>
                  <a:lnTo>
                    <a:pt x="1739" y="2104"/>
                  </a:lnTo>
                  <a:lnTo>
                    <a:pt x="1643" y="2136"/>
                  </a:lnTo>
                  <a:lnTo>
                    <a:pt x="1546" y="2163"/>
                  </a:lnTo>
                  <a:lnTo>
                    <a:pt x="1446" y="2182"/>
                  </a:lnTo>
                  <a:lnTo>
                    <a:pt x="1344" y="2193"/>
                  </a:lnTo>
                  <a:lnTo>
                    <a:pt x="1242" y="2197"/>
                  </a:lnTo>
                  <a:lnTo>
                    <a:pt x="1139" y="2193"/>
                  </a:lnTo>
                  <a:lnTo>
                    <a:pt x="1037" y="2182"/>
                  </a:lnTo>
                  <a:lnTo>
                    <a:pt x="938" y="2163"/>
                  </a:lnTo>
                  <a:lnTo>
                    <a:pt x="840" y="2138"/>
                  </a:lnTo>
                  <a:lnTo>
                    <a:pt x="744" y="2106"/>
                  </a:lnTo>
                  <a:lnTo>
                    <a:pt x="650" y="2066"/>
                  </a:lnTo>
                  <a:lnTo>
                    <a:pt x="563" y="2019"/>
                  </a:lnTo>
                  <a:lnTo>
                    <a:pt x="480" y="1966"/>
                  </a:lnTo>
                  <a:lnTo>
                    <a:pt x="402" y="1909"/>
                  </a:lnTo>
                  <a:lnTo>
                    <a:pt x="329" y="1843"/>
                  </a:lnTo>
                  <a:lnTo>
                    <a:pt x="264" y="1775"/>
                  </a:lnTo>
                  <a:lnTo>
                    <a:pt x="204" y="1701"/>
                  </a:lnTo>
                  <a:lnTo>
                    <a:pt x="151" y="1622"/>
                  </a:lnTo>
                  <a:lnTo>
                    <a:pt x="106" y="1542"/>
                  </a:lnTo>
                  <a:lnTo>
                    <a:pt x="68" y="1457"/>
                  </a:lnTo>
                  <a:lnTo>
                    <a:pt x="38" y="1370"/>
                  </a:lnTo>
                  <a:lnTo>
                    <a:pt x="17" y="1281"/>
                  </a:lnTo>
                  <a:lnTo>
                    <a:pt x="4" y="1192"/>
                  </a:lnTo>
                  <a:lnTo>
                    <a:pt x="0" y="1101"/>
                  </a:lnTo>
                  <a:lnTo>
                    <a:pt x="4" y="1009"/>
                  </a:lnTo>
                  <a:lnTo>
                    <a:pt x="17" y="920"/>
                  </a:lnTo>
                  <a:lnTo>
                    <a:pt x="38" y="831"/>
                  </a:lnTo>
                  <a:lnTo>
                    <a:pt x="68" y="744"/>
                  </a:lnTo>
                  <a:lnTo>
                    <a:pt x="104" y="659"/>
                  </a:lnTo>
                  <a:lnTo>
                    <a:pt x="149" y="577"/>
                  </a:lnTo>
                  <a:lnTo>
                    <a:pt x="202" y="498"/>
                  </a:lnTo>
                  <a:lnTo>
                    <a:pt x="261" y="424"/>
                  </a:lnTo>
                  <a:lnTo>
                    <a:pt x="327" y="356"/>
                  </a:lnTo>
                  <a:lnTo>
                    <a:pt x="400" y="290"/>
                  </a:lnTo>
                  <a:lnTo>
                    <a:pt x="476" y="233"/>
                  </a:lnTo>
                  <a:lnTo>
                    <a:pt x="559" y="180"/>
                  </a:lnTo>
                  <a:lnTo>
                    <a:pt x="648" y="133"/>
                  </a:lnTo>
                  <a:lnTo>
                    <a:pt x="740" y="93"/>
                  </a:lnTo>
                  <a:lnTo>
                    <a:pt x="835" y="59"/>
                  </a:lnTo>
                  <a:lnTo>
                    <a:pt x="933" y="34"/>
                  </a:lnTo>
                  <a:lnTo>
                    <a:pt x="1033" y="15"/>
                  </a:lnTo>
                  <a:lnTo>
                    <a:pt x="1135" y="4"/>
                  </a:lnTo>
                  <a:lnTo>
                    <a:pt x="1237"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37404" name="Group 28"/>
          <p:cNvGrpSpPr>
            <a:grpSpLocks/>
          </p:cNvGrpSpPr>
          <p:nvPr/>
        </p:nvGrpSpPr>
        <p:grpSpPr bwMode="auto">
          <a:xfrm>
            <a:off x="3406775" y="3287714"/>
            <a:ext cx="2160588" cy="1652587"/>
            <a:chOff x="1070" y="2167"/>
            <a:chExt cx="1361" cy="1041"/>
          </a:xfrm>
        </p:grpSpPr>
        <p:sp>
          <p:nvSpPr>
            <p:cNvPr id="1637405" name="Rectangle 29"/>
            <p:cNvSpPr>
              <a:spLocks noChangeArrowheads="1"/>
            </p:cNvSpPr>
            <p:nvPr/>
          </p:nvSpPr>
          <p:spPr bwMode="auto">
            <a:xfrm>
              <a:off x="1070" y="2560"/>
              <a:ext cx="8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FF0000"/>
                  </a:solidFill>
                </a:rPr>
                <a:t>3</a:t>
              </a:r>
              <a:endParaRPr lang="en-US"/>
            </a:p>
          </p:txBody>
        </p:sp>
        <p:sp>
          <p:nvSpPr>
            <p:cNvPr id="1637406" name="Freeform 30"/>
            <p:cNvSpPr>
              <a:spLocks/>
            </p:cNvSpPr>
            <p:nvPr/>
          </p:nvSpPr>
          <p:spPr bwMode="auto">
            <a:xfrm>
              <a:off x="1114" y="2167"/>
              <a:ext cx="1317" cy="1041"/>
            </a:xfrm>
            <a:custGeom>
              <a:avLst/>
              <a:gdLst>
                <a:gd name="T0" fmla="*/ 441 w 1317"/>
                <a:gd name="T1" fmla="*/ 174 h 1041"/>
                <a:gd name="T2" fmla="*/ 506 w 1317"/>
                <a:gd name="T3" fmla="*/ 134 h 1041"/>
                <a:gd name="T4" fmla="*/ 574 w 1317"/>
                <a:gd name="T5" fmla="*/ 100 h 1041"/>
                <a:gd name="T6" fmla="*/ 643 w 1317"/>
                <a:gd name="T7" fmla="*/ 70 h 1041"/>
                <a:gd name="T8" fmla="*/ 711 w 1317"/>
                <a:gd name="T9" fmla="*/ 47 h 1041"/>
                <a:gd name="T10" fmla="*/ 781 w 1317"/>
                <a:gd name="T11" fmla="*/ 26 h 1041"/>
                <a:gd name="T12" fmla="*/ 847 w 1317"/>
                <a:gd name="T13" fmla="*/ 13 h 1041"/>
                <a:gd name="T14" fmla="*/ 910 w 1317"/>
                <a:gd name="T15" fmla="*/ 4 h 1041"/>
                <a:gd name="T16" fmla="*/ 974 w 1317"/>
                <a:gd name="T17" fmla="*/ 0 h 1041"/>
                <a:gd name="T18" fmla="*/ 1032 w 1317"/>
                <a:gd name="T19" fmla="*/ 4 h 1041"/>
                <a:gd name="T20" fmla="*/ 1087 w 1317"/>
                <a:gd name="T21" fmla="*/ 13 h 1041"/>
                <a:gd name="T22" fmla="*/ 1136 w 1317"/>
                <a:gd name="T23" fmla="*/ 26 h 1041"/>
                <a:gd name="T24" fmla="*/ 1180 w 1317"/>
                <a:gd name="T25" fmla="*/ 45 h 1041"/>
                <a:gd name="T26" fmla="*/ 1219 w 1317"/>
                <a:gd name="T27" fmla="*/ 70 h 1041"/>
                <a:gd name="T28" fmla="*/ 1253 w 1317"/>
                <a:gd name="T29" fmla="*/ 100 h 1041"/>
                <a:gd name="T30" fmla="*/ 1278 w 1317"/>
                <a:gd name="T31" fmla="*/ 134 h 1041"/>
                <a:gd name="T32" fmla="*/ 1297 w 1317"/>
                <a:gd name="T33" fmla="*/ 172 h 1041"/>
                <a:gd name="T34" fmla="*/ 1310 w 1317"/>
                <a:gd name="T35" fmla="*/ 214 h 1041"/>
                <a:gd name="T36" fmla="*/ 1317 w 1317"/>
                <a:gd name="T37" fmla="*/ 261 h 1041"/>
                <a:gd name="T38" fmla="*/ 1314 w 1317"/>
                <a:gd name="T39" fmla="*/ 310 h 1041"/>
                <a:gd name="T40" fmla="*/ 1304 w 1317"/>
                <a:gd name="T41" fmla="*/ 359 h 1041"/>
                <a:gd name="T42" fmla="*/ 1289 w 1317"/>
                <a:gd name="T43" fmla="*/ 412 h 1041"/>
                <a:gd name="T44" fmla="*/ 1265 w 1317"/>
                <a:gd name="T45" fmla="*/ 467 h 1041"/>
                <a:gd name="T46" fmla="*/ 1236 w 1317"/>
                <a:gd name="T47" fmla="*/ 520 h 1041"/>
                <a:gd name="T48" fmla="*/ 1200 w 1317"/>
                <a:gd name="T49" fmla="*/ 575 h 1041"/>
                <a:gd name="T50" fmla="*/ 1157 w 1317"/>
                <a:gd name="T51" fmla="*/ 628 h 1041"/>
                <a:gd name="T52" fmla="*/ 1110 w 1317"/>
                <a:gd name="T53" fmla="*/ 681 h 1041"/>
                <a:gd name="T54" fmla="*/ 1057 w 1317"/>
                <a:gd name="T55" fmla="*/ 732 h 1041"/>
                <a:gd name="T56" fmla="*/ 1000 w 1317"/>
                <a:gd name="T57" fmla="*/ 781 h 1041"/>
                <a:gd name="T58" fmla="*/ 940 w 1317"/>
                <a:gd name="T59" fmla="*/ 825 h 1041"/>
                <a:gd name="T60" fmla="*/ 876 w 1317"/>
                <a:gd name="T61" fmla="*/ 868 h 1041"/>
                <a:gd name="T62" fmla="*/ 810 w 1317"/>
                <a:gd name="T63" fmla="*/ 908 h 1041"/>
                <a:gd name="T64" fmla="*/ 742 w 1317"/>
                <a:gd name="T65" fmla="*/ 942 h 1041"/>
                <a:gd name="T66" fmla="*/ 674 w 1317"/>
                <a:gd name="T67" fmla="*/ 971 h 1041"/>
                <a:gd name="T68" fmla="*/ 604 w 1317"/>
                <a:gd name="T69" fmla="*/ 995 h 1041"/>
                <a:gd name="T70" fmla="*/ 536 w 1317"/>
                <a:gd name="T71" fmla="*/ 1016 h 1041"/>
                <a:gd name="T72" fmla="*/ 470 w 1317"/>
                <a:gd name="T73" fmla="*/ 1029 h 1041"/>
                <a:gd name="T74" fmla="*/ 404 w 1317"/>
                <a:gd name="T75" fmla="*/ 1037 h 1041"/>
                <a:gd name="T76" fmla="*/ 343 w 1317"/>
                <a:gd name="T77" fmla="*/ 1041 h 1041"/>
                <a:gd name="T78" fmla="*/ 283 w 1317"/>
                <a:gd name="T79" fmla="*/ 1037 h 1041"/>
                <a:gd name="T80" fmla="*/ 230 w 1317"/>
                <a:gd name="T81" fmla="*/ 1029 h 1041"/>
                <a:gd name="T82" fmla="*/ 179 w 1317"/>
                <a:gd name="T83" fmla="*/ 1016 h 1041"/>
                <a:gd name="T84" fmla="*/ 134 w 1317"/>
                <a:gd name="T85" fmla="*/ 997 h 1041"/>
                <a:gd name="T86" fmla="*/ 96 w 1317"/>
                <a:gd name="T87" fmla="*/ 971 h 1041"/>
                <a:gd name="T88" fmla="*/ 64 w 1317"/>
                <a:gd name="T89" fmla="*/ 942 h 1041"/>
                <a:gd name="T90" fmla="*/ 37 w 1317"/>
                <a:gd name="T91" fmla="*/ 908 h 1041"/>
                <a:gd name="T92" fmla="*/ 17 w 1317"/>
                <a:gd name="T93" fmla="*/ 870 h 1041"/>
                <a:gd name="T94" fmla="*/ 7 w 1317"/>
                <a:gd name="T95" fmla="*/ 827 h 1041"/>
                <a:gd name="T96" fmla="*/ 0 w 1317"/>
                <a:gd name="T97" fmla="*/ 781 h 1041"/>
                <a:gd name="T98" fmla="*/ 3 w 1317"/>
                <a:gd name="T99" fmla="*/ 732 h 1041"/>
                <a:gd name="T100" fmla="*/ 11 w 1317"/>
                <a:gd name="T101" fmla="*/ 681 h 1041"/>
                <a:gd name="T102" fmla="*/ 28 w 1317"/>
                <a:gd name="T103" fmla="*/ 630 h 1041"/>
                <a:gd name="T104" fmla="*/ 51 w 1317"/>
                <a:gd name="T105" fmla="*/ 575 h 1041"/>
                <a:gd name="T106" fmla="*/ 81 w 1317"/>
                <a:gd name="T107" fmla="*/ 522 h 1041"/>
                <a:gd name="T108" fmla="*/ 117 w 1317"/>
                <a:gd name="T109" fmla="*/ 467 h 1041"/>
                <a:gd name="T110" fmla="*/ 160 w 1317"/>
                <a:gd name="T111" fmla="*/ 414 h 1041"/>
                <a:gd name="T112" fmla="*/ 207 w 1317"/>
                <a:gd name="T113" fmla="*/ 361 h 1041"/>
                <a:gd name="T114" fmla="*/ 260 w 1317"/>
                <a:gd name="T115" fmla="*/ 310 h 1041"/>
                <a:gd name="T116" fmla="*/ 315 w 1317"/>
                <a:gd name="T117" fmla="*/ 261 h 1041"/>
                <a:gd name="T118" fmla="*/ 377 w 1317"/>
                <a:gd name="T119" fmla="*/ 216 h 1041"/>
                <a:gd name="T120" fmla="*/ 441 w 1317"/>
                <a:gd name="T121" fmla="*/ 17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7" h="1041">
                  <a:moveTo>
                    <a:pt x="441" y="174"/>
                  </a:moveTo>
                  <a:lnTo>
                    <a:pt x="506" y="134"/>
                  </a:lnTo>
                  <a:lnTo>
                    <a:pt x="574" y="100"/>
                  </a:lnTo>
                  <a:lnTo>
                    <a:pt x="643" y="70"/>
                  </a:lnTo>
                  <a:lnTo>
                    <a:pt x="711" y="47"/>
                  </a:lnTo>
                  <a:lnTo>
                    <a:pt x="781" y="26"/>
                  </a:lnTo>
                  <a:lnTo>
                    <a:pt x="847" y="13"/>
                  </a:lnTo>
                  <a:lnTo>
                    <a:pt x="910" y="4"/>
                  </a:lnTo>
                  <a:lnTo>
                    <a:pt x="974" y="0"/>
                  </a:lnTo>
                  <a:lnTo>
                    <a:pt x="1032" y="4"/>
                  </a:lnTo>
                  <a:lnTo>
                    <a:pt x="1087" y="13"/>
                  </a:lnTo>
                  <a:lnTo>
                    <a:pt x="1136" y="26"/>
                  </a:lnTo>
                  <a:lnTo>
                    <a:pt x="1180" y="45"/>
                  </a:lnTo>
                  <a:lnTo>
                    <a:pt x="1219" y="70"/>
                  </a:lnTo>
                  <a:lnTo>
                    <a:pt x="1253" y="100"/>
                  </a:lnTo>
                  <a:lnTo>
                    <a:pt x="1278" y="134"/>
                  </a:lnTo>
                  <a:lnTo>
                    <a:pt x="1297" y="172"/>
                  </a:lnTo>
                  <a:lnTo>
                    <a:pt x="1310" y="214"/>
                  </a:lnTo>
                  <a:lnTo>
                    <a:pt x="1317" y="261"/>
                  </a:lnTo>
                  <a:lnTo>
                    <a:pt x="1314" y="310"/>
                  </a:lnTo>
                  <a:lnTo>
                    <a:pt x="1304" y="359"/>
                  </a:lnTo>
                  <a:lnTo>
                    <a:pt x="1289" y="412"/>
                  </a:lnTo>
                  <a:lnTo>
                    <a:pt x="1265" y="467"/>
                  </a:lnTo>
                  <a:lnTo>
                    <a:pt x="1236" y="520"/>
                  </a:lnTo>
                  <a:lnTo>
                    <a:pt x="1200" y="575"/>
                  </a:lnTo>
                  <a:lnTo>
                    <a:pt x="1157" y="628"/>
                  </a:lnTo>
                  <a:lnTo>
                    <a:pt x="1110" y="681"/>
                  </a:lnTo>
                  <a:lnTo>
                    <a:pt x="1057" y="732"/>
                  </a:lnTo>
                  <a:lnTo>
                    <a:pt x="1000" y="781"/>
                  </a:lnTo>
                  <a:lnTo>
                    <a:pt x="940" y="825"/>
                  </a:lnTo>
                  <a:lnTo>
                    <a:pt x="876" y="868"/>
                  </a:lnTo>
                  <a:lnTo>
                    <a:pt x="810" y="908"/>
                  </a:lnTo>
                  <a:lnTo>
                    <a:pt x="742" y="942"/>
                  </a:lnTo>
                  <a:lnTo>
                    <a:pt x="674" y="971"/>
                  </a:lnTo>
                  <a:lnTo>
                    <a:pt x="604" y="995"/>
                  </a:lnTo>
                  <a:lnTo>
                    <a:pt x="536" y="1016"/>
                  </a:lnTo>
                  <a:lnTo>
                    <a:pt x="470" y="1029"/>
                  </a:lnTo>
                  <a:lnTo>
                    <a:pt x="404" y="1037"/>
                  </a:lnTo>
                  <a:lnTo>
                    <a:pt x="343" y="1041"/>
                  </a:lnTo>
                  <a:lnTo>
                    <a:pt x="283" y="1037"/>
                  </a:lnTo>
                  <a:lnTo>
                    <a:pt x="230" y="1029"/>
                  </a:lnTo>
                  <a:lnTo>
                    <a:pt x="179" y="1016"/>
                  </a:lnTo>
                  <a:lnTo>
                    <a:pt x="134" y="997"/>
                  </a:lnTo>
                  <a:lnTo>
                    <a:pt x="96" y="971"/>
                  </a:lnTo>
                  <a:lnTo>
                    <a:pt x="64" y="942"/>
                  </a:lnTo>
                  <a:lnTo>
                    <a:pt x="37" y="908"/>
                  </a:lnTo>
                  <a:lnTo>
                    <a:pt x="17" y="870"/>
                  </a:lnTo>
                  <a:lnTo>
                    <a:pt x="7" y="827"/>
                  </a:lnTo>
                  <a:lnTo>
                    <a:pt x="0" y="781"/>
                  </a:lnTo>
                  <a:lnTo>
                    <a:pt x="3" y="732"/>
                  </a:lnTo>
                  <a:lnTo>
                    <a:pt x="11" y="681"/>
                  </a:lnTo>
                  <a:lnTo>
                    <a:pt x="28" y="630"/>
                  </a:lnTo>
                  <a:lnTo>
                    <a:pt x="51" y="575"/>
                  </a:lnTo>
                  <a:lnTo>
                    <a:pt x="81" y="522"/>
                  </a:lnTo>
                  <a:lnTo>
                    <a:pt x="117" y="467"/>
                  </a:lnTo>
                  <a:lnTo>
                    <a:pt x="160" y="414"/>
                  </a:lnTo>
                  <a:lnTo>
                    <a:pt x="207" y="361"/>
                  </a:lnTo>
                  <a:lnTo>
                    <a:pt x="260" y="310"/>
                  </a:lnTo>
                  <a:lnTo>
                    <a:pt x="315" y="261"/>
                  </a:lnTo>
                  <a:lnTo>
                    <a:pt x="377" y="216"/>
                  </a:lnTo>
                  <a:lnTo>
                    <a:pt x="441" y="174"/>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37407" name="Group 31"/>
          <p:cNvGrpSpPr>
            <a:grpSpLocks/>
          </p:cNvGrpSpPr>
          <p:nvPr/>
        </p:nvGrpSpPr>
        <p:grpSpPr bwMode="auto">
          <a:xfrm>
            <a:off x="2139951" y="2025651"/>
            <a:ext cx="2906713" cy="1520825"/>
            <a:chOff x="272" y="1372"/>
            <a:chExt cx="1831" cy="958"/>
          </a:xfrm>
        </p:grpSpPr>
        <p:sp>
          <p:nvSpPr>
            <p:cNvPr id="1637408" name="Rectangle 32"/>
            <p:cNvSpPr>
              <a:spLocks noChangeArrowheads="1"/>
            </p:cNvSpPr>
            <p:nvPr/>
          </p:nvSpPr>
          <p:spPr bwMode="auto">
            <a:xfrm>
              <a:off x="1165" y="1380"/>
              <a:ext cx="8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FF0000"/>
                  </a:solidFill>
                </a:rPr>
                <a:t>4</a:t>
              </a:r>
              <a:endParaRPr lang="en-US"/>
            </a:p>
          </p:txBody>
        </p:sp>
        <p:sp>
          <p:nvSpPr>
            <p:cNvPr id="1637409" name="Freeform 33"/>
            <p:cNvSpPr>
              <a:spLocks/>
            </p:cNvSpPr>
            <p:nvPr/>
          </p:nvSpPr>
          <p:spPr bwMode="auto">
            <a:xfrm>
              <a:off x="272" y="1372"/>
              <a:ext cx="1831" cy="958"/>
            </a:xfrm>
            <a:custGeom>
              <a:avLst/>
              <a:gdLst>
                <a:gd name="T0" fmla="*/ 906 w 1831"/>
                <a:gd name="T1" fmla="*/ 25 h 958"/>
                <a:gd name="T2" fmla="*/ 1081 w 1831"/>
                <a:gd name="T3" fmla="*/ 4 h 958"/>
                <a:gd name="T4" fmla="*/ 1246 w 1831"/>
                <a:gd name="T5" fmla="*/ 0 h 958"/>
                <a:gd name="T6" fmla="*/ 1404 w 1831"/>
                <a:gd name="T7" fmla="*/ 13 h 958"/>
                <a:gd name="T8" fmla="*/ 1542 w 1831"/>
                <a:gd name="T9" fmla="*/ 42 h 958"/>
                <a:gd name="T10" fmla="*/ 1657 w 1831"/>
                <a:gd name="T11" fmla="*/ 87 h 958"/>
                <a:gd name="T12" fmla="*/ 1744 w 1831"/>
                <a:gd name="T13" fmla="*/ 146 h 958"/>
                <a:gd name="T14" fmla="*/ 1803 w 1831"/>
                <a:gd name="T15" fmla="*/ 218 h 958"/>
                <a:gd name="T16" fmla="*/ 1829 w 1831"/>
                <a:gd name="T17" fmla="*/ 299 h 958"/>
                <a:gd name="T18" fmla="*/ 1823 w 1831"/>
                <a:gd name="T19" fmla="*/ 388 h 958"/>
                <a:gd name="T20" fmla="*/ 1784 w 1831"/>
                <a:gd name="T21" fmla="*/ 477 h 958"/>
                <a:gd name="T22" fmla="*/ 1714 w 1831"/>
                <a:gd name="T23" fmla="*/ 568 h 958"/>
                <a:gd name="T24" fmla="*/ 1614 w 1831"/>
                <a:gd name="T25" fmla="*/ 657 h 958"/>
                <a:gd name="T26" fmla="*/ 1489 w 1831"/>
                <a:gd name="T27" fmla="*/ 738 h 958"/>
                <a:gd name="T28" fmla="*/ 1344 w 1831"/>
                <a:gd name="T29" fmla="*/ 810 h 958"/>
                <a:gd name="T30" fmla="*/ 1183 w 1831"/>
                <a:gd name="T31" fmla="*/ 869 h 958"/>
                <a:gd name="T32" fmla="*/ 1010 w 1831"/>
                <a:gd name="T33" fmla="*/ 914 h 958"/>
                <a:gd name="T34" fmla="*/ 838 w 1831"/>
                <a:gd name="T35" fmla="*/ 946 h 958"/>
                <a:gd name="T36" fmla="*/ 666 w 1831"/>
                <a:gd name="T37" fmla="*/ 958 h 958"/>
                <a:gd name="T38" fmla="*/ 504 w 1831"/>
                <a:gd name="T39" fmla="*/ 954 h 958"/>
                <a:gd name="T40" fmla="*/ 356 w 1831"/>
                <a:gd name="T41" fmla="*/ 933 h 958"/>
                <a:gd name="T42" fmla="*/ 228 w 1831"/>
                <a:gd name="T43" fmla="*/ 895 h 958"/>
                <a:gd name="T44" fmla="*/ 126 w 1831"/>
                <a:gd name="T45" fmla="*/ 842 h 958"/>
                <a:gd name="T46" fmla="*/ 51 w 1831"/>
                <a:gd name="T47" fmla="*/ 776 h 958"/>
                <a:gd name="T48" fmla="*/ 9 w 1831"/>
                <a:gd name="T49" fmla="*/ 700 h 958"/>
                <a:gd name="T50" fmla="*/ 0 w 1831"/>
                <a:gd name="T51" fmla="*/ 615 h 958"/>
                <a:gd name="T52" fmla="*/ 22 w 1831"/>
                <a:gd name="T53" fmla="*/ 524 h 958"/>
                <a:gd name="T54" fmla="*/ 77 w 1831"/>
                <a:gd name="T55" fmla="*/ 432 h 958"/>
                <a:gd name="T56" fmla="*/ 164 w 1831"/>
                <a:gd name="T57" fmla="*/ 343 h 958"/>
                <a:gd name="T58" fmla="*/ 277 w 1831"/>
                <a:gd name="T59" fmla="*/ 259 h 958"/>
                <a:gd name="T60" fmla="*/ 413 w 1831"/>
                <a:gd name="T61" fmla="*/ 182 h 958"/>
                <a:gd name="T62" fmla="*/ 566 w 1831"/>
                <a:gd name="T63" fmla="*/ 116 h 958"/>
                <a:gd name="T64" fmla="*/ 732 w 1831"/>
                <a:gd name="T65" fmla="*/ 6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1" h="958">
                  <a:moveTo>
                    <a:pt x="819" y="42"/>
                  </a:moveTo>
                  <a:lnTo>
                    <a:pt x="906" y="25"/>
                  </a:lnTo>
                  <a:lnTo>
                    <a:pt x="993" y="13"/>
                  </a:lnTo>
                  <a:lnTo>
                    <a:pt x="1081" y="4"/>
                  </a:lnTo>
                  <a:lnTo>
                    <a:pt x="1166" y="0"/>
                  </a:lnTo>
                  <a:lnTo>
                    <a:pt x="1246" y="0"/>
                  </a:lnTo>
                  <a:lnTo>
                    <a:pt x="1327" y="4"/>
                  </a:lnTo>
                  <a:lnTo>
                    <a:pt x="1404" y="13"/>
                  </a:lnTo>
                  <a:lnTo>
                    <a:pt x="1474" y="25"/>
                  </a:lnTo>
                  <a:lnTo>
                    <a:pt x="1542" y="42"/>
                  </a:lnTo>
                  <a:lnTo>
                    <a:pt x="1601" y="63"/>
                  </a:lnTo>
                  <a:lnTo>
                    <a:pt x="1657" y="87"/>
                  </a:lnTo>
                  <a:lnTo>
                    <a:pt x="1704" y="116"/>
                  </a:lnTo>
                  <a:lnTo>
                    <a:pt x="1744" y="146"/>
                  </a:lnTo>
                  <a:lnTo>
                    <a:pt x="1778" y="182"/>
                  </a:lnTo>
                  <a:lnTo>
                    <a:pt x="1803" y="218"/>
                  </a:lnTo>
                  <a:lnTo>
                    <a:pt x="1820" y="259"/>
                  </a:lnTo>
                  <a:lnTo>
                    <a:pt x="1829" y="299"/>
                  </a:lnTo>
                  <a:lnTo>
                    <a:pt x="1831" y="343"/>
                  </a:lnTo>
                  <a:lnTo>
                    <a:pt x="1823" y="388"/>
                  </a:lnTo>
                  <a:lnTo>
                    <a:pt x="1808" y="432"/>
                  </a:lnTo>
                  <a:lnTo>
                    <a:pt x="1784" y="477"/>
                  </a:lnTo>
                  <a:lnTo>
                    <a:pt x="1752" y="524"/>
                  </a:lnTo>
                  <a:lnTo>
                    <a:pt x="1714" y="568"/>
                  </a:lnTo>
                  <a:lnTo>
                    <a:pt x="1667" y="613"/>
                  </a:lnTo>
                  <a:lnTo>
                    <a:pt x="1614" y="657"/>
                  </a:lnTo>
                  <a:lnTo>
                    <a:pt x="1555" y="698"/>
                  </a:lnTo>
                  <a:lnTo>
                    <a:pt x="1489" y="738"/>
                  </a:lnTo>
                  <a:lnTo>
                    <a:pt x="1419" y="774"/>
                  </a:lnTo>
                  <a:lnTo>
                    <a:pt x="1344" y="810"/>
                  </a:lnTo>
                  <a:lnTo>
                    <a:pt x="1263" y="842"/>
                  </a:lnTo>
                  <a:lnTo>
                    <a:pt x="1183" y="869"/>
                  </a:lnTo>
                  <a:lnTo>
                    <a:pt x="1098" y="895"/>
                  </a:lnTo>
                  <a:lnTo>
                    <a:pt x="1010" y="914"/>
                  </a:lnTo>
                  <a:lnTo>
                    <a:pt x="925" y="931"/>
                  </a:lnTo>
                  <a:lnTo>
                    <a:pt x="838" y="946"/>
                  </a:lnTo>
                  <a:lnTo>
                    <a:pt x="751" y="954"/>
                  </a:lnTo>
                  <a:lnTo>
                    <a:pt x="666" y="958"/>
                  </a:lnTo>
                  <a:lnTo>
                    <a:pt x="583" y="958"/>
                  </a:lnTo>
                  <a:lnTo>
                    <a:pt x="504" y="954"/>
                  </a:lnTo>
                  <a:lnTo>
                    <a:pt x="428" y="946"/>
                  </a:lnTo>
                  <a:lnTo>
                    <a:pt x="356" y="933"/>
                  </a:lnTo>
                  <a:lnTo>
                    <a:pt x="290" y="916"/>
                  </a:lnTo>
                  <a:lnTo>
                    <a:pt x="228" y="895"/>
                  </a:lnTo>
                  <a:lnTo>
                    <a:pt x="175" y="869"/>
                  </a:lnTo>
                  <a:lnTo>
                    <a:pt x="126" y="842"/>
                  </a:lnTo>
                  <a:lnTo>
                    <a:pt x="86" y="810"/>
                  </a:lnTo>
                  <a:lnTo>
                    <a:pt x="51" y="776"/>
                  </a:lnTo>
                  <a:lnTo>
                    <a:pt x="26" y="738"/>
                  </a:lnTo>
                  <a:lnTo>
                    <a:pt x="9" y="700"/>
                  </a:lnTo>
                  <a:lnTo>
                    <a:pt x="0" y="657"/>
                  </a:lnTo>
                  <a:lnTo>
                    <a:pt x="0" y="615"/>
                  </a:lnTo>
                  <a:lnTo>
                    <a:pt x="7" y="570"/>
                  </a:lnTo>
                  <a:lnTo>
                    <a:pt x="22" y="524"/>
                  </a:lnTo>
                  <a:lnTo>
                    <a:pt x="47" y="479"/>
                  </a:lnTo>
                  <a:lnTo>
                    <a:pt x="77" y="432"/>
                  </a:lnTo>
                  <a:lnTo>
                    <a:pt x="117" y="388"/>
                  </a:lnTo>
                  <a:lnTo>
                    <a:pt x="164" y="343"/>
                  </a:lnTo>
                  <a:lnTo>
                    <a:pt x="217" y="301"/>
                  </a:lnTo>
                  <a:lnTo>
                    <a:pt x="277" y="259"/>
                  </a:lnTo>
                  <a:lnTo>
                    <a:pt x="341" y="220"/>
                  </a:lnTo>
                  <a:lnTo>
                    <a:pt x="413" y="182"/>
                  </a:lnTo>
                  <a:lnTo>
                    <a:pt x="487" y="148"/>
                  </a:lnTo>
                  <a:lnTo>
                    <a:pt x="566" y="116"/>
                  </a:lnTo>
                  <a:lnTo>
                    <a:pt x="649" y="89"/>
                  </a:lnTo>
                  <a:lnTo>
                    <a:pt x="732" y="63"/>
                  </a:lnTo>
                  <a:lnTo>
                    <a:pt x="819" y="4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aphicFrame>
        <p:nvGraphicFramePr>
          <p:cNvPr id="34" name="Table 33"/>
          <p:cNvGraphicFramePr>
            <a:graphicFrameLocks noGrp="1"/>
          </p:cNvGraphicFramePr>
          <p:nvPr/>
        </p:nvGraphicFramePr>
        <p:xfrm>
          <a:off x="6985000" y="1505109"/>
          <a:ext cx="3219451" cy="2346960"/>
        </p:xfrm>
        <a:graphic>
          <a:graphicData uri="http://schemas.openxmlformats.org/drawingml/2006/table">
            <a:tbl>
              <a:tblPr firstRow="1" firstCol="1" bandRow="1">
                <a:tableStyleId>{5C22544A-7EE6-4342-B048-85BDC9FD1C3A}</a:tableStyleId>
              </a:tblPr>
              <a:tblGrid>
                <a:gridCol w="394609">
                  <a:extLst>
                    <a:ext uri="{9D8B030D-6E8A-4147-A177-3AD203B41FA5}">
                      <a16:colId xmlns:a16="http://schemas.microsoft.com/office/drawing/2014/main" val="20000"/>
                    </a:ext>
                  </a:extLst>
                </a:gridCol>
                <a:gridCol w="470807">
                  <a:extLst>
                    <a:ext uri="{9D8B030D-6E8A-4147-A177-3AD203B41FA5}">
                      <a16:colId xmlns:a16="http://schemas.microsoft.com/office/drawing/2014/main" val="20001"/>
                    </a:ext>
                  </a:extLst>
                </a:gridCol>
                <a:gridCol w="470807">
                  <a:extLst>
                    <a:ext uri="{9D8B030D-6E8A-4147-A177-3AD203B41FA5}">
                      <a16:colId xmlns:a16="http://schemas.microsoft.com/office/drawing/2014/main" val="20002"/>
                    </a:ext>
                  </a:extLst>
                </a:gridCol>
                <a:gridCol w="470807">
                  <a:extLst>
                    <a:ext uri="{9D8B030D-6E8A-4147-A177-3AD203B41FA5}">
                      <a16:colId xmlns:a16="http://schemas.microsoft.com/office/drawing/2014/main" val="20003"/>
                    </a:ext>
                  </a:extLst>
                </a:gridCol>
                <a:gridCol w="470807">
                  <a:extLst>
                    <a:ext uri="{9D8B030D-6E8A-4147-A177-3AD203B41FA5}">
                      <a16:colId xmlns:a16="http://schemas.microsoft.com/office/drawing/2014/main" val="20004"/>
                    </a:ext>
                  </a:extLst>
                </a:gridCol>
                <a:gridCol w="470807">
                  <a:extLst>
                    <a:ext uri="{9D8B030D-6E8A-4147-A177-3AD203B41FA5}">
                      <a16:colId xmlns:a16="http://schemas.microsoft.com/office/drawing/2014/main" val="20005"/>
                    </a:ext>
                  </a:extLst>
                </a:gridCol>
                <a:gridCol w="470807">
                  <a:extLst>
                    <a:ext uri="{9D8B030D-6E8A-4147-A177-3AD203B41FA5}">
                      <a16:colId xmlns:a16="http://schemas.microsoft.com/office/drawing/2014/main" val="20006"/>
                    </a:ext>
                  </a:extLst>
                </a:gridCol>
              </a:tblGrid>
              <a:tr h="325029">
                <a:tc>
                  <a:txBody>
                    <a:bodyPr/>
                    <a:lstStyle/>
                    <a:p>
                      <a:pPr algn="ctr"/>
                      <a:endParaRPr lang="en-US" sz="1600" dirty="0"/>
                    </a:p>
                  </a:txBody>
                  <a:tcPr/>
                </a:tc>
                <a:tc>
                  <a:txBody>
                    <a:bodyPr/>
                    <a:lstStyle/>
                    <a:p>
                      <a:pPr algn="ctr"/>
                      <a:r>
                        <a:rPr lang="en-US" sz="1600" dirty="0"/>
                        <a:t>1</a:t>
                      </a:r>
                    </a:p>
                  </a:txBody>
                  <a:tcPr/>
                </a:tc>
                <a:tc>
                  <a:txBody>
                    <a:bodyPr/>
                    <a:lstStyle/>
                    <a:p>
                      <a:pPr algn="ctr"/>
                      <a:r>
                        <a:rPr lang="en-US" sz="1600" dirty="0"/>
                        <a:t>2</a:t>
                      </a:r>
                    </a:p>
                  </a:txBody>
                  <a:tcPr/>
                </a:tc>
                <a:tc>
                  <a:txBody>
                    <a:bodyPr/>
                    <a:lstStyle/>
                    <a:p>
                      <a:pPr algn="ctr"/>
                      <a:r>
                        <a:rPr lang="en-US" sz="1600" dirty="0"/>
                        <a:t>3</a:t>
                      </a:r>
                    </a:p>
                  </a:txBody>
                  <a:tcPr/>
                </a:tc>
                <a:tc>
                  <a:txBody>
                    <a:bodyPr/>
                    <a:lstStyle/>
                    <a:p>
                      <a:pPr algn="ctr"/>
                      <a:r>
                        <a:rPr lang="en-US" sz="1600" dirty="0"/>
                        <a:t>4</a:t>
                      </a:r>
                    </a:p>
                  </a:txBody>
                  <a:tcPr/>
                </a:tc>
                <a:tc>
                  <a:txBody>
                    <a:bodyPr/>
                    <a:lstStyle/>
                    <a:p>
                      <a:pPr algn="ctr"/>
                      <a:r>
                        <a:rPr lang="en-US" sz="1600" dirty="0"/>
                        <a:t>5</a:t>
                      </a:r>
                    </a:p>
                  </a:txBody>
                  <a:tcPr/>
                </a:tc>
                <a:tc>
                  <a:txBody>
                    <a:bodyPr/>
                    <a:lstStyle/>
                    <a:p>
                      <a:pPr algn="ctr"/>
                      <a:r>
                        <a:rPr lang="en-US" sz="1600" dirty="0"/>
                        <a:t>6</a:t>
                      </a:r>
                    </a:p>
                  </a:txBody>
                  <a:tcPr/>
                </a:tc>
                <a:extLst>
                  <a:ext uri="{0D108BD9-81ED-4DB2-BD59-A6C34878D82A}">
                    <a16:rowId xmlns:a16="http://schemas.microsoft.com/office/drawing/2014/main" val="10000"/>
                  </a:ext>
                </a:extLst>
              </a:tr>
              <a:tr h="325029">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.24</a:t>
                      </a:r>
                    </a:p>
                  </a:txBody>
                  <a:tcPr/>
                </a:tc>
                <a:tc>
                  <a:txBody>
                    <a:bodyPr/>
                    <a:lstStyle/>
                    <a:p>
                      <a:pPr algn="ctr"/>
                      <a:r>
                        <a:rPr lang="en-US" sz="1600" dirty="0"/>
                        <a:t>.22</a:t>
                      </a:r>
                    </a:p>
                  </a:txBody>
                  <a:tcPr/>
                </a:tc>
                <a:tc>
                  <a:txBody>
                    <a:bodyPr/>
                    <a:lstStyle/>
                    <a:p>
                      <a:pPr algn="ctr"/>
                      <a:r>
                        <a:rPr lang="en-US" sz="1600" dirty="0"/>
                        <a:t>.37</a:t>
                      </a:r>
                    </a:p>
                  </a:txBody>
                  <a:tcPr/>
                </a:tc>
                <a:tc>
                  <a:txBody>
                    <a:bodyPr/>
                    <a:lstStyle/>
                    <a:p>
                      <a:pPr algn="ctr"/>
                      <a:r>
                        <a:rPr lang="en-US" sz="1600" dirty="0"/>
                        <a:t>.34</a:t>
                      </a:r>
                    </a:p>
                  </a:txBody>
                  <a:tcPr/>
                </a:tc>
                <a:tc>
                  <a:txBody>
                    <a:bodyPr/>
                    <a:lstStyle/>
                    <a:p>
                      <a:pPr algn="ctr"/>
                      <a:r>
                        <a:rPr lang="en-US" sz="1600" dirty="0"/>
                        <a:t>.23</a:t>
                      </a:r>
                    </a:p>
                  </a:txBody>
                  <a:tcPr/>
                </a:tc>
                <a:extLst>
                  <a:ext uri="{0D108BD9-81ED-4DB2-BD59-A6C34878D82A}">
                    <a16:rowId xmlns:a16="http://schemas.microsoft.com/office/drawing/2014/main" val="10001"/>
                  </a:ext>
                </a:extLst>
              </a:tr>
              <a:tr h="325029">
                <a:tc>
                  <a:txBody>
                    <a:bodyPr/>
                    <a:lstStyle/>
                    <a:p>
                      <a:pPr algn="ctr"/>
                      <a:r>
                        <a:rPr lang="en-US" sz="1600" dirty="0"/>
                        <a:t>2</a:t>
                      </a:r>
                    </a:p>
                  </a:txBody>
                  <a:tcPr/>
                </a:tc>
                <a:tc>
                  <a:txBody>
                    <a:bodyPr/>
                    <a:lstStyle/>
                    <a:p>
                      <a:pPr algn="ctr"/>
                      <a:r>
                        <a:rPr lang="en-US" sz="1600" dirty="0"/>
                        <a:t>.24</a:t>
                      </a:r>
                    </a:p>
                  </a:txBody>
                  <a:tcPr/>
                </a:tc>
                <a:tc>
                  <a:txBody>
                    <a:bodyPr/>
                    <a:lstStyle/>
                    <a:p>
                      <a:pPr algn="ctr"/>
                      <a:r>
                        <a:rPr lang="en-US" sz="1600" dirty="0"/>
                        <a:t>0</a:t>
                      </a:r>
                    </a:p>
                  </a:txBody>
                  <a:tcPr/>
                </a:tc>
                <a:tc>
                  <a:txBody>
                    <a:bodyPr/>
                    <a:lstStyle/>
                    <a:p>
                      <a:pPr algn="ctr"/>
                      <a:r>
                        <a:rPr lang="en-US" sz="1600" dirty="0"/>
                        <a:t>.15</a:t>
                      </a:r>
                    </a:p>
                  </a:txBody>
                  <a:tcPr/>
                </a:tc>
                <a:tc>
                  <a:txBody>
                    <a:bodyPr/>
                    <a:lstStyle/>
                    <a:p>
                      <a:pPr algn="ctr"/>
                      <a:r>
                        <a:rPr lang="en-US" sz="1600" dirty="0"/>
                        <a:t>.20</a:t>
                      </a:r>
                    </a:p>
                  </a:txBody>
                  <a:tcPr/>
                </a:tc>
                <a:tc>
                  <a:txBody>
                    <a:bodyPr/>
                    <a:lstStyle/>
                    <a:p>
                      <a:pPr algn="ctr"/>
                      <a:r>
                        <a:rPr lang="en-US" sz="1600" dirty="0"/>
                        <a:t>.14</a:t>
                      </a:r>
                    </a:p>
                  </a:txBody>
                  <a:tcPr/>
                </a:tc>
                <a:tc>
                  <a:txBody>
                    <a:bodyPr/>
                    <a:lstStyle/>
                    <a:p>
                      <a:pPr algn="ctr"/>
                      <a:r>
                        <a:rPr lang="en-US" sz="1600" dirty="0"/>
                        <a:t>.25</a:t>
                      </a:r>
                    </a:p>
                  </a:txBody>
                  <a:tcPr/>
                </a:tc>
                <a:extLst>
                  <a:ext uri="{0D108BD9-81ED-4DB2-BD59-A6C34878D82A}">
                    <a16:rowId xmlns:a16="http://schemas.microsoft.com/office/drawing/2014/main" val="10002"/>
                  </a:ext>
                </a:extLst>
              </a:tr>
              <a:tr h="325029">
                <a:tc>
                  <a:txBody>
                    <a:bodyPr/>
                    <a:lstStyle/>
                    <a:p>
                      <a:pPr algn="ctr"/>
                      <a:r>
                        <a:rPr lang="en-US" sz="1600" dirty="0"/>
                        <a:t>3</a:t>
                      </a:r>
                    </a:p>
                  </a:txBody>
                  <a:tcPr/>
                </a:tc>
                <a:tc>
                  <a:txBody>
                    <a:bodyPr/>
                    <a:lstStyle/>
                    <a:p>
                      <a:pPr algn="ctr"/>
                      <a:r>
                        <a:rPr lang="en-US" sz="1600" dirty="0"/>
                        <a:t>.22</a:t>
                      </a:r>
                    </a:p>
                  </a:txBody>
                  <a:tcPr/>
                </a:tc>
                <a:tc>
                  <a:txBody>
                    <a:bodyPr/>
                    <a:lstStyle/>
                    <a:p>
                      <a:pPr algn="ctr"/>
                      <a:r>
                        <a:rPr lang="en-US" sz="1600" dirty="0"/>
                        <a:t>.15</a:t>
                      </a:r>
                    </a:p>
                  </a:txBody>
                  <a:tcPr/>
                </a:tc>
                <a:tc>
                  <a:txBody>
                    <a:bodyPr/>
                    <a:lstStyle/>
                    <a:p>
                      <a:pPr algn="ctr"/>
                      <a:r>
                        <a:rPr lang="en-US" sz="1600" dirty="0"/>
                        <a:t>0</a:t>
                      </a:r>
                    </a:p>
                  </a:txBody>
                  <a:tcPr/>
                </a:tc>
                <a:tc>
                  <a:txBody>
                    <a:bodyPr/>
                    <a:lstStyle/>
                    <a:p>
                      <a:pPr algn="ctr"/>
                      <a:r>
                        <a:rPr lang="en-US" sz="1600" dirty="0"/>
                        <a:t>.15</a:t>
                      </a:r>
                    </a:p>
                  </a:txBody>
                  <a:tcPr/>
                </a:tc>
                <a:tc>
                  <a:txBody>
                    <a:bodyPr/>
                    <a:lstStyle/>
                    <a:p>
                      <a:pPr algn="ctr"/>
                      <a:r>
                        <a:rPr lang="en-US" sz="1600" dirty="0"/>
                        <a:t>.28</a:t>
                      </a:r>
                    </a:p>
                  </a:txBody>
                  <a:tcPr/>
                </a:tc>
                <a:tc>
                  <a:txBody>
                    <a:bodyPr/>
                    <a:lstStyle/>
                    <a:p>
                      <a:pPr algn="ctr"/>
                      <a:r>
                        <a:rPr lang="en-US" sz="1600" dirty="0"/>
                        <a:t>.11</a:t>
                      </a:r>
                    </a:p>
                  </a:txBody>
                  <a:tcPr/>
                </a:tc>
                <a:extLst>
                  <a:ext uri="{0D108BD9-81ED-4DB2-BD59-A6C34878D82A}">
                    <a16:rowId xmlns:a16="http://schemas.microsoft.com/office/drawing/2014/main" val="10003"/>
                  </a:ext>
                </a:extLst>
              </a:tr>
              <a:tr h="325029">
                <a:tc>
                  <a:txBody>
                    <a:bodyPr/>
                    <a:lstStyle/>
                    <a:p>
                      <a:pPr algn="ctr"/>
                      <a:r>
                        <a:rPr lang="en-US" sz="1600" dirty="0"/>
                        <a:t>4</a:t>
                      </a:r>
                    </a:p>
                  </a:txBody>
                  <a:tcPr/>
                </a:tc>
                <a:tc>
                  <a:txBody>
                    <a:bodyPr/>
                    <a:lstStyle/>
                    <a:p>
                      <a:pPr algn="ctr"/>
                      <a:r>
                        <a:rPr lang="en-US" sz="1600" dirty="0"/>
                        <a:t>.37</a:t>
                      </a:r>
                    </a:p>
                  </a:txBody>
                  <a:tcPr/>
                </a:tc>
                <a:tc>
                  <a:txBody>
                    <a:bodyPr/>
                    <a:lstStyle/>
                    <a:p>
                      <a:pPr algn="ctr"/>
                      <a:r>
                        <a:rPr lang="en-US" sz="1600" dirty="0"/>
                        <a:t>.20</a:t>
                      </a:r>
                    </a:p>
                  </a:txBody>
                  <a:tcPr/>
                </a:tc>
                <a:tc>
                  <a:txBody>
                    <a:bodyPr/>
                    <a:lstStyle/>
                    <a:p>
                      <a:pPr algn="ctr"/>
                      <a:r>
                        <a:rPr lang="en-US" sz="1600" dirty="0"/>
                        <a:t>.15</a:t>
                      </a:r>
                    </a:p>
                  </a:txBody>
                  <a:tcPr/>
                </a:tc>
                <a:tc>
                  <a:txBody>
                    <a:bodyPr/>
                    <a:lstStyle/>
                    <a:p>
                      <a:pPr algn="ctr"/>
                      <a:r>
                        <a:rPr lang="en-US" sz="1600" dirty="0"/>
                        <a:t>0</a:t>
                      </a:r>
                    </a:p>
                  </a:txBody>
                  <a:tcPr/>
                </a:tc>
                <a:tc>
                  <a:txBody>
                    <a:bodyPr/>
                    <a:lstStyle/>
                    <a:p>
                      <a:pPr algn="ctr"/>
                      <a:r>
                        <a:rPr lang="en-US" sz="1600" dirty="0"/>
                        <a:t>.29</a:t>
                      </a:r>
                    </a:p>
                  </a:txBody>
                  <a:tcPr/>
                </a:tc>
                <a:tc>
                  <a:txBody>
                    <a:bodyPr/>
                    <a:lstStyle/>
                    <a:p>
                      <a:pPr algn="ctr"/>
                      <a:r>
                        <a:rPr lang="en-US" sz="1600" dirty="0"/>
                        <a:t>.22</a:t>
                      </a:r>
                    </a:p>
                  </a:txBody>
                  <a:tcPr/>
                </a:tc>
                <a:extLst>
                  <a:ext uri="{0D108BD9-81ED-4DB2-BD59-A6C34878D82A}">
                    <a16:rowId xmlns:a16="http://schemas.microsoft.com/office/drawing/2014/main" val="10004"/>
                  </a:ext>
                </a:extLst>
              </a:tr>
              <a:tr h="325029">
                <a:tc>
                  <a:txBody>
                    <a:bodyPr/>
                    <a:lstStyle/>
                    <a:p>
                      <a:pPr algn="ctr"/>
                      <a:r>
                        <a:rPr lang="en-US" sz="1600" dirty="0"/>
                        <a:t>5</a:t>
                      </a:r>
                    </a:p>
                  </a:txBody>
                  <a:tcPr/>
                </a:tc>
                <a:tc>
                  <a:txBody>
                    <a:bodyPr/>
                    <a:lstStyle/>
                    <a:p>
                      <a:pPr algn="ctr"/>
                      <a:r>
                        <a:rPr lang="en-US" sz="1600" dirty="0"/>
                        <a:t>.34</a:t>
                      </a:r>
                    </a:p>
                  </a:txBody>
                  <a:tcPr/>
                </a:tc>
                <a:tc>
                  <a:txBody>
                    <a:bodyPr/>
                    <a:lstStyle/>
                    <a:p>
                      <a:pPr algn="ctr"/>
                      <a:r>
                        <a:rPr lang="en-US" sz="1600" dirty="0"/>
                        <a:t>.14</a:t>
                      </a:r>
                    </a:p>
                  </a:txBody>
                  <a:tcPr/>
                </a:tc>
                <a:tc>
                  <a:txBody>
                    <a:bodyPr/>
                    <a:lstStyle/>
                    <a:p>
                      <a:pPr algn="ctr"/>
                      <a:r>
                        <a:rPr lang="en-US" sz="1600" dirty="0"/>
                        <a:t>.28</a:t>
                      </a:r>
                    </a:p>
                  </a:txBody>
                  <a:tcPr/>
                </a:tc>
                <a:tc>
                  <a:txBody>
                    <a:bodyPr/>
                    <a:lstStyle/>
                    <a:p>
                      <a:pPr algn="ctr"/>
                      <a:r>
                        <a:rPr lang="en-US" sz="1600" dirty="0"/>
                        <a:t>.29</a:t>
                      </a:r>
                    </a:p>
                  </a:txBody>
                  <a:tcPr/>
                </a:tc>
                <a:tc>
                  <a:txBody>
                    <a:bodyPr/>
                    <a:lstStyle/>
                    <a:p>
                      <a:pPr algn="ctr"/>
                      <a:r>
                        <a:rPr lang="en-US" sz="1600" dirty="0"/>
                        <a:t>0</a:t>
                      </a:r>
                    </a:p>
                  </a:txBody>
                  <a:tcPr/>
                </a:tc>
                <a:tc>
                  <a:txBody>
                    <a:bodyPr/>
                    <a:lstStyle/>
                    <a:p>
                      <a:pPr algn="ctr"/>
                      <a:r>
                        <a:rPr lang="en-US" sz="1600" dirty="0"/>
                        <a:t>.39</a:t>
                      </a:r>
                    </a:p>
                  </a:txBody>
                  <a:tcPr/>
                </a:tc>
                <a:extLst>
                  <a:ext uri="{0D108BD9-81ED-4DB2-BD59-A6C34878D82A}">
                    <a16:rowId xmlns:a16="http://schemas.microsoft.com/office/drawing/2014/main" val="10005"/>
                  </a:ext>
                </a:extLst>
              </a:tr>
              <a:tr h="325029">
                <a:tc>
                  <a:txBody>
                    <a:bodyPr/>
                    <a:lstStyle/>
                    <a:p>
                      <a:pPr algn="ctr"/>
                      <a:r>
                        <a:rPr lang="en-US" sz="1600" dirty="0"/>
                        <a:t>6</a:t>
                      </a:r>
                    </a:p>
                  </a:txBody>
                  <a:tcPr/>
                </a:tc>
                <a:tc>
                  <a:txBody>
                    <a:bodyPr/>
                    <a:lstStyle/>
                    <a:p>
                      <a:pPr algn="ctr"/>
                      <a:r>
                        <a:rPr lang="en-US" sz="1600" dirty="0"/>
                        <a:t>.23</a:t>
                      </a:r>
                    </a:p>
                  </a:txBody>
                  <a:tcPr/>
                </a:tc>
                <a:tc>
                  <a:txBody>
                    <a:bodyPr/>
                    <a:lstStyle/>
                    <a:p>
                      <a:pPr algn="ctr"/>
                      <a:r>
                        <a:rPr lang="en-US" sz="1600" dirty="0"/>
                        <a:t>.25</a:t>
                      </a:r>
                    </a:p>
                  </a:txBody>
                  <a:tcPr/>
                </a:tc>
                <a:tc>
                  <a:txBody>
                    <a:bodyPr/>
                    <a:lstStyle/>
                    <a:p>
                      <a:pPr algn="ctr"/>
                      <a:r>
                        <a:rPr lang="en-US" sz="1600" dirty="0"/>
                        <a:t>.11</a:t>
                      </a:r>
                    </a:p>
                  </a:txBody>
                  <a:tcPr/>
                </a:tc>
                <a:tc>
                  <a:txBody>
                    <a:bodyPr/>
                    <a:lstStyle/>
                    <a:p>
                      <a:pPr algn="ctr"/>
                      <a:r>
                        <a:rPr lang="en-US" sz="1600" dirty="0"/>
                        <a:t>.22</a:t>
                      </a:r>
                    </a:p>
                  </a:txBody>
                  <a:tcPr/>
                </a:tc>
                <a:tc>
                  <a:txBody>
                    <a:bodyPr/>
                    <a:lstStyle/>
                    <a:p>
                      <a:pPr algn="ctr"/>
                      <a:r>
                        <a:rPr lang="en-US" sz="1600" dirty="0"/>
                        <a:t>.39</a:t>
                      </a:r>
                    </a:p>
                  </a:txBody>
                  <a:tcPr/>
                </a:tc>
                <a:tc>
                  <a:txBody>
                    <a:bodyPr/>
                    <a:lstStyle/>
                    <a:p>
                      <a:pPr algn="ctr"/>
                      <a:r>
                        <a:rPr lang="en-US" sz="1600" dirty="0"/>
                        <a:t>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861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73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373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74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3740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374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73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7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738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Rectangle 2"/>
          <p:cNvSpPr>
            <a:spLocks noGrp="1" noChangeArrowheads="1"/>
          </p:cNvSpPr>
          <p:nvPr>
            <p:ph type="title"/>
          </p:nvPr>
        </p:nvSpPr>
        <p:spPr>
          <a:xfrm>
            <a:off x="1854200" y="381000"/>
            <a:ext cx="8280400" cy="1295400"/>
          </a:xfrm>
        </p:spPr>
        <p:txBody>
          <a:bodyPr>
            <a:normAutofit/>
          </a:bodyPr>
          <a:lstStyle/>
          <a:p>
            <a:r>
              <a:rPr lang="en-US" dirty="0"/>
              <a:t>Strength of MAX</a:t>
            </a:r>
          </a:p>
        </p:txBody>
      </p:sp>
      <p:sp>
        <p:nvSpPr>
          <p:cNvPr id="1638403" name="Text Box 3"/>
          <p:cNvSpPr txBox="1">
            <a:spLocks noChangeArrowheads="1"/>
          </p:cNvSpPr>
          <p:nvPr/>
        </p:nvSpPr>
        <p:spPr bwMode="auto">
          <a:xfrm>
            <a:off x="2894013" y="4357688"/>
            <a:ext cx="289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Original Points</a:t>
            </a:r>
          </a:p>
        </p:txBody>
      </p:sp>
      <p:pic>
        <p:nvPicPr>
          <p:cNvPr id="1638404" name="Picture 4"/>
          <p:cNvPicPr>
            <a:picLocks noChangeAspect="1" noChangeArrowheads="1"/>
          </p:cNvPicPr>
          <p:nvPr/>
        </p:nvPicPr>
        <p:blipFill>
          <a:blip r:embed="rId2">
            <a:extLst>
              <a:ext uri="{28A0092B-C50C-407E-A947-70E740481C1C}">
                <a14:useLocalDpi xmlns:a14="http://schemas.microsoft.com/office/drawing/2010/main" val="0"/>
              </a:ext>
            </a:extLst>
          </a:blip>
          <a:srcRect b="11905"/>
          <a:stretch>
            <a:fillRect/>
          </a:stretch>
        </p:blipFill>
        <p:spPr bwMode="auto">
          <a:xfrm>
            <a:off x="1827214" y="1295400"/>
            <a:ext cx="426878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8405" name="Group 5"/>
          <p:cNvGrpSpPr>
            <a:grpSpLocks/>
          </p:cNvGrpSpPr>
          <p:nvPr/>
        </p:nvGrpSpPr>
        <p:grpSpPr bwMode="auto">
          <a:xfrm>
            <a:off x="5865814" y="1219200"/>
            <a:ext cx="4268787" cy="3505200"/>
            <a:chOff x="2735" y="768"/>
            <a:chExt cx="2689" cy="2208"/>
          </a:xfrm>
        </p:grpSpPr>
        <p:sp>
          <p:nvSpPr>
            <p:cNvPr id="1638406" name="Text Box 6"/>
            <p:cNvSpPr txBox="1">
              <a:spLocks noChangeArrowheads="1"/>
            </p:cNvSpPr>
            <p:nvPr/>
          </p:nvSpPr>
          <p:spPr bwMode="auto">
            <a:xfrm>
              <a:off x="3263" y="2745"/>
              <a:ext cx="18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Two Clusters</a:t>
              </a:r>
            </a:p>
          </p:txBody>
        </p:sp>
        <p:pic>
          <p:nvPicPr>
            <p:cNvPr id="1638407" name="Picture 7"/>
            <p:cNvPicPr>
              <a:picLocks noChangeAspect="1" noChangeArrowheads="1"/>
            </p:cNvPicPr>
            <p:nvPr/>
          </p:nvPicPr>
          <p:blipFill>
            <a:blip r:embed="rId3">
              <a:extLst>
                <a:ext uri="{28A0092B-C50C-407E-A947-70E740481C1C}">
                  <a14:useLocalDpi xmlns:a14="http://schemas.microsoft.com/office/drawing/2010/main" val="0"/>
                </a:ext>
              </a:extLst>
            </a:blip>
            <a:srcRect b="11905"/>
            <a:stretch>
              <a:fillRect/>
            </a:stretch>
          </p:blipFill>
          <p:spPr bwMode="auto">
            <a:xfrm>
              <a:off x="2735" y="768"/>
              <a:ext cx="2689" cy="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38408" name="Text Box 8"/>
          <p:cNvSpPr txBox="1">
            <a:spLocks noChangeArrowheads="1"/>
          </p:cNvSpPr>
          <p:nvPr/>
        </p:nvSpPr>
        <p:spPr bwMode="auto">
          <a:xfrm>
            <a:off x="2133600" y="5576888"/>
            <a:ext cx="632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t> Less susceptible to noise and outliers</a:t>
            </a:r>
          </a:p>
        </p:txBody>
      </p:sp>
    </p:spTree>
    <p:extLst>
      <p:ext uri="{BB962C8B-B14F-4D97-AF65-F5344CB8AC3E}">
        <p14:creationId xmlns:p14="http://schemas.microsoft.com/office/powerpoint/2010/main" val="1198443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84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8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08"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26" name="Rectangle 2"/>
          <p:cNvSpPr>
            <a:spLocks noGrp="1" noChangeArrowheads="1"/>
          </p:cNvSpPr>
          <p:nvPr>
            <p:ph type="title"/>
          </p:nvPr>
        </p:nvSpPr>
        <p:spPr>
          <a:xfrm>
            <a:off x="1930400" y="381000"/>
            <a:ext cx="8280400" cy="1219200"/>
          </a:xfrm>
        </p:spPr>
        <p:txBody>
          <a:bodyPr>
            <a:normAutofit/>
          </a:bodyPr>
          <a:lstStyle/>
          <a:p>
            <a:r>
              <a:rPr lang="en-US" dirty="0"/>
              <a:t>Limitations of MAX</a:t>
            </a:r>
          </a:p>
        </p:txBody>
      </p:sp>
      <p:pic>
        <p:nvPicPr>
          <p:cNvPr id="1639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428" name="Text Box 4"/>
          <p:cNvSpPr txBox="1">
            <a:spLocks noChangeArrowheads="1"/>
          </p:cNvSpPr>
          <p:nvPr/>
        </p:nvSpPr>
        <p:spPr bwMode="auto">
          <a:xfrm>
            <a:off x="2590800" y="4738688"/>
            <a:ext cx="289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Original Points</a:t>
            </a:r>
          </a:p>
        </p:txBody>
      </p:sp>
      <p:grpSp>
        <p:nvGrpSpPr>
          <p:cNvPr id="1639429" name="Group 5"/>
          <p:cNvGrpSpPr>
            <a:grpSpLocks/>
          </p:cNvGrpSpPr>
          <p:nvPr/>
        </p:nvGrpSpPr>
        <p:grpSpPr bwMode="auto">
          <a:xfrm>
            <a:off x="5942014" y="1371600"/>
            <a:ext cx="4268787" cy="3733800"/>
            <a:chOff x="2783" y="864"/>
            <a:chExt cx="2689" cy="2352"/>
          </a:xfrm>
        </p:grpSpPr>
        <p:pic>
          <p:nvPicPr>
            <p:cNvPr id="1639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 y="864"/>
              <a:ext cx="2689"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431" name="Text Box 7"/>
            <p:cNvSpPr txBox="1">
              <a:spLocks noChangeArrowheads="1"/>
            </p:cNvSpPr>
            <p:nvPr/>
          </p:nvSpPr>
          <p:spPr bwMode="auto">
            <a:xfrm>
              <a:off x="3263" y="2985"/>
              <a:ext cx="18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Two Clusters</a:t>
              </a:r>
            </a:p>
          </p:txBody>
        </p:sp>
      </p:grpSp>
      <p:sp>
        <p:nvSpPr>
          <p:cNvPr id="1639432" name="Text Box 8"/>
          <p:cNvSpPr txBox="1">
            <a:spLocks noChangeArrowheads="1"/>
          </p:cNvSpPr>
          <p:nvPr/>
        </p:nvSpPr>
        <p:spPr bwMode="auto">
          <a:xfrm>
            <a:off x="2133600" y="5486401"/>
            <a:ext cx="6324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t>Tends to break large clusters</a:t>
            </a:r>
          </a:p>
          <a:p>
            <a:pPr>
              <a:spcBef>
                <a:spcPct val="50000"/>
              </a:spcBef>
              <a:buFontTx/>
              <a:buChar char="•"/>
            </a:pPr>
            <a:r>
              <a:rPr lang="en-US"/>
              <a:t>Biased towards globular clusters</a:t>
            </a:r>
          </a:p>
        </p:txBody>
      </p:sp>
    </p:spTree>
    <p:extLst>
      <p:ext uri="{BB962C8B-B14F-4D97-AF65-F5344CB8AC3E}">
        <p14:creationId xmlns:p14="http://schemas.microsoft.com/office/powerpoint/2010/main" val="2309537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9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9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32"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450" name="Rectangle 2"/>
          <p:cNvSpPr>
            <a:spLocks noGrp="1" noChangeArrowheads="1"/>
          </p:cNvSpPr>
          <p:nvPr>
            <p:ph type="title"/>
          </p:nvPr>
        </p:nvSpPr>
        <p:spPr>
          <a:xfrm>
            <a:off x="1905000" y="304800"/>
            <a:ext cx="8229600" cy="990600"/>
          </a:xfrm>
        </p:spPr>
        <p:txBody>
          <a:bodyPr/>
          <a:lstStyle/>
          <a:p>
            <a:r>
              <a:rPr lang="en-US" dirty="0"/>
              <a:t>Cluster Similarity: Group Average</a:t>
            </a:r>
          </a:p>
        </p:txBody>
      </p:sp>
      <p:sp>
        <p:nvSpPr>
          <p:cNvPr id="1640451" name="Rectangle 3"/>
          <p:cNvSpPr>
            <a:spLocks noGrp="1" noChangeArrowheads="1"/>
          </p:cNvSpPr>
          <p:nvPr>
            <p:ph type="body" idx="1"/>
          </p:nvPr>
        </p:nvSpPr>
        <p:spPr>
          <a:xfrm>
            <a:off x="1905000" y="1285875"/>
            <a:ext cx="8318500" cy="3505200"/>
          </a:xfrm>
        </p:spPr>
        <p:txBody>
          <a:bodyPr/>
          <a:lstStyle/>
          <a:p>
            <a:r>
              <a:rPr lang="en-US" sz="2200" dirty="0"/>
              <a:t>Proximity of two clusters is the average of pairwise proximity between points in the two clusters.</a:t>
            </a:r>
          </a:p>
          <a:p>
            <a:pPr marL="1828800" lvl="4" indent="0">
              <a:buNone/>
            </a:pPr>
            <a:endParaRPr lang="en-US" sz="2200" dirty="0"/>
          </a:p>
          <a:p>
            <a:pPr marL="1828800" lvl="4" indent="0">
              <a:buNone/>
            </a:pPr>
            <a:endParaRPr lang="en-US" dirty="0"/>
          </a:p>
          <a:p>
            <a:r>
              <a:rPr lang="en-US" sz="2200" dirty="0"/>
              <a:t>Need to use average connectivity for scalability since total proximity favors large clusters</a:t>
            </a:r>
          </a:p>
          <a:p>
            <a:endParaRPr lang="en-US" sz="2200" dirty="0"/>
          </a:p>
        </p:txBody>
      </p:sp>
      <p:graphicFrame>
        <p:nvGraphicFramePr>
          <p:cNvPr id="28" name="Table 27"/>
          <p:cNvGraphicFramePr>
            <a:graphicFrameLocks noGrp="1"/>
          </p:cNvGraphicFramePr>
          <p:nvPr/>
        </p:nvGraphicFramePr>
        <p:xfrm>
          <a:off x="2362201" y="4114800"/>
          <a:ext cx="3219451" cy="2346960"/>
        </p:xfrm>
        <a:graphic>
          <a:graphicData uri="http://schemas.openxmlformats.org/drawingml/2006/table">
            <a:tbl>
              <a:tblPr firstRow="1" firstCol="1" bandRow="1">
                <a:tableStyleId>{5C22544A-7EE6-4342-B048-85BDC9FD1C3A}</a:tableStyleId>
              </a:tblPr>
              <a:tblGrid>
                <a:gridCol w="394609">
                  <a:extLst>
                    <a:ext uri="{9D8B030D-6E8A-4147-A177-3AD203B41FA5}">
                      <a16:colId xmlns:a16="http://schemas.microsoft.com/office/drawing/2014/main" val="20000"/>
                    </a:ext>
                  </a:extLst>
                </a:gridCol>
                <a:gridCol w="470807">
                  <a:extLst>
                    <a:ext uri="{9D8B030D-6E8A-4147-A177-3AD203B41FA5}">
                      <a16:colId xmlns:a16="http://schemas.microsoft.com/office/drawing/2014/main" val="20001"/>
                    </a:ext>
                  </a:extLst>
                </a:gridCol>
                <a:gridCol w="470807">
                  <a:extLst>
                    <a:ext uri="{9D8B030D-6E8A-4147-A177-3AD203B41FA5}">
                      <a16:colId xmlns:a16="http://schemas.microsoft.com/office/drawing/2014/main" val="20002"/>
                    </a:ext>
                  </a:extLst>
                </a:gridCol>
                <a:gridCol w="470807">
                  <a:extLst>
                    <a:ext uri="{9D8B030D-6E8A-4147-A177-3AD203B41FA5}">
                      <a16:colId xmlns:a16="http://schemas.microsoft.com/office/drawing/2014/main" val="20003"/>
                    </a:ext>
                  </a:extLst>
                </a:gridCol>
                <a:gridCol w="470807">
                  <a:extLst>
                    <a:ext uri="{9D8B030D-6E8A-4147-A177-3AD203B41FA5}">
                      <a16:colId xmlns:a16="http://schemas.microsoft.com/office/drawing/2014/main" val="20004"/>
                    </a:ext>
                  </a:extLst>
                </a:gridCol>
                <a:gridCol w="470807">
                  <a:extLst>
                    <a:ext uri="{9D8B030D-6E8A-4147-A177-3AD203B41FA5}">
                      <a16:colId xmlns:a16="http://schemas.microsoft.com/office/drawing/2014/main" val="20005"/>
                    </a:ext>
                  </a:extLst>
                </a:gridCol>
                <a:gridCol w="470807">
                  <a:extLst>
                    <a:ext uri="{9D8B030D-6E8A-4147-A177-3AD203B41FA5}">
                      <a16:colId xmlns:a16="http://schemas.microsoft.com/office/drawing/2014/main" val="20006"/>
                    </a:ext>
                  </a:extLst>
                </a:gridCol>
              </a:tblGrid>
              <a:tr h="325029">
                <a:tc>
                  <a:txBody>
                    <a:bodyPr/>
                    <a:lstStyle/>
                    <a:p>
                      <a:pPr algn="ctr"/>
                      <a:endParaRPr lang="en-US" sz="1600" dirty="0"/>
                    </a:p>
                  </a:txBody>
                  <a:tcPr/>
                </a:tc>
                <a:tc>
                  <a:txBody>
                    <a:bodyPr/>
                    <a:lstStyle/>
                    <a:p>
                      <a:pPr algn="ctr"/>
                      <a:r>
                        <a:rPr lang="en-US" sz="1600" dirty="0"/>
                        <a:t>1</a:t>
                      </a:r>
                    </a:p>
                  </a:txBody>
                  <a:tcPr/>
                </a:tc>
                <a:tc>
                  <a:txBody>
                    <a:bodyPr/>
                    <a:lstStyle/>
                    <a:p>
                      <a:pPr algn="ctr"/>
                      <a:r>
                        <a:rPr lang="en-US" sz="1600" dirty="0"/>
                        <a:t>2</a:t>
                      </a:r>
                    </a:p>
                  </a:txBody>
                  <a:tcPr/>
                </a:tc>
                <a:tc>
                  <a:txBody>
                    <a:bodyPr/>
                    <a:lstStyle/>
                    <a:p>
                      <a:pPr algn="ctr"/>
                      <a:r>
                        <a:rPr lang="en-US" sz="1600" dirty="0"/>
                        <a:t>3</a:t>
                      </a:r>
                    </a:p>
                  </a:txBody>
                  <a:tcPr/>
                </a:tc>
                <a:tc>
                  <a:txBody>
                    <a:bodyPr/>
                    <a:lstStyle/>
                    <a:p>
                      <a:pPr algn="ctr"/>
                      <a:r>
                        <a:rPr lang="en-US" sz="1600" dirty="0"/>
                        <a:t>4</a:t>
                      </a:r>
                    </a:p>
                  </a:txBody>
                  <a:tcPr/>
                </a:tc>
                <a:tc>
                  <a:txBody>
                    <a:bodyPr/>
                    <a:lstStyle/>
                    <a:p>
                      <a:pPr algn="ctr"/>
                      <a:r>
                        <a:rPr lang="en-US" sz="1600" dirty="0"/>
                        <a:t>5</a:t>
                      </a:r>
                    </a:p>
                  </a:txBody>
                  <a:tcPr/>
                </a:tc>
                <a:tc>
                  <a:txBody>
                    <a:bodyPr/>
                    <a:lstStyle/>
                    <a:p>
                      <a:pPr algn="ctr"/>
                      <a:r>
                        <a:rPr lang="en-US" sz="1600" dirty="0"/>
                        <a:t>6</a:t>
                      </a:r>
                    </a:p>
                  </a:txBody>
                  <a:tcPr/>
                </a:tc>
                <a:extLst>
                  <a:ext uri="{0D108BD9-81ED-4DB2-BD59-A6C34878D82A}">
                    <a16:rowId xmlns:a16="http://schemas.microsoft.com/office/drawing/2014/main" val="10000"/>
                  </a:ext>
                </a:extLst>
              </a:tr>
              <a:tr h="325029">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.24</a:t>
                      </a:r>
                    </a:p>
                  </a:txBody>
                  <a:tcPr/>
                </a:tc>
                <a:tc>
                  <a:txBody>
                    <a:bodyPr/>
                    <a:lstStyle/>
                    <a:p>
                      <a:pPr algn="ctr"/>
                      <a:r>
                        <a:rPr lang="en-US" sz="1600" dirty="0"/>
                        <a:t>.22</a:t>
                      </a:r>
                    </a:p>
                  </a:txBody>
                  <a:tcPr/>
                </a:tc>
                <a:tc>
                  <a:txBody>
                    <a:bodyPr/>
                    <a:lstStyle/>
                    <a:p>
                      <a:pPr algn="ctr"/>
                      <a:r>
                        <a:rPr lang="en-US" sz="1600" dirty="0"/>
                        <a:t>.37</a:t>
                      </a:r>
                    </a:p>
                  </a:txBody>
                  <a:tcPr/>
                </a:tc>
                <a:tc>
                  <a:txBody>
                    <a:bodyPr/>
                    <a:lstStyle/>
                    <a:p>
                      <a:pPr algn="ctr"/>
                      <a:r>
                        <a:rPr lang="en-US" sz="1600" dirty="0"/>
                        <a:t>.34</a:t>
                      </a:r>
                    </a:p>
                  </a:txBody>
                  <a:tcPr/>
                </a:tc>
                <a:tc>
                  <a:txBody>
                    <a:bodyPr/>
                    <a:lstStyle/>
                    <a:p>
                      <a:pPr algn="ctr"/>
                      <a:r>
                        <a:rPr lang="en-US" sz="1600" dirty="0"/>
                        <a:t>.23</a:t>
                      </a:r>
                    </a:p>
                  </a:txBody>
                  <a:tcPr/>
                </a:tc>
                <a:extLst>
                  <a:ext uri="{0D108BD9-81ED-4DB2-BD59-A6C34878D82A}">
                    <a16:rowId xmlns:a16="http://schemas.microsoft.com/office/drawing/2014/main" val="10001"/>
                  </a:ext>
                </a:extLst>
              </a:tr>
              <a:tr h="325029">
                <a:tc>
                  <a:txBody>
                    <a:bodyPr/>
                    <a:lstStyle/>
                    <a:p>
                      <a:pPr algn="ctr"/>
                      <a:r>
                        <a:rPr lang="en-US" sz="1600" dirty="0"/>
                        <a:t>2</a:t>
                      </a:r>
                    </a:p>
                  </a:txBody>
                  <a:tcPr/>
                </a:tc>
                <a:tc>
                  <a:txBody>
                    <a:bodyPr/>
                    <a:lstStyle/>
                    <a:p>
                      <a:pPr algn="ctr"/>
                      <a:r>
                        <a:rPr lang="en-US" sz="1600" dirty="0"/>
                        <a:t>.24</a:t>
                      </a:r>
                    </a:p>
                  </a:txBody>
                  <a:tcPr/>
                </a:tc>
                <a:tc>
                  <a:txBody>
                    <a:bodyPr/>
                    <a:lstStyle/>
                    <a:p>
                      <a:pPr algn="ctr"/>
                      <a:r>
                        <a:rPr lang="en-US" sz="1600" dirty="0"/>
                        <a:t>0</a:t>
                      </a:r>
                    </a:p>
                  </a:txBody>
                  <a:tcPr/>
                </a:tc>
                <a:tc>
                  <a:txBody>
                    <a:bodyPr/>
                    <a:lstStyle/>
                    <a:p>
                      <a:pPr algn="ctr"/>
                      <a:r>
                        <a:rPr lang="en-US" sz="1600" dirty="0"/>
                        <a:t>.15</a:t>
                      </a:r>
                    </a:p>
                  </a:txBody>
                  <a:tcPr/>
                </a:tc>
                <a:tc>
                  <a:txBody>
                    <a:bodyPr/>
                    <a:lstStyle/>
                    <a:p>
                      <a:pPr algn="ctr"/>
                      <a:r>
                        <a:rPr lang="en-US" sz="1600" dirty="0"/>
                        <a:t>.20</a:t>
                      </a:r>
                    </a:p>
                  </a:txBody>
                  <a:tcPr/>
                </a:tc>
                <a:tc>
                  <a:txBody>
                    <a:bodyPr/>
                    <a:lstStyle/>
                    <a:p>
                      <a:pPr algn="ctr"/>
                      <a:r>
                        <a:rPr lang="en-US" sz="1600" dirty="0"/>
                        <a:t>.14</a:t>
                      </a:r>
                    </a:p>
                  </a:txBody>
                  <a:tcPr/>
                </a:tc>
                <a:tc>
                  <a:txBody>
                    <a:bodyPr/>
                    <a:lstStyle/>
                    <a:p>
                      <a:pPr algn="ctr"/>
                      <a:r>
                        <a:rPr lang="en-US" sz="1600" dirty="0"/>
                        <a:t>.25</a:t>
                      </a:r>
                    </a:p>
                  </a:txBody>
                  <a:tcPr/>
                </a:tc>
                <a:extLst>
                  <a:ext uri="{0D108BD9-81ED-4DB2-BD59-A6C34878D82A}">
                    <a16:rowId xmlns:a16="http://schemas.microsoft.com/office/drawing/2014/main" val="10002"/>
                  </a:ext>
                </a:extLst>
              </a:tr>
              <a:tr h="325029">
                <a:tc>
                  <a:txBody>
                    <a:bodyPr/>
                    <a:lstStyle/>
                    <a:p>
                      <a:pPr algn="ctr"/>
                      <a:r>
                        <a:rPr lang="en-US" sz="1600" dirty="0"/>
                        <a:t>3</a:t>
                      </a:r>
                    </a:p>
                  </a:txBody>
                  <a:tcPr/>
                </a:tc>
                <a:tc>
                  <a:txBody>
                    <a:bodyPr/>
                    <a:lstStyle/>
                    <a:p>
                      <a:pPr algn="ctr"/>
                      <a:r>
                        <a:rPr lang="en-US" sz="1600" dirty="0"/>
                        <a:t>.22</a:t>
                      </a:r>
                    </a:p>
                  </a:txBody>
                  <a:tcPr/>
                </a:tc>
                <a:tc>
                  <a:txBody>
                    <a:bodyPr/>
                    <a:lstStyle/>
                    <a:p>
                      <a:pPr algn="ctr"/>
                      <a:r>
                        <a:rPr lang="en-US" sz="1600" dirty="0"/>
                        <a:t>.15</a:t>
                      </a:r>
                    </a:p>
                  </a:txBody>
                  <a:tcPr/>
                </a:tc>
                <a:tc>
                  <a:txBody>
                    <a:bodyPr/>
                    <a:lstStyle/>
                    <a:p>
                      <a:pPr algn="ctr"/>
                      <a:r>
                        <a:rPr lang="en-US" sz="1600" dirty="0"/>
                        <a:t>0</a:t>
                      </a:r>
                    </a:p>
                  </a:txBody>
                  <a:tcPr/>
                </a:tc>
                <a:tc>
                  <a:txBody>
                    <a:bodyPr/>
                    <a:lstStyle/>
                    <a:p>
                      <a:pPr algn="ctr"/>
                      <a:r>
                        <a:rPr lang="en-US" sz="1600" dirty="0"/>
                        <a:t>.15</a:t>
                      </a:r>
                    </a:p>
                  </a:txBody>
                  <a:tcPr/>
                </a:tc>
                <a:tc>
                  <a:txBody>
                    <a:bodyPr/>
                    <a:lstStyle/>
                    <a:p>
                      <a:pPr algn="ctr"/>
                      <a:r>
                        <a:rPr lang="en-US" sz="1600" dirty="0"/>
                        <a:t>.28</a:t>
                      </a:r>
                    </a:p>
                  </a:txBody>
                  <a:tcPr/>
                </a:tc>
                <a:tc>
                  <a:txBody>
                    <a:bodyPr/>
                    <a:lstStyle/>
                    <a:p>
                      <a:pPr algn="ctr"/>
                      <a:r>
                        <a:rPr lang="en-US" sz="1600" dirty="0"/>
                        <a:t>.11</a:t>
                      </a:r>
                    </a:p>
                  </a:txBody>
                  <a:tcPr/>
                </a:tc>
                <a:extLst>
                  <a:ext uri="{0D108BD9-81ED-4DB2-BD59-A6C34878D82A}">
                    <a16:rowId xmlns:a16="http://schemas.microsoft.com/office/drawing/2014/main" val="10003"/>
                  </a:ext>
                </a:extLst>
              </a:tr>
              <a:tr h="325029">
                <a:tc>
                  <a:txBody>
                    <a:bodyPr/>
                    <a:lstStyle/>
                    <a:p>
                      <a:pPr algn="ctr"/>
                      <a:r>
                        <a:rPr lang="en-US" sz="1600" dirty="0"/>
                        <a:t>4</a:t>
                      </a:r>
                    </a:p>
                  </a:txBody>
                  <a:tcPr/>
                </a:tc>
                <a:tc>
                  <a:txBody>
                    <a:bodyPr/>
                    <a:lstStyle/>
                    <a:p>
                      <a:pPr algn="ctr"/>
                      <a:r>
                        <a:rPr lang="en-US" sz="1600" dirty="0"/>
                        <a:t>.37</a:t>
                      </a:r>
                    </a:p>
                  </a:txBody>
                  <a:tcPr/>
                </a:tc>
                <a:tc>
                  <a:txBody>
                    <a:bodyPr/>
                    <a:lstStyle/>
                    <a:p>
                      <a:pPr algn="ctr"/>
                      <a:r>
                        <a:rPr lang="en-US" sz="1600" dirty="0"/>
                        <a:t>.20</a:t>
                      </a:r>
                    </a:p>
                  </a:txBody>
                  <a:tcPr/>
                </a:tc>
                <a:tc>
                  <a:txBody>
                    <a:bodyPr/>
                    <a:lstStyle/>
                    <a:p>
                      <a:pPr algn="ctr"/>
                      <a:r>
                        <a:rPr lang="en-US" sz="1600" dirty="0"/>
                        <a:t>.15</a:t>
                      </a:r>
                    </a:p>
                  </a:txBody>
                  <a:tcPr/>
                </a:tc>
                <a:tc>
                  <a:txBody>
                    <a:bodyPr/>
                    <a:lstStyle/>
                    <a:p>
                      <a:pPr algn="ctr"/>
                      <a:r>
                        <a:rPr lang="en-US" sz="1600" dirty="0"/>
                        <a:t>0</a:t>
                      </a:r>
                    </a:p>
                  </a:txBody>
                  <a:tcPr/>
                </a:tc>
                <a:tc>
                  <a:txBody>
                    <a:bodyPr/>
                    <a:lstStyle/>
                    <a:p>
                      <a:pPr algn="ctr"/>
                      <a:r>
                        <a:rPr lang="en-US" sz="1600" dirty="0"/>
                        <a:t>.29</a:t>
                      </a:r>
                    </a:p>
                  </a:txBody>
                  <a:tcPr/>
                </a:tc>
                <a:tc>
                  <a:txBody>
                    <a:bodyPr/>
                    <a:lstStyle/>
                    <a:p>
                      <a:pPr algn="ctr"/>
                      <a:r>
                        <a:rPr lang="en-US" sz="1600" dirty="0"/>
                        <a:t>.22</a:t>
                      </a:r>
                    </a:p>
                  </a:txBody>
                  <a:tcPr/>
                </a:tc>
                <a:extLst>
                  <a:ext uri="{0D108BD9-81ED-4DB2-BD59-A6C34878D82A}">
                    <a16:rowId xmlns:a16="http://schemas.microsoft.com/office/drawing/2014/main" val="10004"/>
                  </a:ext>
                </a:extLst>
              </a:tr>
              <a:tr h="325029">
                <a:tc>
                  <a:txBody>
                    <a:bodyPr/>
                    <a:lstStyle/>
                    <a:p>
                      <a:pPr algn="ctr"/>
                      <a:r>
                        <a:rPr lang="en-US" sz="1600" dirty="0"/>
                        <a:t>5</a:t>
                      </a:r>
                    </a:p>
                  </a:txBody>
                  <a:tcPr/>
                </a:tc>
                <a:tc>
                  <a:txBody>
                    <a:bodyPr/>
                    <a:lstStyle/>
                    <a:p>
                      <a:pPr algn="ctr"/>
                      <a:r>
                        <a:rPr lang="en-US" sz="1600" dirty="0"/>
                        <a:t>.34</a:t>
                      </a:r>
                    </a:p>
                  </a:txBody>
                  <a:tcPr/>
                </a:tc>
                <a:tc>
                  <a:txBody>
                    <a:bodyPr/>
                    <a:lstStyle/>
                    <a:p>
                      <a:pPr algn="ctr"/>
                      <a:r>
                        <a:rPr lang="en-US" sz="1600" dirty="0"/>
                        <a:t>.14</a:t>
                      </a:r>
                    </a:p>
                  </a:txBody>
                  <a:tcPr/>
                </a:tc>
                <a:tc>
                  <a:txBody>
                    <a:bodyPr/>
                    <a:lstStyle/>
                    <a:p>
                      <a:pPr algn="ctr"/>
                      <a:r>
                        <a:rPr lang="en-US" sz="1600" dirty="0"/>
                        <a:t>.28</a:t>
                      </a:r>
                    </a:p>
                  </a:txBody>
                  <a:tcPr/>
                </a:tc>
                <a:tc>
                  <a:txBody>
                    <a:bodyPr/>
                    <a:lstStyle/>
                    <a:p>
                      <a:pPr algn="ctr"/>
                      <a:r>
                        <a:rPr lang="en-US" sz="1600" dirty="0"/>
                        <a:t>.29</a:t>
                      </a:r>
                    </a:p>
                  </a:txBody>
                  <a:tcPr/>
                </a:tc>
                <a:tc>
                  <a:txBody>
                    <a:bodyPr/>
                    <a:lstStyle/>
                    <a:p>
                      <a:pPr algn="ctr"/>
                      <a:r>
                        <a:rPr lang="en-US" sz="1600" dirty="0"/>
                        <a:t>0</a:t>
                      </a:r>
                    </a:p>
                  </a:txBody>
                  <a:tcPr/>
                </a:tc>
                <a:tc>
                  <a:txBody>
                    <a:bodyPr/>
                    <a:lstStyle/>
                    <a:p>
                      <a:pPr algn="ctr"/>
                      <a:r>
                        <a:rPr lang="en-US" sz="1600" dirty="0"/>
                        <a:t>.39</a:t>
                      </a:r>
                    </a:p>
                  </a:txBody>
                  <a:tcPr/>
                </a:tc>
                <a:extLst>
                  <a:ext uri="{0D108BD9-81ED-4DB2-BD59-A6C34878D82A}">
                    <a16:rowId xmlns:a16="http://schemas.microsoft.com/office/drawing/2014/main" val="10005"/>
                  </a:ext>
                </a:extLst>
              </a:tr>
              <a:tr h="325029">
                <a:tc>
                  <a:txBody>
                    <a:bodyPr/>
                    <a:lstStyle/>
                    <a:p>
                      <a:pPr algn="ctr"/>
                      <a:r>
                        <a:rPr lang="en-US" sz="1600" dirty="0"/>
                        <a:t>6</a:t>
                      </a:r>
                    </a:p>
                  </a:txBody>
                  <a:tcPr/>
                </a:tc>
                <a:tc>
                  <a:txBody>
                    <a:bodyPr/>
                    <a:lstStyle/>
                    <a:p>
                      <a:pPr algn="ctr"/>
                      <a:r>
                        <a:rPr lang="en-US" sz="1600" dirty="0"/>
                        <a:t>.23</a:t>
                      </a:r>
                    </a:p>
                  </a:txBody>
                  <a:tcPr/>
                </a:tc>
                <a:tc>
                  <a:txBody>
                    <a:bodyPr/>
                    <a:lstStyle/>
                    <a:p>
                      <a:pPr algn="ctr"/>
                      <a:r>
                        <a:rPr lang="en-US" sz="1600" dirty="0"/>
                        <a:t>.25</a:t>
                      </a:r>
                    </a:p>
                  </a:txBody>
                  <a:tcPr/>
                </a:tc>
                <a:tc>
                  <a:txBody>
                    <a:bodyPr/>
                    <a:lstStyle/>
                    <a:p>
                      <a:pPr algn="ctr"/>
                      <a:r>
                        <a:rPr lang="en-US" sz="1600" dirty="0"/>
                        <a:t>.11</a:t>
                      </a:r>
                    </a:p>
                  </a:txBody>
                  <a:tcPr/>
                </a:tc>
                <a:tc>
                  <a:txBody>
                    <a:bodyPr/>
                    <a:lstStyle/>
                    <a:p>
                      <a:pPr algn="ctr"/>
                      <a:r>
                        <a:rPr lang="en-US" sz="1600" dirty="0"/>
                        <a:t>.22</a:t>
                      </a:r>
                    </a:p>
                  </a:txBody>
                  <a:tcPr/>
                </a:tc>
                <a:tc>
                  <a:txBody>
                    <a:bodyPr/>
                    <a:lstStyle/>
                    <a:p>
                      <a:pPr algn="ctr"/>
                      <a:r>
                        <a:rPr lang="en-US" sz="1600" dirty="0"/>
                        <a:t>.39</a:t>
                      </a:r>
                    </a:p>
                  </a:txBody>
                  <a:tcPr/>
                </a:tc>
                <a:tc>
                  <a:txBody>
                    <a:bodyPr/>
                    <a:lstStyle/>
                    <a:p>
                      <a:pPr algn="ctr"/>
                      <a:r>
                        <a:rPr lang="en-US" sz="1600" dirty="0"/>
                        <a:t>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043087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474" name="Rectangle 2"/>
          <p:cNvSpPr>
            <a:spLocks noGrp="1" noChangeArrowheads="1"/>
          </p:cNvSpPr>
          <p:nvPr>
            <p:ph type="title"/>
          </p:nvPr>
        </p:nvSpPr>
        <p:spPr>
          <a:xfrm>
            <a:off x="2006600" y="301625"/>
            <a:ext cx="8661400" cy="1295400"/>
          </a:xfrm>
        </p:spPr>
        <p:txBody>
          <a:bodyPr>
            <a:noAutofit/>
          </a:bodyPr>
          <a:lstStyle/>
          <a:p>
            <a:r>
              <a:rPr lang="en-US" dirty="0"/>
              <a:t>Hierarchical Clustering: Group Average</a:t>
            </a:r>
          </a:p>
        </p:txBody>
      </p:sp>
      <p:sp>
        <p:nvSpPr>
          <p:cNvPr id="1641475" name="Text Box 3"/>
          <p:cNvSpPr txBox="1">
            <a:spLocks noChangeArrowheads="1"/>
          </p:cNvSpPr>
          <p:nvPr/>
        </p:nvSpPr>
        <p:spPr bwMode="auto">
          <a:xfrm>
            <a:off x="2438400" y="5805488"/>
            <a:ext cx="335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Nested Clusters</a:t>
            </a:r>
          </a:p>
        </p:txBody>
      </p:sp>
      <p:sp>
        <p:nvSpPr>
          <p:cNvPr id="1641476" name="Text Box 4"/>
          <p:cNvSpPr txBox="1">
            <a:spLocks noChangeArrowheads="1"/>
          </p:cNvSpPr>
          <p:nvPr/>
        </p:nvSpPr>
        <p:spPr bwMode="auto">
          <a:xfrm>
            <a:off x="4791076" y="5805487"/>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Dendrogram</a:t>
            </a:r>
            <a:endParaRPr lang="en-US" dirty="0"/>
          </a:p>
        </p:txBody>
      </p:sp>
      <p:pic>
        <p:nvPicPr>
          <p:cNvPr id="16414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037013"/>
            <a:ext cx="43878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41478" name="Group 6"/>
          <p:cNvGrpSpPr>
            <a:grpSpLocks/>
          </p:cNvGrpSpPr>
          <p:nvPr/>
        </p:nvGrpSpPr>
        <p:grpSpPr bwMode="auto">
          <a:xfrm>
            <a:off x="2332039" y="2230437"/>
            <a:ext cx="2792413" cy="2508250"/>
            <a:chOff x="509" y="1252"/>
            <a:chExt cx="1759" cy="1580"/>
          </a:xfrm>
        </p:grpSpPr>
        <p:sp>
          <p:nvSpPr>
            <p:cNvPr id="1641479" name="Freeform 7"/>
            <p:cNvSpPr>
              <a:spLocks/>
            </p:cNvSpPr>
            <p:nvPr/>
          </p:nvSpPr>
          <p:spPr bwMode="auto">
            <a:xfrm>
              <a:off x="1058" y="1885"/>
              <a:ext cx="79" cy="81"/>
            </a:xfrm>
            <a:custGeom>
              <a:avLst/>
              <a:gdLst>
                <a:gd name="T0" fmla="*/ 0 w 79"/>
                <a:gd name="T1" fmla="*/ 40 h 81"/>
                <a:gd name="T2" fmla="*/ 2 w 79"/>
                <a:gd name="T3" fmla="*/ 24 h 81"/>
                <a:gd name="T4" fmla="*/ 12 w 79"/>
                <a:gd name="T5" fmla="*/ 12 h 81"/>
                <a:gd name="T6" fmla="*/ 24 w 79"/>
                <a:gd name="T7" fmla="*/ 2 h 81"/>
                <a:gd name="T8" fmla="*/ 40 w 79"/>
                <a:gd name="T9" fmla="*/ 0 h 81"/>
                <a:gd name="T10" fmla="*/ 56 w 79"/>
                <a:gd name="T11" fmla="*/ 2 h 81"/>
                <a:gd name="T12" fmla="*/ 68 w 79"/>
                <a:gd name="T13" fmla="*/ 12 h 81"/>
                <a:gd name="T14" fmla="*/ 77 w 79"/>
                <a:gd name="T15" fmla="*/ 24 h 81"/>
                <a:gd name="T16" fmla="*/ 79 w 79"/>
                <a:gd name="T17" fmla="*/ 40 h 81"/>
                <a:gd name="T18" fmla="*/ 77 w 79"/>
                <a:gd name="T19" fmla="*/ 55 h 81"/>
                <a:gd name="T20" fmla="*/ 68 w 79"/>
                <a:gd name="T21" fmla="*/ 69 h 81"/>
                <a:gd name="T22" fmla="*/ 56 w 79"/>
                <a:gd name="T23" fmla="*/ 77 h 81"/>
                <a:gd name="T24" fmla="*/ 40 w 79"/>
                <a:gd name="T25" fmla="*/ 81 h 81"/>
                <a:gd name="T26" fmla="*/ 24 w 79"/>
                <a:gd name="T27" fmla="*/ 77 h 81"/>
                <a:gd name="T28" fmla="*/ 12 w 79"/>
                <a:gd name="T29" fmla="*/ 69 h 81"/>
                <a:gd name="T30" fmla="*/ 2 w 79"/>
                <a:gd name="T31" fmla="*/ 55 h 81"/>
                <a:gd name="T32" fmla="*/ 0 w 79"/>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1">
                  <a:moveTo>
                    <a:pt x="0" y="40"/>
                  </a:moveTo>
                  <a:lnTo>
                    <a:pt x="2" y="24"/>
                  </a:lnTo>
                  <a:lnTo>
                    <a:pt x="12" y="12"/>
                  </a:lnTo>
                  <a:lnTo>
                    <a:pt x="24" y="2"/>
                  </a:lnTo>
                  <a:lnTo>
                    <a:pt x="40" y="0"/>
                  </a:lnTo>
                  <a:lnTo>
                    <a:pt x="56" y="2"/>
                  </a:lnTo>
                  <a:lnTo>
                    <a:pt x="68" y="12"/>
                  </a:lnTo>
                  <a:lnTo>
                    <a:pt x="77" y="24"/>
                  </a:lnTo>
                  <a:lnTo>
                    <a:pt x="79" y="40"/>
                  </a:lnTo>
                  <a:lnTo>
                    <a:pt x="77" y="55"/>
                  </a:lnTo>
                  <a:lnTo>
                    <a:pt x="68" y="69"/>
                  </a:lnTo>
                  <a:lnTo>
                    <a:pt x="56" y="77"/>
                  </a:lnTo>
                  <a:lnTo>
                    <a:pt x="40" y="81"/>
                  </a:lnTo>
                  <a:lnTo>
                    <a:pt x="24" y="77"/>
                  </a:lnTo>
                  <a:lnTo>
                    <a:pt x="12" y="69"/>
                  </a:lnTo>
                  <a:lnTo>
                    <a:pt x="2" y="55"/>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1480" name="Freeform 8"/>
            <p:cNvSpPr>
              <a:spLocks/>
            </p:cNvSpPr>
            <p:nvPr/>
          </p:nvSpPr>
          <p:spPr bwMode="auto">
            <a:xfrm>
              <a:off x="1810" y="1300"/>
              <a:ext cx="81" cy="81"/>
            </a:xfrm>
            <a:custGeom>
              <a:avLst/>
              <a:gdLst>
                <a:gd name="T0" fmla="*/ 0 w 81"/>
                <a:gd name="T1" fmla="*/ 39 h 81"/>
                <a:gd name="T2" fmla="*/ 2 w 81"/>
                <a:gd name="T3" fmla="*/ 23 h 81"/>
                <a:gd name="T4" fmla="*/ 11 w 81"/>
                <a:gd name="T5" fmla="*/ 12 h 81"/>
                <a:gd name="T6" fmla="*/ 23 w 81"/>
                <a:gd name="T7" fmla="*/ 2 h 81"/>
                <a:gd name="T8" fmla="*/ 39 w 81"/>
                <a:gd name="T9" fmla="*/ 0 h 81"/>
                <a:gd name="T10" fmla="*/ 55 w 81"/>
                <a:gd name="T11" fmla="*/ 2 h 81"/>
                <a:gd name="T12" fmla="*/ 69 w 81"/>
                <a:gd name="T13" fmla="*/ 12 h 81"/>
                <a:gd name="T14" fmla="*/ 77 w 81"/>
                <a:gd name="T15" fmla="*/ 23 h 81"/>
                <a:gd name="T16" fmla="*/ 81 w 81"/>
                <a:gd name="T17" fmla="*/ 39 h 81"/>
                <a:gd name="T18" fmla="*/ 77 w 81"/>
                <a:gd name="T19" fmla="*/ 55 h 81"/>
                <a:gd name="T20" fmla="*/ 69 w 81"/>
                <a:gd name="T21" fmla="*/ 69 h 81"/>
                <a:gd name="T22" fmla="*/ 55 w 81"/>
                <a:gd name="T23" fmla="*/ 77 h 81"/>
                <a:gd name="T24" fmla="*/ 39 w 81"/>
                <a:gd name="T25" fmla="*/ 81 h 81"/>
                <a:gd name="T26" fmla="*/ 23 w 81"/>
                <a:gd name="T27" fmla="*/ 77 h 81"/>
                <a:gd name="T28" fmla="*/ 11 w 81"/>
                <a:gd name="T29" fmla="*/ 69 h 81"/>
                <a:gd name="T30" fmla="*/ 2 w 81"/>
                <a:gd name="T31" fmla="*/ 55 h 81"/>
                <a:gd name="T32" fmla="*/ 0 w 81"/>
                <a:gd name="T33" fmla="*/ 3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39"/>
                  </a:moveTo>
                  <a:lnTo>
                    <a:pt x="2" y="23"/>
                  </a:lnTo>
                  <a:lnTo>
                    <a:pt x="11" y="12"/>
                  </a:lnTo>
                  <a:lnTo>
                    <a:pt x="23" y="2"/>
                  </a:lnTo>
                  <a:lnTo>
                    <a:pt x="39" y="0"/>
                  </a:lnTo>
                  <a:lnTo>
                    <a:pt x="55" y="2"/>
                  </a:lnTo>
                  <a:lnTo>
                    <a:pt x="69" y="12"/>
                  </a:lnTo>
                  <a:lnTo>
                    <a:pt x="77" y="23"/>
                  </a:lnTo>
                  <a:lnTo>
                    <a:pt x="81" y="39"/>
                  </a:lnTo>
                  <a:lnTo>
                    <a:pt x="77" y="55"/>
                  </a:lnTo>
                  <a:lnTo>
                    <a:pt x="69" y="69"/>
                  </a:lnTo>
                  <a:lnTo>
                    <a:pt x="55" y="77"/>
                  </a:lnTo>
                  <a:lnTo>
                    <a:pt x="39" y="81"/>
                  </a:lnTo>
                  <a:lnTo>
                    <a:pt x="23" y="77"/>
                  </a:lnTo>
                  <a:lnTo>
                    <a:pt x="11" y="69"/>
                  </a:lnTo>
                  <a:lnTo>
                    <a:pt x="2" y="55"/>
                  </a:lnTo>
                  <a:lnTo>
                    <a:pt x="0" y="39"/>
                  </a:lnTo>
                  <a:close/>
                </a:path>
              </a:pathLst>
            </a:custGeom>
            <a:solidFill>
              <a:srgbClr val="1A1A1A"/>
            </a:solidFill>
            <a:ln w="3175">
              <a:solidFill>
                <a:srgbClr val="000000"/>
              </a:solidFill>
              <a:prstDash val="solid"/>
              <a:round/>
              <a:headEnd/>
              <a:tailEnd/>
            </a:ln>
          </p:spPr>
          <p:txBody>
            <a:bodyPr/>
            <a:lstStyle/>
            <a:p>
              <a:endParaRPr lang="en-US"/>
            </a:p>
          </p:txBody>
        </p:sp>
        <p:sp>
          <p:nvSpPr>
            <p:cNvPr id="1641481" name="Freeform 9"/>
            <p:cNvSpPr>
              <a:spLocks/>
            </p:cNvSpPr>
            <p:nvPr/>
          </p:nvSpPr>
          <p:spPr bwMode="auto">
            <a:xfrm>
              <a:off x="1262" y="2683"/>
              <a:ext cx="81" cy="81"/>
            </a:xfrm>
            <a:custGeom>
              <a:avLst/>
              <a:gdLst>
                <a:gd name="T0" fmla="*/ 0 w 81"/>
                <a:gd name="T1" fmla="*/ 40 h 81"/>
                <a:gd name="T2" fmla="*/ 2 w 81"/>
                <a:gd name="T3" fmla="*/ 24 h 81"/>
                <a:gd name="T4" fmla="*/ 12 w 81"/>
                <a:gd name="T5" fmla="*/ 12 h 81"/>
                <a:gd name="T6" fmla="*/ 24 w 81"/>
                <a:gd name="T7" fmla="*/ 2 h 81"/>
                <a:gd name="T8" fmla="*/ 40 w 81"/>
                <a:gd name="T9" fmla="*/ 0 h 81"/>
                <a:gd name="T10" fmla="*/ 55 w 81"/>
                <a:gd name="T11" fmla="*/ 2 h 81"/>
                <a:gd name="T12" fmla="*/ 69 w 81"/>
                <a:gd name="T13" fmla="*/ 12 h 81"/>
                <a:gd name="T14" fmla="*/ 77 w 81"/>
                <a:gd name="T15" fmla="*/ 24 h 81"/>
                <a:gd name="T16" fmla="*/ 81 w 81"/>
                <a:gd name="T17" fmla="*/ 40 h 81"/>
                <a:gd name="T18" fmla="*/ 77 w 81"/>
                <a:gd name="T19" fmla="*/ 56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6 h 81"/>
                <a:gd name="T32" fmla="*/ 0 w 81"/>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0"/>
                  </a:moveTo>
                  <a:lnTo>
                    <a:pt x="2" y="24"/>
                  </a:lnTo>
                  <a:lnTo>
                    <a:pt x="12" y="12"/>
                  </a:lnTo>
                  <a:lnTo>
                    <a:pt x="24" y="2"/>
                  </a:lnTo>
                  <a:lnTo>
                    <a:pt x="40" y="0"/>
                  </a:lnTo>
                  <a:lnTo>
                    <a:pt x="55" y="2"/>
                  </a:lnTo>
                  <a:lnTo>
                    <a:pt x="69" y="12"/>
                  </a:lnTo>
                  <a:lnTo>
                    <a:pt x="77" y="24"/>
                  </a:lnTo>
                  <a:lnTo>
                    <a:pt x="81" y="40"/>
                  </a:lnTo>
                  <a:lnTo>
                    <a:pt x="77" y="56"/>
                  </a:lnTo>
                  <a:lnTo>
                    <a:pt x="69" y="69"/>
                  </a:lnTo>
                  <a:lnTo>
                    <a:pt x="55" y="77"/>
                  </a:lnTo>
                  <a:lnTo>
                    <a:pt x="40" y="81"/>
                  </a:lnTo>
                  <a:lnTo>
                    <a:pt x="24" y="77"/>
                  </a:lnTo>
                  <a:lnTo>
                    <a:pt x="12" y="69"/>
                  </a:lnTo>
                  <a:lnTo>
                    <a:pt x="2" y="56"/>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1482" name="Freeform 10"/>
            <p:cNvSpPr>
              <a:spLocks/>
            </p:cNvSpPr>
            <p:nvPr/>
          </p:nvSpPr>
          <p:spPr bwMode="auto">
            <a:xfrm>
              <a:off x="509" y="1769"/>
              <a:ext cx="81" cy="81"/>
            </a:xfrm>
            <a:custGeom>
              <a:avLst/>
              <a:gdLst>
                <a:gd name="T0" fmla="*/ 0 w 81"/>
                <a:gd name="T1" fmla="*/ 41 h 81"/>
                <a:gd name="T2" fmla="*/ 2 w 81"/>
                <a:gd name="T3" fmla="*/ 25 h 81"/>
                <a:gd name="T4" fmla="*/ 12 w 81"/>
                <a:gd name="T5" fmla="*/ 12 h 81"/>
                <a:gd name="T6" fmla="*/ 24 w 81"/>
                <a:gd name="T7" fmla="*/ 4 h 81"/>
                <a:gd name="T8" fmla="*/ 39 w 81"/>
                <a:gd name="T9" fmla="*/ 0 h 81"/>
                <a:gd name="T10" fmla="*/ 55 w 81"/>
                <a:gd name="T11" fmla="*/ 4 h 81"/>
                <a:gd name="T12" fmla="*/ 69 w 81"/>
                <a:gd name="T13" fmla="*/ 12 h 81"/>
                <a:gd name="T14" fmla="*/ 77 w 81"/>
                <a:gd name="T15" fmla="*/ 25 h 81"/>
                <a:gd name="T16" fmla="*/ 81 w 81"/>
                <a:gd name="T17" fmla="*/ 41 h 81"/>
                <a:gd name="T18" fmla="*/ 77 w 81"/>
                <a:gd name="T19" fmla="*/ 57 h 81"/>
                <a:gd name="T20" fmla="*/ 69 w 81"/>
                <a:gd name="T21" fmla="*/ 69 h 81"/>
                <a:gd name="T22" fmla="*/ 55 w 81"/>
                <a:gd name="T23" fmla="*/ 79 h 81"/>
                <a:gd name="T24" fmla="*/ 39 w 81"/>
                <a:gd name="T25" fmla="*/ 81 h 81"/>
                <a:gd name="T26" fmla="*/ 24 w 81"/>
                <a:gd name="T27" fmla="*/ 79 h 81"/>
                <a:gd name="T28" fmla="*/ 12 w 81"/>
                <a:gd name="T29" fmla="*/ 69 h 81"/>
                <a:gd name="T30" fmla="*/ 2 w 81"/>
                <a:gd name="T31" fmla="*/ 57 h 81"/>
                <a:gd name="T32" fmla="*/ 0 w 81"/>
                <a:gd name="T33"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1"/>
                  </a:moveTo>
                  <a:lnTo>
                    <a:pt x="2" y="25"/>
                  </a:lnTo>
                  <a:lnTo>
                    <a:pt x="12" y="12"/>
                  </a:lnTo>
                  <a:lnTo>
                    <a:pt x="24" y="4"/>
                  </a:lnTo>
                  <a:lnTo>
                    <a:pt x="39" y="0"/>
                  </a:lnTo>
                  <a:lnTo>
                    <a:pt x="55" y="4"/>
                  </a:lnTo>
                  <a:lnTo>
                    <a:pt x="69" y="12"/>
                  </a:lnTo>
                  <a:lnTo>
                    <a:pt x="77" y="25"/>
                  </a:lnTo>
                  <a:lnTo>
                    <a:pt x="81" y="41"/>
                  </a:lnTo>
                  <a:lnTo>
                    <a:pt x="77" y="57"/>
                  </a:lnTo>
                  <a:lnTo>
                    <a:pt x="69" y="69"/>
                  </a:lnTo>
                  <a:lnTo>
                    <a:pt x="55" y="79"/>
                  </a:lnTo>
                  <a:lnTo>
                    <a:pt x="39" y="81"/>
                  </a:lnTo>
                  <a:lnTo>
                    <a:pt x="24" y="79"/>
                  </a:lnTo>
                  <a:lnTo>
                    <a:pt x="12" y="69"/>
                  </a:lnTo>
                  <a:lnTo>
                    <a:pt x="2" y="57"/>
                  </a:lnTo>
                  <a:lnTo>
                    <a:pt x="0" y="41"/>
                  </a:lnTo>
                  <a:close/>
                </a:path>
              </a:pathLst>
            </a:custGeom>
            <a:solidFill>
              <a:srgbClr val="1A1A1A"/>
            </a:solidFill>
            <a:ln w="3175">
              <a:solidFill>
                <a:srgbClr val="000000"/>
              </a:solidFill>
              <a:prstDash val="solid"/>
              <a:round/>
              <a:headEnd/>
              <a:tailEnd/>
            </a:ln>
          </p:spPr>
          <p:txBody>
            <a:bodyPr/>
            <a:lstStyle/>
            <a:p>
              <a:endParaRPr lang="en-US"/>
            </a:p>
          </p:txBody>
        </p:sp>
        <p:sp>
          <p:nvSpPr>
            <p:cNvPr id="1641483" name="Freeform 11"/>
            <p:cNvSpPr>
              <a:spLocks/>
            </p:cNvSpPr>
            <p:nvPr/>
          </p:nvSpPr>
          <p:spPr bwMode="auto">
            <a:xfrm>
              <a:off x="1586" y="2167"/>
              <a:ext cx="81" cy="79"/>
            </a:xfrm>
            <a:custGeom>
              <a:avLst/>
              <a:gdLst>
                <a:gd name="T0" fmla="*/ 0 w 81"/>
                <a:gd name="T1" fmla="*/ 39 h 79"/>
                <a:gd name="T2" fmla="*/ 4 w 81"/>
                <a:gd name="T3" fmla="*/ 24 h 79"/>
                <a:gd name="T4" fmla="*/ 12 w 81"/>
                <a:gd name="T5" fmla="*/ 12 h 79"/>
                <a:gd name="T6" fmla="*/ 26 w 81"/>
                <a:gd name="T7" fmla="*/ 2 h 79"/>
                <a:gd name="T8" fmla="*/ 42 w 81"/>
                <a:gd name="T9" fmla="*/ 0 h 79"/>
                <a:gd name="T10" fmla="*/ 58 w 81"/>
                <a:gd name="T11" fmla="*/ 2 h 79"/>
                <a:gd name="T12" fmla="*/ 69 w 81"/>
                <a:gd name="T13" fmla="*/ 12 h 79"/>
                <a:gd name="T14" fmla="*/ 79 w 81"/>
                <a:gd name="T15" fmla="*/ 24 h 79"/>
                <a:gd name="T16" fmla="*/ 81 w 81"/>
                <a:gd name="T17" fmla="*/ 39 h 79"/>
                <a:gd name="T18" fmla="*/ 79 w 81"/>
                <a:gd name="T19" fmla="*/ 55 h 79"/>
                <a:gd name="T20" fmla="*/ 69 w 81"/>
                <a:gd name="T21" fmla="*/ 67 h 79"/>
                <a:gd name="T22" fmla="*/ 58 w 81"/>
                <a:gd name="T23" fmla="*/ 77 h 79"/>
                <a:gd name="T24" fmla="*/ 42 w 81"/>
                <a:gd name="T25" fmla="*/ 79 h 79"/>
                <a:gd name="T26" fmla="*/ 26 w 81"/>
                <a:gd name="T27" fmla="*/ 77 h 79"/>
                <a:gd name="T28" fmla="*/ 12 w 81"/>
                <a:gd name="T29" fmla="*/ 67 h 79"/>
                <a:gd name="T30" fmla="*/ 4 w 81"/>
                <a:gd name="T31" fmla="*/ 55 h 79"/>
                <a:gd name="T32" fmla="*/ 0 w 81"/>
                <a:gd name="T33"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79">
                  <a:moveTo>
                    <a:pt x="0" y="39"/>
                  </a:moveTo>
                  <a:lnTo>
                    <a:pt x="4" y="24"/>
                  </a:lnTo>
                  <a:lnTo>
                    <a:pt x="12" y="12"/>
                  </a:lnTo>
                  <a:lnTo>
                    <a:pt x="26" y="2"/>
                  </a:lnTo>
                  <a:lnTo>
                    <a:pt x="42" y="0"/>
                  </a:lnTo>
                  <a:lnTo>
                    <a:pt x="58" y="2"/>
                  </a:lnTo>
                  <a:lnTo>
                    <a:pt x="69" y="12"/>
                  </a:lnTo>
                  <a:lnTo>
                    <a:pt x="79" y="24"/>
                  </a:lnTo>
                  <a:lnTo>
                    <a:pt x="81" y="39"/>
                  </a:lnTo>
                  <a:lnTo>
                    <a:pt x="79" y="55"/>
                  </a:lnTo>
                  <a:lnTo>
                    <a:pt x="69" y="67"/>
                  </a:lnTo>
                  <a:lnTo>
                    <a:pt x="58" y="77"/>
                  </a:lnTo>
                  <a:lnTo>
                    <a:pt x="42" y="79"/>
                  </a:lnTo>
                  <a:lnTo>
                    <a:pt x="26" y="77"/>
                  </a:lnTo>
                  <a:lnTo>
                    <a:pt x="12" y="67"/>
                  </a:lnTo>
                  <a:lnTo>
                    <a:pt x="4" y="55"/>
                  </a:lnTo>
                  <a:lnTo>
                    <a:pt x="0" y="39"/>
                  </a:lnTo>
                  <a:close/>
                </a:path>
              </a:pathLst>
            </a:custGeom>
            <a:solidFill>
              <a:srgbClr val="1A1A1A"/>
            </a:solidFill>
            <a:ln w="3175">
              <a:solidFill>
                <a:srgbClr val="000000"/>
              </a:solidFill>
              <a:prstDash val="solid"/>
              <a:round/>
              <a:headEnd/>
              <a:tailEnd/>
            </a:ln>
          </p:spPr>
          <p:txBody>
            <a:bodyPr/>
            <a:lstStyle/>
            <a:p>
              <a:endParaRPr lang="en-US"/>
            </a:p>
          </p:txBody>
        </p:sp>
        <p:sp>
          <p:nvSpPr>
            <p:cNvPr id="1641484" name="Freeform 12"/>
            <p:cNvSpPr>
              <a:spLocks/>
            </p:cNvSpPr>
            <p:nvPr/>
          </p:nvSpPr>
          <p:spPr bwMode="auto">
            <a:xfrm>
              <a:off x="2029" y="2220"/>
              <a:ext cx="81" cy="81"/>
            </a:xfrm>
            <a:custGeom>
              <a:avLst/>
              <a:gdLst>
                <a:gd name="T0" fmla="*/ 0 w 81"/>
                <a:gd name="T1" fmla="*/ 40 h 81"/>
                <a:gd name="T2" fmla="*/ 2 w 81"/>
                <a:gd name="T3" fmla="*/ 26 h 81"/>
                <a:gd name="T4" fmla="*/ 12 w 81"/>
                <a:gd name="T5" fmla="*/ 12 h 81"/>
                <a:gd name="T6" fmla="*/ 24 w 81"/>
                <a:gd name="T7" fmla="*/ 4 h 81"/>
                <a:gd name="T8" fmla="*/ 40 w 81"/>
                <a:gd name="T9" fmla="*/ 0 h 81"/>
                <a:gd name="T10" fmla="*/ 55 w 81"/>
                <a:gd name="T11" fmla="*/ 4 h 81"/>
                <a:gd name="T12" fmla="*/ 69 w 81"/>
                <a:gd name="T13" fmla="*/ 12 h 81"/>
                <a:gd name="T14" fmla="*/ 77 w 81"/>
                <a:gd name="T15" fmla="*/ 26 h 81"/>
                <a:gd name="T16" fmla="*/ 81 w 81"/>
                <a:gd name="T17" fmla="*/ 40 h 81"/>
                <a:gd name="T18" fmla="*/ 77 w 81"/>
                <a:gd name="T19" fmla="*/ 55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5 h 81"/>
                <a:gd name="T32" fmla="*/ 0 w 81"/>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0"/>
                  </a:moveTo>
                  <a:lnTo>
                    <a:pt x="2" y="26"/>
                  </a:lnTo>
                  <a:lnTo>
                    <a:pt x="12" y="12"/>
                  </a:lnTo>
                  <a:lnTo>
                    <a:pt x="24" y="4"/>
                  </a:lnTo>
                  <a:lnTo>
                    <a:pt x="40" y="0"/>
                  </a:lnTo>
                  <a:lnTo>
                    <a:pt x="55" y="4"/>
                  </a:lnTo>
                  <a:lnTo>
                    <a:pt x="69" y="12"/>
                  </a:lnTo>
                  <a:lnTo>
                    <a:pt x="77" y="26"/>
                  </a:lnTo>
                  <a:lnTo>
                    <a:pt x="81" y="40"/>
                  </a:lnTo>
                  <a:lnTo>
                    <a:pt x="77" y="55"/>
                  </a:lnTo>
                  <a:lnTo>
                    <a:pt x="69" y="69"/>
                  </a:lnTo>
                  <a:lnTo>
                    <a:pt x="55" y="77"/>
                  </a:lnTo>
                  <a:lnTo>
                    <a:pt x="40" y="81"/>
                  </a:lnTo>
                  <a:lnTo>
                    <a:pt x="24" y="77"/>
                  </a:lnTo>
                  <a:lnTo>
                    <a:pt x="12" y="69"/>
                  </a:lnTo>
                  <a:lnTo>
                    <a:pt x="2" y="55"/>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1485" name="Rectangle 13"/>
            <p:cNvSpPr>
              <a:spLocks noChangeArrowheads="1"/>
            </p:cNvSpPr>
            <p:nvPr/>
          </p:nvSpPr>
          <p:spPr bwMode="auto">
            <a:xfrm>
              <a:off x="1908" y="1252"/>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000000"/>
                  </a:solidFill>
                  <a:latin typeface="Times New Roman" charset="0"/>
                </a:rPr>
                <a:t>1</a:t>
              </a:r>
              <a:endParaRPr lang="en-US"/>
            </a:p>
          </p:txBody>
        </p:sp>
        <p:sp>
          <p:nvSpPr>
            <p:cNvPr id="1641486" name="Rectangle 14"/>
            <p:cNvSpPr>
              <a:spLocks noChangeArrowheads="1"/>
            </p:cNvSpPr>
            <p:nvPr/>
          </p:nvSpPr>
          <p:spPr bwMode="auto">
            <a:xfrm>
              <a:off x="1163" y="1832"/>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000000"/>
                  </a:solidFill>
                  <a:latin typeface="Times New Roman" charset="0"/>
                </a:rPr>
                <a:t>2</a:t>
              </a:r>
              <a:endParaRPr lang="en-US"/>
            </a:p>
          </p:txBody>
        </p:sp>
        <p:sp>
          <p:nvSpPr>
            <p:cNvPr id="1641487" name="Rectangle 15"/>
            <p:cNvSpPr>
              <a:spLocks noChangeArrowheads="1"/>
            </p:cNvSpPr>
            <p:nvPr/>
          </p:nvSpPr>
          <p:spPr bwMode="auto">
            <a:xfrm>
              <a:off x="1732" y="2121"/>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000000"/>
                  </a:solidFill>
                  <a:latin typeface="Times New Roman" charset="0"/>
                </a:rPr>
                <a:t>3</a:t>
              </a:r>
              <a:endParaRPr lang="en-US"/>
            </a:p>
          </p:txBody>
        </p:sp>
        <p:sp>
          <p:nvSpPr>
            <p:cNvPr id="1641488" name="Rectangle 16"/>
            <p:cNvSpPr>
              <a:spLocks noChangeArrowheads="1"/>
            </p:cNvSpPr>
            <p:nvPr/>
          </p:nvSpPr>
          <p:spPr bwMode="auto">
            <a:xfrm>
              <a:off x="1379" y="2638"/>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000000"/>
                  </a:solidFill>
                  <a:latin typeface="Times New Roman" charset="0"/>
                </a:rPr>
                <a:t>4</a:t>
              </a:r>
              <a:endParaRPr lang="en-US"/>
            </a:p>
          </p:txBody>
        </p:sp>
        <p:sp>
          <p:nvSpPr>
            <p:cNvPr id="1641489" name="Rectangle 17"/>
            <p:cNvSpPr>
              <a:spLocks noChangeArrowheads="1"/>
            </p:cNvSpPr>
            <p:nvPr/>
          </p:nvSpPr>
          <p:spPr bwMode="auto">
            <a:xfrm>
              <a:off x="631" y="1719"/>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000000"/>
                  </a:solidFill>
                  <a:latin typeface="Times New Roman" charset="0"/>
                </a:rPr>
                <a:t>5</a:t>
              </a:r>
              <a:endParaRPr lang="en-US"/>
            </a:p>
          </p:txBody>
        </p:sp>
        <p:sp>
          <p:nvSpPr>
            <p:cNvPr id="1641490" name="Rectangle 18"/>
            <p:cNvSpPr>
              <a:spLocks noChangeArrowheads="1"/>
            </p:cNvSpPr>
            <p:nvPr/>
          </p:nvSpPr>
          <p:spPr bwMode="auto">
            <a:xfrm>
              <a:off x="2187" y="2173"/>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000000"/>
                  </a:solidFill>
                  <a:latin typeface="Times New Roman" charset="0"/>
                </a:rPr>
                <a:t>6</a:t>
              </a:r>
              <a:endParaRPr lang="en-US"/>
            </a:p>
          </p:txBody>
        </p:sp>
      </p:grpSp>
      <p:grpSp>
        <p:nvGrpSpPr>
          <p:cNvPr id="1641491" name="Group 19"/>
          <p:cNvGrpSpPr>
            <a:grpSpLocks/>
          </p:cNvGrpSpPr>
          <p:nvPr/>
        </p:nvGrpSpPr>
        <p:grpSpPr bwMode="auto">
          <a:xfrm>
            <a:off x="3929063" y="3516315"/>
            <a:ext cx="1301750" cy="836613"/>
            <a:chOff x="1515" y="2062"/>
            <a:chExt cx="820" cy="527"/>
          </a:xfrm>
        </p:grpSpPr>
        <p:sp>
          <p:nvSpPr>
            <p:cNvPr id="1641492" name="Freeform 20"/>
            <p:cNvSpPr>
              <a:spLocks/>
            </p:cNvSpPr>
            <p:nvPr/>
          </p:nvSpPr>
          <p:spPr bwMode="auto">
            <a:xfrm>
              <a:off x="1515" y="2062"/>
              <a:ext cx="820" cy="343"/>
            </a:xfrm>
            <a:custGeom>
              <a:avLst/>
              <a:gdLst>
                <a:gd name="T0" fmla="*/ 409 w 820"/>
                <a:gd name="T1" fmla="*/ 0 h 343"/>
                <a:gd name="T2" fmla="*/ 467 w 820"/>
                <a:gd name="T3" fmla="*/ 2 h 343"/>
                <a:gd name="T4" fmla="*/ 520 w 820"/>
                <a:gd name="T5" fmla="*/ 8 h 343"/>
                <a:gd name="T6" fmla="*/ 573 w 820"/>
                <a:gd name="T7" fmla="*/ 16 h 343"/>
                <a:gd name="T8" fmla="*/ 623 w 820"/>
                <a:gd name="T9" fmla="*/ 26 h 343"/>
                <a:gd name="T10" fmla="*/ 670 w 820"/>
                <a:gd name="T11" fmla="*/ 40 h 343"/>
                <a:gd name="T12" fmla="*/ 710 w 820"/>
                <a:gd name="T13" fmla="*/ 56 h 343"/>
                <a:gd name="T14" fmla="*/ 745 w 820"/>
                <a:gd name="T15" fmla="*/ 73 h 343"/>
                <a:gd name="T16" fmla="*/ 775 w 820"/>
                <a:gd name="T17" fmla="*/ 93 h 343"/>
                <a:gd name="T18" fmla="*/ 797 w 820"/>
                <a:gd name="T19" fmla="*/ 115 h 343"/>
                <a:gd name="T20" fmla="*/ 812 w 820"/>
                <a:gd name="T21" fmla="*/ 138 h 343"/>
                <a:gd name="T22" fmla="*/ 820 w 820"/>
                <a:gd name="T23" fmla="*/ 160 h 343"/>
                <a:gd name="T24" fmla="*/ 820 w 820"/>
                <a:gd name="T25" fmla="*/ 184 h 343"/>
                <a:gd name="T26" fmla="*/ 812 w 820"/>
                <a:gd name="T27" fmla="*/ 207 h 343"/>
                <a:gd name="T28" fmla="*/ 797 w 820"/>
                <a:gd name="T29" fmla="*/ 229 h 343"/>
                <a:gd name="T30" fmla="*/ 775 w 820"/>
                <a:gd name="T31" fmla="*/ 251 h 343"/>
                <a:gd name="T32" fmla="*/ 745 w 820"/>
                <a:gd name="T33" fmla="*/ 271 h 343"/>
                <a:gd name="T34" fmla="*/ 710 w 820"/>
                <a:gd name="T35" fmla="*/ 290 h 343"/>
                <a:gd name="T36" fmla="*/ 670 w 820"/>
                <a:gd name="T37" fmla="*/ 306 h 343"/>
                <a:gd name="T38" fmla="*/ 623 w 820"/>
                <a:gd name="T39" fmla="*/ 318 h 343"/>
                <a:gd name="T40" fmla="*/ 573 w 820"/>
                <a:gd name="T41" fmla="*/ 330 h 343"/>
                <a:gd name="T42" fmla="*/ 520 w 820"/>
                <a:gd name="T43" fmla="*/ 338 h 343"/>
                <a:gd name="T44" fmla="*/ 467 w 820"/>
                <a:gd name="T45" fmla="*/ 341 h 343"/>
                <a:gd name="T46" fmla="*/ 409 w 820"/>
                <a:gd name="T47" fmla="*/ 343 h 343"/>
                <a:gd name="T48" fmla="*/ 354 w 820"/>
                <a:gd name="T49" fmla="*/ 341 h 343"/>
                <a:gd name="T50" fmla="*/ 299 w 820"/>
                <a:gd name="T51" fmla="*/ 338 h 343"/>
                <a:gd name="T52" fmla="*/ 245 w 820"/>
                <a:gd name="T53" fmla="*/ 330 h 343"/>
                <a:gd name="T54" fmla="*/ 196 w 820"/>
                <a:gd name="T55" fmla="*/ 318 h 343"/>
                <a:gd name="T56" fmla="*/ 150 w 820"/>
                <a:gd name="T57" fmla="*/ 306 h 343"/>
                <a:gd name="T58" fmla="*/ 109 w 820"/>
                <a:gd name="T59" fmla="*/ 290 h 343"/>
                <a:gd name="T60" fmla="*/ 73 w 820"/>
                <a:gd name="T61" fmla="*/ 271 h 343"/>
                <a:gd name="T62" fmla="*/ 44 w 820"/>
                <a:gd name="T63" fmla="*/ 251 h 343"/>
                <a:gd name="T64" fmla="*/ 22 w 820"/>
                <a:gd name="T65" fmla="*/ 229 h 343"/>
                <a:gd name="T66" fmla="*/ 6 w 820"/>
                <a:gd name="T67" fmla="*/ 207 h 343"/>
                <a:gd name="T68" fmla="*/ 0 w 820"/>
                <a:gd name="T69" fmla="*/ 184 h 343"/>
                <a:gd name="T70" fmla="*/ 0 w 820"/>
                <a:gd name="T71" fmla="*/ 160 h 343"/>
                <a:gd name="T72" fmla="*/ 6 w 820"/>
                <a:gd name="T73" fmla="*/ 138 h 343"/>
                <a:gd name="T74" fmla="*/ 22 w 820"/>
                <a:gd name="T75" fmla="*/ 115 h 343"/>
                <a:gd name="T76" fmla="*/ 44 w 820"/>
                <a:gd name="T77" fmla="*/ 93 h 343"/>
                <a:gd name="T78" fmla="*/ 73 w 820"/>
                <a:gd name="T79" fmla="*/ 73 h 343"/>
                <a:gd name="T80" fmla="*/ 109 w 820"/>
                <a:gd name="T81" fmla="*/ 56 h 343"/>
                <a:gd name="T82" fmla="*/ 150 w 820"/>
                <a:gd name="T83" fmla="*/ 40 h 343"/>
                <a:gd name="T84" fmla="*/ 196 w 820"/>
                <a:gd name="T85" fmla="*/ 26 h 343"/>
                <a:gd name="T86" fmla="*/ 245 w 820"/>
                <a:gd name="T87" fmla="*/ 16 h 343"/>
                <a:gd name="T88" fmla="*/ 299 w 820"/>
                <a:gd name="T89" fmla="*/ 8 h 343"/>
                <a:gd name="T90" fmla="*/ 354 w 820"/>
                <a:gd name="T91" fmla="*/ 2 h 343"/>
                <a:gd name="T92" fmla="*/ 409 w 820"/>
                <a:gd name="T9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0" h="343">
                  <a:moveTo>
                    <a:pt x="409" y="0"/>
                  </a:moveTo>
                  <a:lnTo>
                    <a:pt x="467" y="2"/>
                  </a:lnTo>
                  <a:lnTo>
                    <a:pt x="520" y="8"/>
                  </a:lnTo>
                  <a:lnTo>
                    <a:pt x="573" y="16"/>
                  </a:lnTo>
                  <a:lnTo>
                    <a:pt x="623" y="26"/>
                  </a:lnTo>
                  <a:lnTo>
                    <a:pt x="670" y="40"/>
                  </a:lnTo>
                  <a:lnTo>
                    <a:pt x="710" y="56"/>
                  </a:lnTo>
                  <a:lnTo>
                    <a:pt x="745" y="73"/>
                  </a:lnTo>
                  <a:lnTo>
                    <a:pt x="775" y="93"/>
                  </a:lnTo>
                  <a:lnTo>
                    <a:pt x="797" y="115"/>
                  </a:lnTo>
                  <a:lnTo>
                    <a:pt x="812" y="138"/>
                  </a:lnTo>
                  <a:lnTo>
                    <a:pt x="820" y="160"/>
                  </a:lnTo>
                  <a:lnTo>
                    <a:pt x="820" y="184"/>
                  </a:lnTo>
                  <a:lnTo>
                    <a:pt x="812" y="207"/>
                  </a:lnTo>
                  <a:lnTo>
                    <a:pt x="797" y="229"/>
                  </a:lnTo>
                  <a:lnTo>
                    <a:pt x="775" y="251"/>
                  </a:lnTo>
                  <a:lnTo>
                    <a:pt x="745" y="271"/>
                  </a:lnTo>
                  <a:lnTo>
                    <a:pt x="710" y="290"/>
                  </a:lnTo>
                  <a:lnTo>
                    <a:pt x="670" y="306"/>
                  </a:lnTo>
                  <a:lnTo>
                    <a:pt x="623" y="318"/>
                  </a:lnTo>
                  <a:lnTo>
                    <a:pt x="573" y="330"/>
                  </a:lnTo>
                  <a:lnTo>
                    <a:pt x="520" y="338"/>
                  </a:lnTo>
                  <a:lnTo>
                    <a:pt x="467" y="341"/>
                  </a:lnTo>
                  <a:lnTo>
                    <a:pt x="409" y="343"/>
                  </a:lnTo>
                  <a:lnTo>
                    <a:pt x="354" y="341"/>
                  </a:lnTo>
                  <a:lnTo>
                    <a:pt x="299" y="338"/>
                  </a:lnTo>
                  <a:lnTo>
                    <a:pt x="245" y="330"/>
                  </a:lnTo>
                  <a:lnTo>
                    <a:pt x="196" y="318"/>
                  </a:lnTo>
                  <a:lnTo>
                    <a:pt x="150" y="306"/>
                  </a:lnTo>
                  <a:lnTo>
                    <a:pt x="109" y="290"/>
                  </a:lnTo>
                  <a:lnTo>
                    <a:pt x="73" y="271"/>
                  </a:lnTo>
                  <a:lnTo>
                    <a:pt x="44" y="251"/>
                  </a:lnTo>
                  <a:lnTo>
                    <a:pt x="22" y="229"/>
                  </a:lnTo>
                  <a:lnTo>
                    <a:pt x="6" y="207"/>
                  </a:lnTo>
                  <a:lnTo>
                    <a:pt x="0" y="184"/>
                  </a:lnTo>
                  <a:lnTo>
                    <a:pt x="0" y="160"/>
                  </a:lnTo>
                  <a:lnTo>
                    <a:pt x="6" y="138"/>
                  </a:lnTo>
                  <a:lnTo>
                    <a:pt x="22" y="115"/>
                  </a:lnTo>
                  <a:lnTo>
                    <a:pt x="44" y="93"/>
                  </a:lnTo>
                  <a:lnTo>
                    <a:pt x="73" y="73"/>
                  </a:lnTo>
                  <a:lnTo>
                    <a:pt x="109" y="56"/>
                  </a:lnTo>
                  <a:lnTo>
                    <a:pt x="150" y="40"/>
                  </a:lnTo>
                  <a:lnTo>
                    <a:pt x="196" y="26"/>
                  </a:lnTo>
                  <a:lnTo>
                    <a:pt x="245" y="16"/>
                  </a:lnTo>
                  <a:lnTo>
                    <a:pt x="299" y="8"/>
                  </a:lnTo>
                  <a:lnTo>
                    <a:pt x="354" y="2"/>
                  </a:lnTo>
                  <a:lnTo>
                    <a:pt x="40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1493" name="Rectangle 21"/>
            <p:cNvSpPr>
              <a:spLocks noChangeArrowheads="1"/>
            </p:cNvSpPr>
            <p:nvPr/>
          </p:nvSpPr>
          <p:spPr bwMode="auto">
            <a:xfrm>
              <a:off x="1855" y="2395"/>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FF0000"/>
                  </a:solidFill>
                </a:rPr>
                <a:t>1</a:t>
              </a:r>
              <a:endParaRPr lang="en-US"/>
            </a:p>
          </p:txBody>
        </p:sp>
      </p:grpSp>
      <p:grpSp>
        <p:nvGrpSpPr>
          <p:cNvPr id="1641494" name="Group 22"/>
          <p:cNvGrpSpPr>
            <a:grpSpLocks/>
          </p:cNvGrpSpPr>
          <p:nvPr/>
        </p:nvGrpSpPr>
        <p:grpSpPr bwMode="auto">
          <a:xfrm>
            <a:off x="2241551" y="2625726"/>
            <a:ext cx="1323975" cy="985837"/>
            <a:chOff x="452" y="1501"/>
            <a:chExt cx="834" cy="621"/>
          </a:xfrm>
        </p:grpSpPr>
        <p:sp>
          <p:nvSpPr>
            <p:cNvPr id="1641495" name="Freeform 23"/>
            <p:cNvSpPr>
              <a:spLocks/>
            </p:cNvSpPr>
            <p:nvPr/>
          </p:nvSpPr>
          <p:spPr bwMode="auto">
            <a:xfrm>
              <a:off x="452" y="1662"/>
              <a:ext cx="834" cy="460"/>
            </a:xfrm>
            <a:custGeom>
              <a:avLst/>
              <a:gdLst>
                <a:gd name="T0" fmla="*/ 436 w 834"/>
                <a:gd name="T1" fmla="*/ 2 h 460"/>
                <a:gd name="T2" fmla="*/ 494 w 834"/>
                <a:gd name="T3" fmla="*/ 10 h 460"/>
                <a:gd name="T4" fmla="*/ 547 w 834"/>
                <a:gd name="T5" fmla="*/ 20 h 460"/>
                <a:gd name="T6" fmla="*/ 600 w 834"/>
                <a:gd name="T7" fmla="*/ 36 h 460"/>
                <a:gd name="T8" fmla="*/ 650 w 834"/>
                <a:gd name="T9" fmla="*/ 54 h 460"/>
                <a:gd name="T10" fmla="*/ 695 w 834"/>
                <a:gd name="T11" fmla="*/ 77 h 460"/>
                <a:gd name="T12" fmla="*/ 735 w 834"/>
                <a:gd name="T13" fmla="*/ 101 h 460"/>
                <a:gd name="T14" fmla="*/ 768 w 834"/>
                <a:gd name="T15" fmla="*/ 128 h 460"/>
                <a:gd name="T16" fmla="*/ 796 w 834"/>
                <a:gd name="T17" fmla="*/ 158 h 460"/>
                <a:gd name="T18" fmla="*/ 816 w 834"/>
                <a:gd name="T19" fmla="*/ 188 h 460"/>
                <a:gd name="T20" fmla="*/ 830 w 834"/>
                <a:gd name="T21" fmla="*/ 219 h 460"/>
                <a:gd name="T22" fmla="*/ 834 w 834"/>
                <a:gd name="T23" fmla="*/ 251 h 460"/>
                <a:gd name="T24" fmla="*/ 832 w 834"/>
                <a:gd name="T25" fmla="*/ 282 h 460"/>
                <a:gd name="T26" fmla="*/ 820 w 834"/>
                <a:gd name="T27" fmla="*/ 312 h 460"/>
                <a:gd name="T28" fmla="*/ 802 w 834"/>
                <a:gd name="T29" fmla="*/ 339 h 460"/>
                <a:gd name="T30" fmla="*/ 778 w 834"/>
                <a:gd name="T31" fmla="*/ 367 h 460"/>
                <a:gd name="T32" fmla="*/ 745 w 834"/>
                <a:gd name="T33" fmla="*/ 391 h 460"/>
                <a:gd name="T34" fmla="*/ 707 w 834"/>
                <a:gd name="T35" fmla="*/ 412 h 460"/>
                <a:gd name="T36" fmla="*/ 664 w 834"/>
                <a:gd name="T37" fmla="*/ 430 h 460"/>
                <a:gd name="T38" fmla="*/ 616 w 834"/>
                <a:gd name="T39" fmla="*/ 444 h 460"/>
                <a:gd name="T40" fmla="*/ 565 w 834"/>
                <a:gd name="T41" fmla="*/ 454 h 460"/>
                <a:gd name="T42" fmla="*/ 510 w 834"/>
                <a:gd name="T43" fmla="*/ 460 h 460"/>
                <a:gd name="T44" fmla="*/ 454 w 834"/>
                <a:gd name="T45" fmla="*/ 460 h 460"/>
                <a:gd name="T46" fmla="*/ 397 w 834"/>
                <a:gd name="T47" fmla="*/ 458 h 460"/>
                <a:gd name="T48" fmla="*/ 340 w 834"/>
                <a:gd name="T49" fmla="*/ 450 h 460"/>
                <a:gd name="T50" fmla="*/ 284 w 834"/>
                <a:gd name="T51" fmla="*/ 440 h 460"/>
                <a:gd name="T52" fmla="*/ 231 w 834"/>
                <a:gd name="T53" fmla="*/ 424 h 460"/>
                <a:gd name="T54" fmla="*/ 183 w 834"/>
                <a:gd name="T55" fmla="*/ 404 h 460"/>
                <a:gd name="T56" fmla="*/ 138 w 834"/>
                <a:gd name="T57" fmla="*/ 383 h 460"/>
                <a:gd name="T58" fmla="*/ 98 w 834"/>
                <a:gd name="T59" fmla="*/ 359 h 460"/>
                <a:gd name="T60" fmla="*/ 65 w 834"/>
                <a:gd name="T61" fmla="*/ 331 h 460"/>
                <a:gd name="T62" fmla="*/ 37 w 834"/>
                <a:gd name="T63" fmla="*/ 302 h 460"/>
                <a:gd name="T64" fmla="*/ 17 w 834"/>
                <a:gd name="T65" fmla="*/ 272 h 460"/>
                <a:gd name="T66" fmla="*/ 3 w 834"/>
                <a:gd name="T67" fmla="*/ 241 h 460"/>
                <a:gd name="T68" fmla="*/ 0 w 834"/>
                <a:gd name="T69" fmla="*/ 209 h 460"/>
                <a:gd name="T70" fmla="*/ 1 w 834"/>
                <a:gd name="T71" fmla="*/ 178 h 460"/>
                <a:gd name="T72" fmla="*/ 11 w 834"/>
                <a:gd name="T73" fmla="*/ 148 h 460"/>
                <a:gd name="T74" fmla="*/ 29 w 834"/>
                <a:gd name="T75" fmla="*/ 119 h 460"/>
                <a:gd name="T76" fmla="*/ 55 w 834"/>
                <a:gd name="T77" fmla="*/ 93 h 460"/>
                <a:gd name="T78" fmla="*/ 86 w 834"/>
                <a:gd name="T79" fmla="*/ 69 h 460"/>
                <a:gd name="T80" fmla="*/ 124 w 834"/>
                <a:gd name="T81" fmla="*/ 48 h 460"/>
                <a:gd name="T82" fmla="*/ 168 w 834"/>
                <a:gd name="T83" fmla="*/ 30 h 460"/>
                <a:gd name="T84" fmla="*/ 217 w 834"/>
                <a:gd name="T85" fmla="*/ 16 h 460"/>
                <a:gd name="T86" fmla="*/ 268 w 834"/>
                <a:gd name="T87" fmla="*/ 6 h 460"/>
                <a:gd name="T88" fmla="*/ 324 w 834"/>
                <a:gd name="T89" fmla="*/ 0 h 460"/>
                <a:gd name="T90" fmla="*/ 379 w 834"/>
                <a:gd name="T91" fmla="*/ 0 h 460"/>
                <a:gd name="T92" fmla="*/ 436 w 834"/>
                <a:gd name="T93" fmla="*/ 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4" h="460">
                  <a:moveTo>
                    <a:pt x="436" y="2"/>
                  </a:moveTo>
                  <a:lnTo>
                    <a:pt x="494" y="10"/>
                  </a:lnTo>
                  <a:lnTo>
                    <a:pt x="547" y="20"/>
                  </a:lnTo>
                  <a:lnTo>
                    <a:pt x="600" y="36"/>
                  </a:lnTo>
                  <a:lnTo>
                    <a:pt x="650" y="54"/>
                  </a:lnTo>
                  <a:lnTo>
                    <a:pt x="695" y="77"/>
                  </a:lnTo>
                  <a:lnTo>
                    <a:pt x="735" y="101"/>
                  </a:lnTo>
                  <a:lnTo>
                    <a:pt x="768" y="128"/>
                  </a:lnTo>
                  <a:lnTo>
                    <a:pt x="796" y="158"/>
                  </a:lnTo>
                  <a:lnTo>
                    <a:pt x="816" y="188"/>
                  </a:lnTo>
                  <a:lnTo>
                    <a:pt x="830" y="219"/>
                  </a:lnTo>
                  <a:lnTo>
                    <a:pt x="834" y="251"/>
                  </a:lnTo>
                  <a:lnTo>
                    <a:pt x="832" y="282"/>
                  </a:lnTo>
                  <a:lnTo>
                    <a:pt x="820" y="312"/>
                  </a:lnTo>
                  <a:lnTo>
                    <a:pt x="802" y="339"/>
                  </a:lnTo>
                  <a:lnTo>
                    <a:pt x="778" y="367"/>
                  </a:lnTo>
                  <a:lnTo>
                    <a:pt x="745" y="391"/>
                  </a:lnTo>
                  <a:lnTo>
                    <a:pt x="707" y="412"/>
                  </a:lnTo>
                  <a:lnTo>
                    <a:pt x="664" y="430"/>
                  </a:lnTo>
                  <a:lnTo>
                    <a:pt x="616" y="444"/>
                  </a:lnTo>
                  <a:lnTo>
                    <a:pt x="565" y="454"/>
                  </a:lnTo>
                  <a:lnTo>
                    <a:pt x="510" y="460"/>
                  </a:lnTo>
                  <a:lnTo>
                    <a:pt x="454" y="460"/>
                  </a:lnTo>
                  <a:lnTo>
                    <a:pt x="397" y="458"/>
                  </a:lnTo>
                  <a:lnTo>
                    <a:pt x="340" y="450"/>
                  </a:lnTo>
                  <a:lnTo>
                    <a:pt x="284" y="440"/>
                  </a:lnTo>
                  <a:lnTo>
                    <a:pt x="231" y="424"/>
                  </a:lnTo>
                  <a:lnTo>
                    <a:pt x="183" y="404"/>
                  </a:lnTo>
                  <a:lnTo>
                    <a:pt x="138" y="383"/>
                  </a:lnTo>
                  <a:lnTo>
                    <a:pt x="98" y="359"/>
                  </a:lnTo>
                  <a:lnTo>
                    <a:pt x="65" y="331"/>
                  </a:lnTo>
                  <a:lnTo>
                    <a:pt x="37" y="302"/>
                  </a:lnTo>
                  <a:lnTo>
                    <a:pt x="17" y="272"/>
                  </a:lnTo>
                  <a:lnTo>
                    <a:pt x="3" y="241"/>
                  </a:lnTo>
                  <a:lnTo>
                    <a:pt x="0" y="209"/>
                  </a:lnTo>
                  <a:lnTo>
                    <a:pt x="1" y="178"/>
                  </a:lnTo>
                  <a:lnTo>
                    <a:pt x="11" y="148"/>
                  </a:lnTo>
                  <a:lnTo>
                    <a:pt x="29" y="119"/>
                  </a:lnTo>
                  <a:lnTo>
                    <a:pt x="55" y="93"/>
                  </a:lnTo>
                  <a:lnTo>
                    <a:pt x="86" y="69"/>
                  </a:lnTo>
                  <a:lnTo>
                    <a:pt x="124" y="48"/>
                  </a:lnTo>
                  <a:lnTo>
                    <a:pt x="168" y="30"/>
                  </a:lnTo>
                  <a:lnTo>
                    <a:pt x="217" y="16"/>
                  </a:lnTo>
                  <a:lnTo>
                    <a:pt x="268" y="6"/>
                  </a:lnTo>
                  <a:lnTo>
                    <a:pt x="324" y="0"/>
                  </a:lnTo>
                  <a:lnTo>
                    <a:pt x="379" y="0"/>
                  </a:lnTo>
                  <a:lnTo>
                    <a:pt x="436" y="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1496" name="Rectangle 24"/>
            <p:cNvSpPr>
              <a:spLocks noChangeArrowheads="1"/>
            </p:cNvSpPr>
            <p:nvPr/>
          </p:nvSpPr>
          <p:spPr bwMode="auto">
            <a:xfrm>
              <a:off x="944" y="1501"/>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FF0000"/>
                  </a:solidFill>
                </a:rPr>
                <a:t>2</a:t>
              </a:r>
              <a:endParaRPr lang="en-US"/>
            </a:p>
          </p:txBody>
        </p:sp>
      </p:grpSp>
      <p:grpSp>
        <p:nvGrpSpPr>
          <p:cNvPr id="1641497" name="Group 25"/>
          <p:cNvGrpSpPr>
            <a:grpSpLocks/>
          </p:cNvGrpSpPr>
          <p:nvPr/>
        </p:nvGrpSpPr>
        <p:grpSpPr bwMode="auto">
          <a:xfrm>
            <a:off x="1927225" y="1865312"/>
            <a:ext cx="3659188" cy="3460750"/>
            <a:chOff x="254" y="1022"/>
            <a:chExt cx="2305" cy="2180"/>
          </a:xfrm>
        </p:grpSpPr>
        <p:sp>
          <p:nvSpPr>
            <p:cNvPr id="1641498" name="Rectangle 26"/>
            <p:cNvSpPr>
              <a:spLocks noChangeArrowheads="1"/>
            </p:cNvSpPr>
            <p:nvPr/>
          </p:nvSpPr>
          <p:spPr bwMode="auto">
            <a:xfrm>
              <a:off x="564" y="1148"/>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FF0000"/>
                  </a:solidFill>
                </a:rPr>
                <a:t>5</a:t>
              </a:r>
              <a:endParaRPr lang="en-US"/>
            </a:p>
          </p:txBody>
        </p:sp>
        <p:sp>
          <p:nvSpPr>
            <p:cNvPr id="1641499" name="Freeform 27"/>
            <p:cNvSpPr>
              <a:spLocks/>
            </p:cNvSpPr>
            <p:nvPr/>
          </p:nvSpPr>
          <p:spPr bwMode="auto">
            <a:xfrm>
              <a:off x="254" y="1022"/>
              <a:ext cx="2305" cy="2180"/>
            </a:xfrm>
            <a:custGeom>
              <a:avLst/>
              <a:gdLst>
                <a:gd name="T0" fmla="*/ 1245 w 2305"/>
                <a:gd name="T1" fmla="*/ 4 h 2180"/>
                <a:gd name="T2" fmla="*/ 1433 w 2305"/>
                <a:gd name="T3" fmla="*/ 33 h 2180"/>
                <a:gd name="T4" fmla="*/ 1615 w 2305"/>
                <a:gd name="T5" fmla="*/ 90 h 2180"/>
                <a:gd name="T6" fmla="*/ 1781 w 2305"/>
                <a:gd name="T7" fmla="*/ 175 h 2180"/>
                <a:gd name="T8" fmla="*/ 1931 w 2305"/>
                <a:gd name="T9" fmla="*/ 286 h 2180"/>
                <a:gd name="T10" fmla="*/ 2062 w 2305"/>
                <a:gd name="T11" fmla="*/ 420 h 2180"/>
                <a:gd name="T12" fmla="*/ 2166 w 2305"/>
                <a:gd name="T13" fmla="*/ 569 h 2180"/>
                <a:gd name="T14" fmla="*/ 2242 w 2305"/>
                <a:gd name="T15" fmla="*/ 735 h 2180"/>
                <a:gd name="T16" fmla="*/ 2289 w 2305"/>
                <a:gd name="T17" fmla="*/ 908 h 2180"/>
                <a:gd name="T18" fmla="*/ 2305 w 2305"/>
                <a:gd name="T19" fmla="*/ 1088 h 2180"/>
                <a:gd name="T20" fmla="*/ 2289 w 2305"/>
                <a:gd name="T21" fmla="*/ 1267 h 2180"/>
                <a:gd name="T22" fmla="*/ 2243 w 2305"/>
                <a:gd name="T23" fmla="*/ 1443 h 2180"/>
                <a:gd name="T24" fmla="*/ 2166 w 2305"/>
                <a:gd name="T25" fmla="*/ 1606 h 2180"/>
                <a:gd name="T26" fmla="*/ 2064 w 2305"/>
                <a:gd name="T27" fmla="*/ 1758 h 2180"/>
                <a:gd name="T28" fmla="*/ 1935 w 2305"/>
                <a:gd name="T29" fmla="*/ 1890 h 2180"/>
                <a:gd name="T30" fmla="*/ 1785 w 2305"/>
                <a:gd name="T31" fmla="*/ 2002 h 2180"/>
                <a:gd name="T32" fmla="*/ 1617 w 2305"/>
                <a:gd name="T33" fmla="*/ 2087 h 2180"/>
                <a:gd name="T34" fmla="*/ 1437 w 2305"/>
                <a:gd name="T35" fmla="*/ 2146 h 2180"/>
                <a:gd name="T36" fmla="*/ 1249 w 2305"/>
                <a:gd name="T37" fmla="*/ 2176 h 2180"/>
                <a:gd name="T38" fmla="*/ 1059 w 2305"/>
                <a:gd name="T39" fmla="*/ 2176 h 2180"/>
                <a:gd name="T40" fmla="*/ 872 w 2305"/>
                <a:gd name="T41" fmla="*/ 2148 h 2180"/>
                <a:gd name="T42" fmla="*/ 692 w 2305"/>
                <a:gd name="T43" fmla="*/ 2089 h 2180"/>
                <a:gd name="T44" fmla="*/ 524 w 2305"/>
                <a:gd name="T45" fmla="*/ 2004 h 2180"/>
                <a:gd name="T46" fmla="*/ 373 w 2305"/>
                <a:gd name="T47" fmla="*/ 1894 h 2180"/>
                <a:gd name="T48" fmla="*/ 245 w 2305"/>
                <a:gd name="T49" fmla="*/ 1762 h 2180"/>
                <a:gd name="T50" fmla="*/ 140 w 2305"/>
                <a:gd name="T51" fmla="*/ 1610 h 2180"/>
                <a:gd name="T52" fmla="*/ 63 w 2305"/>
                <a:gd name="T53" fmla="*/ 1447 h 2180"/>
                <a:gd name="T54" fmla="*/ 16 w 2305"/>
                <a:gd name="T55" fmla="*/ 1271 h 2180"/>
                <a:gd name="T56" fmla="*/ 0 w 2305"/>
                <a:gd name="T57" fmla="*/ 1092 h 2180"/>
                <a:gd name="T58" fmla="*/ 16 w 2305"/>
                <a:gd name="T59" fmla="*/ 912 h 2180"/>
                <a:gd name="T60" fmla="*/ 63 w 2305"/>
                <a:gd name="T61" fmla="*/ 737 h 2180"/>
                <a:gd name="T62" fmla="*/ 138 w 2305"/>
                <a:gd name="T63" fmla="*/ 573 h 2180"/>
                <a:gd name="T64" fmla="*/ 243 w 2305"/>
                <a:gd name="T65" fmla="*/ 422 h 2180"/>
                <a:gd name="T66" fmla="*/ 371 w 2305"/>
                <a:gd name="T67" fmla="*/ 290 h 2180"/>
                <a:gd name="T68" fmla="*/ 522 w 2305"/>
                <a:gd name="T69" fmla="*/ 179 h 2180"/>
                <a:gd name="T70" fmla="*/ 688 w 2305"/>
                <a:gd name="T71" fmla="*/ 92 h 2180"/>
                <a:gd name="T72" fmla="*/ 868 w 2305"/>
                <a:gd name="T73" fmla="*/ 33 h 2180"/>
                <a:gd name="T74" fmla="*/ 1055 w 2305"/>
                <a:gd name="T75" fmla="*/ 4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05" h="2180">
                  <a:moveTo>
                    <a:pt x="1150" y="0"/>
                  </a:moveTo>
                  <a:lnTo>
                    <a:pt x="1245" y="4"/>
                  </a:lnTo>
                  <a:lnTo>
                    <a:pt x="1340" y="14"/>
                  </a:lnTo>
                  <a:lnTo>
                    <a:pt x="1433" y="33"/>
                  </a:lnTo>
                  <a:lnTo>
                    <a:pt x="1526" y="59"/>
                  </a:lnTo>
                  <a:lnTo>
                    <a:pt x="1615" y="90"/>
                  </a:lnTo>
                  <a:lnTo>
                    <a:pt x="1700" y="130"/>
                  </a:lnTo>
                  <a:lnTo>
                    <a:pt x="1781" y="175"/>
                  </a:lnTo>
                  <a:lnTo>
                    <a:pt x="1860" y="228"/>
                  </a:lnTo>
                  <a:lnTo>
                    <a:pt x="1931" y="286"/>
                  </a:lnTo>
                  <a:lnTo>
                    <a:pt x="2000" y="351"/>
                  </a:lnTo>
                  <a:lnTo>
                    <a:pt x="2062" y="420"/>
                  </a:lnTo>
                  <a:lnTo>
                    <a:pt x="2117" y="493"/>
                  </a:lnTo>
                  <a:lnTo>
                    <a:pt x="2166" y="569"/>
                  </a:lnTo>
                  <a:lnTo>
                    <a:pt x="2208" y="650"/>
                  </a:lnTo>
                  <a:lnTo>
                    <a:pt x="2242" y="735"/>
                  </a:lnTo>
                  <a:lnTo>
                    <a:pt x="2269" y="820"/>
                  </a:lnTo>
                  <a:lnTo>
                    <a:pt x="2289" y="908"/>
                  </a:lnTo>
                  <a:lnTo>
                    <a:pt x="2301" y="997"/>
                  </a:lnTo>
                  <a:lnTo>
                    <a:pt x="2305" y="1088"/>
                  </a:lnTo>
                  <a:lnTo>
                    <a:pt x="2301" y="1178"/>
                  </a:lnTo>
                  <a:lnTo>
                    <a:pt x="2289" y="1267"/>
                  </a:lnTo>
                  <a:lnTo>
                    <a:pt x="2271" y="1356"/>
                  </a:lnTo>
                  <a:lnTo>
                    <a:pt x="2243" y="1443"/>
                  </a:lnTo>
                  <a:lnTo>
                    <a:pt x="2210" y="1525"/>
                  </a:lnTo>
                  <a:lnTo>
                    <a:pt x="2166" y="1606"/>
                  </a:lnTo>
                  <a:lnTo>
                    <a:pt x="2119" y="1685"/>
                  </a:lnTo>
                  <a:lnTo>
                    <a:pt x="2064" y="1758"/>
                  </a:lnTo>
                  <a:lnTo>
                    <a:pt x="2002" y="1827"/>
                  </a:lnTo>
                  <a:lnTo>
                    <a:pt x="1935" y="1890"/>
                  </a:lnTo>
                  <a:lnTo>
                    <a:pt x="1862" y="1949"/>
                  </a:lnTo>
                  <a:lnTo>
                    <a:pt x="1785" y="2002"/>
                  </a:lnTo>
                  <a:lnTo>
                    <a:pt x="1704" y="2048"/>
                  </a:lnTo>
                  <a:lnTo>
                    <a:pt x="1617" y="2087"/>
                  </a:lnTo>
                  <a:lnTo>
                    <a:pt x="1528" y="2121"/>
                  </a:lnTo>
                  <a:lnTo>
                    <a:pt x="1437" y="2146"/>
                  </a:lnTo>
                  <a:lnTo>
                    <a:pt x="1344" y="2164"/>
                  </a:lnTo>
                  <a:lnTo>
                    <a:pt x="1249" y="2176"/>
                  </a:lnTo>
                  <a:lnTo>
                    <a:pt x="1154" y="2180"/>
                  </a:lnTo>
                  <a:lnTo>
                    <a:pt x="1059" y="2176"/>
                  </a:lnTo>
                  <a:lnTo>
                    <a:pt x="965" y="2166"/>
                  </a:lnTo>
                  <a:lnTo>
                    <a:pt x="872" y="2148"/>
                  </a:lnTo>
                  <a:lnTo>
                    <a:pt x="781" y="2123"/>
                  </a:lnTo>
                  <a:lnTo>
                    <a:pt x="692" y="2089"/>
                  </a:lnTo>
                  <a:lnTo>
                    <a:pt x="607" y="2050"/>
                  </a:lnTo>
                  <a:lnTo>
                    <a:pt x="524" y="2004"/>
                  </a:lnTo>
                  <a:lnTo>
                    <a:pt x="447" y="1951"/>
                  </a:lnTo>
                  <a:lnTo>
                    <a:pt x="373" y="1894"/>
                  </a:lnTo>
                  <a:lnTo>
                    <a:pt x="306" y="1829"/>
                  </a:lnTo>
                  <a:lnTo>
                    <a:pt x="245" y="1762"/>
                  </a:lnTo>
                  <a:lnTo>
                    <a:pt x="190" y="1687"/>
                  </a:lnTo>
                  <a:lnTo>
                    <a:pt x="140" y="1610"/>
                  </a:lnTo>
                  <a:lnTo>
                    <a:pt x="99" y="1529"/>
                  </a:lnTo>
                  <a:lnTo>
                    <a:pt x="63" y="1447"/>
                  </a:lnTo>
                  <a:lnTo>
                    <a:pt x="35" y="1360"/>
                  </a:lnTo>
                  <a:lnTo>
                    <a:pt x="16" y="1271"/>
                  </a:lnTo>
                  <a:lnTo>
                    <a:pt x="4" y="1182"/>
                  </a:lnTo>
                  <a:lnTo>
                    <a:pt x="0" y="1092"/>
                  </a:lnTo>
                  <a:lnTo>
                    <a:pt x="4" y="1001"/>
                  </a:lnTo>
                  <a:lnTo>
                    <a:pt x="16" y="912"/>
                  </a:lnTo>
                  <a:lnTo>
                    <a:pt x="35" y="824"/>
                  </a:lnTo>
                  <a:lnTo>
                    <a:pt x="63" y="737"/>
                  </a:lnTo>
                  <a:lnTo>
                    <a:pt x="97" y="654"/>
                  </a:lnTo>
                  <a:lnTo>
                    <a:pt x="138" y="573"/>
                  </a:lnTo>
                  <a:lnTo>
                    <a:pt x="188" y="495"/>
                  </a:lnTo>
                  <a:lnTo>
                    <a:pt x="243" y="422"/>
                  </a:lnTo>
                  <a:lnTo>
                    <a:pt x="304" y="353"/>
                  </a:lnTo>
                  <a:lnTo>
                    <a:pt x="371" y="290"/>
                  </a:lnTo>
                  <a:lnTo>
                    <a:pt x="443" y="230"/>
                  </a:lnTo>
                  <a:lnTo>
                    <a:pt x="522" y="179"/>
                  </a:lnTo>
                  <a:lnTo>
                    <a:pt x="603" y="132"/>
                  </a:lnTo>
                  <a:lnTo>
                    <a:pt x="688" y="92"/>
                  </a:lnTo>
                  <a:lnTo>
                    <a:pt x="777" y="59"/>
                  </a:lnTo>
                  <a:lnTo>
                    <a:pt x="868" y="33"/>
                  </a:lnTo>
                  <a:lnTo>
                    <a:pt x="961" y="16"/>
                  </a:lnTo>
                  <a:lnTo>
                    <a:pt x="1055" y="4"/>
                  </a:lnTo>
                  <a:lnTo>
                    <a:pt x="115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1500" name="Group 28"/>
          <p:cNvGrpSpPr>
            <a:grpSpLocks/>
          </p:cNvGrpSpPr>
          <p:nvPr/>
        </p:nvGrpSpPr>
        <p:grpSpPr bwMode="auto">
          <a:xfrm>
            <a:off x="3455989" y="3344864"/>
            <a:ext cx="1800225" cy="1668463"/>
            <a:chOff x="1217" y="1954"/>
            <a:chExt cx="1134" cy="1051"/>
          </a:xfrm>
        </p:grpSpPr>
        <p:sp>
          <p:nvSpPr>
            <p:cNvPr id="1641501" name="Rectangle 29"/>
            <p:cNvSpPr>
              <a:spLocks noChangeArrowheads="1"/>
            </p:cNvSpPr>
            <p:nvPr/>
          </p:nvSpPr>
          <p:spPr bwMode="auto">
            <a:xfrm>
              <a:off x="1665" y="2811"/>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FF0000"/>
                  </a:solidFill>
                </a:rPr>
                <a:t>3</a:t>
              </a:r>
              <a:endParaRPr lang="en-US"/>
            </a:p>
          </p:txBody>
        </p:sp>
        <p:sp>
          <p:nvSpPr>
            <p:cNvPr id="1641502" name="Freeform 30"/>
            <p:cNvSpPr>
              <a:spLocks/>
            </p:cNvSpPr>
            <p:nvPr/>
          </p:nvSpPr>
          <p:spPr bwMode="auto">
            <a:xfrm>
              <a:off x="1217" y="1954"/>
              <a:ext cx="1134" cy="909"/>
            </a:xfrm>
            <a:custGeom>
              <a:avLst/>
              <a:gdLst>
                <a:gd name="T0" fmla="*/ 371 w 1134"/>
                <a:gd name="T1" fmla="*/ 142 h 909"/>
                <a:gd name="T2" fmla="*/ 430 w 1134"/>
                <a:gd name="T3" fmla="*/ 108 h 909"/>
                <a:gd name="T4" fmla="*/ 492 w 1134"/>
                <a:gd name="T5" fmla="*/ 79 h 909"/>
                <a:gd name="T6" fmla="*/ 551 w 1134"/>
                <a:gd name="T7" fmla="*/ 53 h 909"/>
                <a:gd name="T8" fmla="*/ 614 w 1134"/>
                <a:gd name="T9" fmla="*/ 32 h 909"/>
                <a:gd name="T10" fmla="*/ 674 w 1134"/>
                <a:gd name="T11" fmla="*/ 16 h 909"/>
                <a:gd name="T12" fmla="*/ 735 w 1134"/>
                <a:gd name="T13" fmla="*/ 6 h 909"/>
                <a:gd name="T14" fmla="*/ 792 w 1134"/>
                <a:gd name="T15" fmla="*/ 0 h 909"/>
                <a:gd name="T16" fmla="*/ 848 w 1134"/>
                <a:gd name="T17" fmla="*/ 0 h 909"/>
                <a:gd name="T18" fmla="*/ 899 w 1134"/>
                <a:gd name="T19" fmla="*/ 4 h 909"/>
                <a:gd name="T20" fmla="*/ 946 w 1134"/>
                <a:gd name="T21" fmla="*/ 14 h 909"/>
                <a:gd name="T22" fmla="*/ 990 w 1134"/>
                <a:gd name="T23" fmla="*/ 30 h 909"/>
                <a:gd name="T24" fmla="*/ 1027 w 1134"/>
                <a:gd name="T25" fmla="*/ 51 h 909"/>
                <a:gd name="T26" fmla="*/ 1061 w 1134"/>
                <a:gd name="T27" fmla="*/ 77 h 909"/>
                <a:gd name="T28" fmla="*/ 1089 w 1134"/>
                <a:gd name="T29" fmla="*/ 107 h 909"/>
                <a:gd name="T30" fmla="*/ 1110 w 1134"/>
                <a:gd name="T31" fmla="*/ 140 h 909"/>
                <a:gd name="T32" fmla="*/ 1124 w 1134"/>
                <a:gd name="T33" fmla="*/ 177 h 909"/>
                <a:gd name="T34" fmla="*/ 1132 w 1134"/>
                <a:gd name="T35" fmla="*/ 217 h 909"/>
                <a:gd name="T36" fmla="*/ 1134 w 1134"/>
                <a:gd name="T37" fmla="*/ 260 h 909"/>
                <a:gd name="T38" fmla="*/ 1128 w 1134"/>
                <a:gd name="T39" fmla="*/ 308 h 909"/>
                <a:gd name="T40" fmla="*/ 1118 w 1134"/>
                <a:gd name="T41" fmla="*/ 355 h 909"/>
                <a:gd name="T42" fmla="*/ 1099 w 1134"/>
                <a:gd name="T43" fmla="*/ 402 h 909"/>
                <a:gd name="T44" fmla="*/ 1075 w 1134"/>
                <a:gd name="T45" fmla="*/ 451 h 909"/>
                <a:gd name="T46" fmla="*/ 1045 w 1134"/>
                <a:gd name="T47" fmla="*/ 501 h 909"/>
                <a:gd name="T48" fmla="*/ 1010 w 1134"/>
                <a:gd name="T49" fmla="*/ 550 h 909"/>
                <a:gd name="T50" fmla="*/ 968 w 1134"/>
                <a:gd name="T51" fmla="*/ 597 h 909"/>
                <a:gd name="T52" fmla="*/ 923 w 1134"/>
                <a:gd name="T53" fmla="*/ 643 h 909"/>
                <a:gd name="T54" fmla="*/ 871 w 1134"/>
                <a:gd name="T55" fmla="*/ 688 h 909"/>
                <a:gd name="T56" fmla="*/ 818 w 1134"/>
                <a:gd name="T57" fmla="*/ 727 h 909"/>
                <a:gd name="T58" fmla="*/ 763 w 1134"/>
                <a:gd name="T59" fmla="*/ 765 h 909"/>
                <a:gd name="T60" fmla="*/ 703 w 1134"/>
                <a:gd name="T61" fmla="*/ 800 h 909"/>
                <a:gd name="T62" fmla="*/ 644 w 1134"/>
                <a:gd name="T63" fmla="*/ 830 h 909"/>
                <a:gd name="T64" fmla="*/ 583 w 1134"/>
                <a:gd name="T65" fmla="*/ 855 h 909"/>
                <a:gd name="T66" fmla="*/ 519 w 1134"/>
                <a:gd name="T67" fmla="*/ 877 h 909"/>
                <a:gd name="T68" fmla="*/ 460 w 1134"/>
                <a:gd name="T69" fmla="*/ 893 h 909"/>
                <a:gd name="T70" fmla="*/ 401 w 1134"/>
                <a:gd name="T71" fmla="*/ 903 h 909"/>
                <a:gd name="T72" fmla="*/ 342 w 1134"/>
                <a:gd name="T73" fmla="*/ 909 h 909"/>
                <a:gd name="T74" fmla="*/ 286 w 1134"/>
                <a:gd name="T75" fmla="*/ 909 h 909"/>
                <a:gd name="T76" fmla="*/ 235 w 1134"/>
                <a:gd name="T77" fmla="*/ 905 h 909"/>
                <a:gd name="T78" fmla="*/ 187 w 1134"/>
                <a:gd name="T79" fmla="*/ 893 h 909"/>
                <a:gd name="T80" fmla="*/ 144 w 1134"/>
                <a:gd name="T81" fmla="*/ 877 h 909"/>
                <a:gd name="T82" fmla="*/ 106 w 1134"/>
                <a:gd name="T83" fmla="*/ 857 h 909"/>
                <a:gd name="T84" fmla="*/ 73 w 1134"/>
                <a:gd name="T85" fmla="*/ 832 h 909"/>
                <a:gd name="T86" fmla="*/ 45 w 1134"/>
                <a:gd name="T87" fmla="*/ 802 h 909"/>
                <a:gd name="T88" fmla="*/ 23 w 1134"/>
                <a:gd name="T89" fmla="*/ 769 h 909"/>
                <a:gd name="T90" fmla="*/ 9 w 1134"/>
                <a:gd name="T91" fmla="*/ 731 h 909"/>
                <a:gd name="T92" fmla="*/ 2 w 1134"/>
                <a:gd name="T93" fmla="*/ 690 h 909"/>
                <a:gd name="T94" fmla="*/ 0 w 1134"/>
                <a:gd name="T95" fmla="*/ 647 h 909"/>
                <a:gd name="T96" fmla="*/ 5 w 1134"/>
                <a:gd name="T97" fmla="*/ 601 h 909"/>
                <a:gd name="T98" fmla="*/ 15 w 1134"/>
                <a:gd name="T99" fmla="*/ 554 h 909"/>
                <a:gd name="T100" fmla="*/ 35 w 1134"/>
                <a:gd name="T101" fmla="*/ 505 h 909"/>
                <a:gd name="T102" fmla="*/ 59 w 1134"/>
                <a:gd name="T103" fmla="*/ 455 h 909"/>
                <a:gd name="T104" fmla="*/ 88 w 1134"/>
                <a:gd name="T105" fmla="*/ 406 h 909"/>
                <a:gd name="T106" fmla="*/ 124 w 1134"/>
                <a:gd name="T107" fmla="*/ 359 h 909"/>
                <a:gd name="T108" fmla="*/ 166 w 1134"/>
                <a:gd name="T109" fmla="*/ 311 h 909"/>
                <a:gd name="T110" fmla="*/ 211 w 1134"/>
                <a:gd name="T111" fmla="*/ 264 h 909"/>
                <a:gd name="T112" fmla="*/ 262 w 1134"/>
                <a:gd name="T113" fmla="*/ 221 h 909"/>
                <a:gd name="T114" fmla="*/ 316 w 1134"/>
                <a:gd name="T115" fmla="*/ 179 h 909"/>
                <a:gd name="T116" fmla="*/ 371 w 1134"/>
                <a:gd name="T117" fmla="*/ 14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4" h="909">
                  <a:moveTo>
                    <a:pt x="371" y="142"/>
                  </a:moveTo>
                  <a:lnTo>
                    <a:pt x="430" y="108"/>
                  </a:lnTo>
                  <a:lnTo>
                    <a:pt x="492" y="79"/>
                  </a:lnTo>
                  <a:lnTo>
                    <a:pt x="551" y="53"/>
                  </a:lnTo>
                  <a:lnTo>
                    <a:pt x="614" y="32"/>
                  </a:lnTo>
                  <a:lnTo>
                    <a:pt x="674" y="16"/>
                  </a:lnTo>
                  <a:lnTo>
                    <a:pt x="735" y="6"/>
                  </a:lnTo>
                  <a:lnTo>
                    <a:pt x="792" y="0"/>
                  </a:lnTo>
                  <a:lnTo>
                    <a:pt x="848" y="0"/>
                  </a:lnTo>
                  <a:lnTo>
                    <a:pt x="899" y="4"/>
                  </a:lnTo>
                  <a:lnTo>
                    <a:pt x="946" y="14"/>
                  </a:lnTo>
                  <a:lnTo>
                    <a:pt x="990" y="30"/>
                  </a:lnTo>
                  <a:lnTo>
                    <a:pt x="1027" y="51"/>
                  </a:lnTo>
                  <a:lnTo>
                    <a:pt x="1061" y="77"/>
                  </a:lnTo>
                  <a:lnTo>
                    <a:pt x="1089" y="107"/>
                  </a:lnTo>
                  <a:lnTo>
                    <a:pt x="1110" y="140"/>
                  </a:lnTo>
                  <a:lnTo>
                    <a:pt x="1124" y="177"/>
                  </a:lnTo>
                  <a:lnTo>
                    <a:pt x="1132" y="217"/>
                  </a:lnTo>
                  <a:lnTo>
                    <a:pt x="1134" y="260"/>
                  </a:lnTo>
                  <a:lnTo>
                    <a:pt x="1128" y="308"/>
                  </a:lnTo>
                  <a:lnTo>
                    <a:pt x="1118" y="355"/>
                  </a:lnTo>
                  <a:lnTo>
                    <a:pt x="1099" y="402"/>
                  </a:lnTo>
                  <a:lnTo>
                    <a:pt x="1075" y="451"/>
                  </a:lnTo>
                  <a:lnTo>
                    <a:pt x="1045" y="501"/>
                  </a:lnTo>
                  <a:lnTo>
                    <a:pt x="1010" y="550"/>
                  </a:lnTo>
                  <a:lnTo>
                    <a:pt x="968" y="597"/>
                  </a:lnTo>
                  <a:lnTo>
                    <a:pt x="923" y="643"/>
                  </a:lnTo>
                  <a:lnTo>
                    <a:pt x="871" y="688"/>
                  </a:lnTo>
                  <a:lnTo>
                    <a:pt x="818" y="727"/>
                  </a:lnTo>
                  <a:lnTo>
                    <a:pt x="763" y="765"/>
                  </a:lnTo>
                  <a:lnTo>
                    <a:pt x="703" y="800"/>
                  </a:lnTo>
                  <a:lnTo>
                    <a:pt x="644" y="830"/>
                  </a:lnTo>
                  <a:lnTo>
                    <a:pt x="583" y="855"/>
                  </a:lnTo>
                  <a:lnTo>
                    <a:pt x="519" y="877"/>
                  </a:lnTo>
                  <a:lnTo>
                    <a:pt x="460" y="893"/>
                  </a:lnTo>
                  <a:lnTo>
                    <a:pt x="401" y="903"/>
                  </a:lnTo>
                  <a:lnTo>
                    <a:pt x="342" y="909"/>
                  </a:lnTo>
                  <a:lnTo>
                    <a:pt x="286" y="909"/>
                  </a:lnTo>
                  <a:lnTo>
                    <a:pt x="235" y="905"/>
                  </a:lnTo>
                  <a:lnTo>
                    <a:pt x="187" y="893"/>
                  </a:lnTo>
                  <a:lnTo>
                    <a:pt x="144" y="877"/>
                  </a:lnTo>
                  <a:lnTo>
                    <a:pt x="106" y="857"/>
                  </a:lnTo>
                  <a:lnTo>
                    <a:pt x="73" y="832"/>
                  </a:lnTo>
                  <a:lnTo>
                    <a:pt x="45" y="802"/>
                  </a:lnTo>
                  <a:lnTo>
                    <a:pt x="23" y="769"/>
                  </a:lnTo>
                  <a:lnTo>
                    <a:pt x="9" y="731"/>
                  </a:lnTo>
                  <a:lnTo>
                    <a:pt x="2" y="690"/>
                  </a:lnTo>
                  <a:lnTo>
                    <a:pt x="0" y="647"/>
                  </a:lnTo>
                  <a:lnTo>
                    <a:pt x="5" y="601"/>
                  </a:lnTo>
                  <a:lnTo>
                    <a:pt x="15" y="554"/>
                  </a:lnTo>
                  <a:lnTo>
                    <a:pt x="35" y="505"/>
                  </a:lnTo>
                  <a:lnTo>
                    <a:pt x="59" y="455"/>
                  </a:lnTo>
                  <a:lnTo>
                    <a:pt x="88" y="406"/>
                  </a:lnTo>
                  <a:lnTo>
                    <a:pt x="124" y="359"/>
                  </a:lnTo>
                  <a:lnTo>
                    <a:pt x="166" y="311"/>
                  </a:lnTo>
                  <a:lnTo>
                    <a:pt x="211" y="264"/>
                  </a:lnTo>
                  <a:lnTo>
                    <a:pt x="262" y="221"/>
                  </a:lnTo>
                  <a:lnTo>
                    <a:pt x="316" y="179"/>
                  </a:lnTo>
                  <a:lnTo>
                    <a:pt x="371" y="14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1503" name="Group 31"/>
          <p:cNvGrpSpPr>
            <a:grpSpLocks/>
          </p:cNvGrpSpPr>
          <p:nvPr/>
        </p:nvGrpSpPr>
        <p:grpSpPr bwMode="auto">
          <a:xfrm>
            <a:off x="3417889" y="2165350"/>
            <a:ext cx="1933575" cy="3097212"/>
            <a:chOff x="1193" y="1211"/>
            <a:chExt cx="1218" cy="1951"/>
          </a:xfrm>
        </p:grpSpPr>
        <p:sp>
          <p:nvSpPr>
            <p:cNvPr id="1641504" name="Rectangle 32"/>
            <p:cNvSpPr>
              <a:spLocks noChangeArrowheads="1"/>
            </p:cNvSpPr>
            <p:nvPr/>
          </p:nvSpPr>
          <p:spPr bwMode="auto">
            <a:xfrm>
              <a:off x="1602" y="1211"/>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a:solidFill>
                    <a:srgbClr val="FF0000"/>
                  </a:solidFill>
                </a:rPr>
                <a:t>4</a:t>
              </a:r>
              <a:endParaRPr lang="en-US"/>
            </a:p>
          </p:txBody>
        </p:sp>
        <p:sp>
          <p:nvSpPr>
            <p:cNvPr id="1641505" name="Freeform 33"/>
            <p:cNvSpPr>
              <a:spLocks/>
            </p:cNvSpPr>
            <p:nvPr/>
          </p:nvSpPr>
          <p:spPr bwMode="auto">
            <a:xfrm>
              <a:off x="1193" y="1246"/>
              <a:ext cx="1218" cy="1916"/>
            </a:xfrm>
            <a:custGeom>
              <a:avLst/>
              <a:gdLst>
                <a:gd name="T0" fmla="*/ 87 w 1218"/>
                <a:gd name="T1" fmla="*/ 724 h 1916"/>
                <a:gd name="T2" fmla="*/ 148 w 1218"/>
                <a:gd name="T3" fmla="*/ 566 h 1916"/>
                <a:gd name="T4" fmla="*/ 225 w 1218"/>
                <a:gd name="T5" fmla="*/ 420 h 1916"/>
                <a:gd name="T6" fmla="*/ 312 w 1218"/>
                <a:gd name="T7" fmla="*/ 290 h 1916"/>
                <a:gd name="T8" fmla="*/ 409 w 1218"/>
                <a:gd name="T9" fmla="*/ 182 h 1916"/>
                <a:gd name="T10" fmla="*/ 514 w 1218"/>
                <a:gd name="T11" fmla="*/ 97 h 1916"/>
                <a:gd name="T12" fmla="*/ 619 w 1218"/>
                <a:gd name="T13" fmla="*/ 38 h 1916"/>
                <a:gd name="T14" fmla="*/ 725 w 1218"/>
                <a:gd name="T15" fmla="*/ 6 h 1916"/>
                <a:gd name="T16" fmla="*/ 826 w 1218"/>
                <a:gd name="T17" fmla="*/ 4 h 1916"/>
                <a:gd name="T18" fmla="*/ 923 w 1218"/>
                <a:gd name="T19" fmla="*/ 30 h 1916"/>
                <a:gd name="T20" fmla="*/ 1008 w 1218"/>
                <a:gd name="T21" fmla="*/ 85 h 1916"/>
                <a:gd name="T22" fmla="*/ 1081 w 1218"/>
                <a:gd name="T23" fmla="*/ 168 h 1916"/>
                <a:gd name="T24" fmla="*/ 1142 w 1218"/>
                <a:gd name="T25" fmla="*/ 272 h 1916"/>
                <a:gd name="T26" fmla="*/ 1184 w 1218"/>
                <a:gd name="T27" fmla="*/ 399 h 1916"/>
                <a:gd name="T28" fmla="*/ 1212 w 1218"/>
                <a:gd name="T29" fmla="*/ 543 h 1916"/>
                <a:gd name="T30" fmla="*/ 1218 w 1218"/>
                <a:gd name="T31" fmla="*/ 698 h 1916"/>
                <a:gd name="T32" fmla="*/ 1208 w 1218"/>
                <a:gd name="T33" fmla="*/ 862 h 1916"/>
                <a:gd name="T34" fmla="*/ 1178 w 1218"/>
                <a:gd name="T35" fmla="*/ 1029 h 1916"/>
                <a:gd name="T36" fmla="*/ 1133 w 1218"/>
                <a:gd name="T37" fmla="*/ 1193 h 1916"/>
                <a:gd name="T38" fmla="*/ 1069 w 1218"/>
                <a:gd name="T39" fmla="*/ 1351 h 1916"/>
                <a:gd name="T40" fmla="*/ 992 w 1218"/>
                <a:gd name="T41" fmla="*/ 1496 h 1916"/>
                <a:gd name="T42" fmla="*/ 905 w 1218"/>
                <a:gd name="T43" fmla="*/ 1627 h 1916"/>
                <a:gd name="T44" fmla="*/ 808 w 1218"/>
                <a:gd name="T45" fmla="*/ 1735 h 1916"/>
                <a:gd name="T46" fmla="*/ 706 w 1218"/>
                <a:gd name="T47" fmla="*/ 1820 h 1916"/>
                <a:gd name="T48" fmla="*/ 599 w 1218"/>
                <a:gd name="T49" fmla="*/ 1879 h 1916"/>
                <a:gd name="T50" fmla="*/ 494 w 1218"/>
                <a:gd name="T51" fmla="*/ 1910 h 1916"/>
                <a:gd name="T52" fmla="*/ 391 w 1218"/>
                <a:gd name="T53" fmla="*/ 1912 h 1916"/>
                <a:gd name="T54" fmla="*/ 296 w 1218"/>
                <a:gd name="T55" fmla="*/ 1887 h 1916"/>
                <a:gd name="T56" fmla="*/ 209 w 1218"/>
                <a:gd name="T57" fmla="*/ 1832 h 1916"/>
                <a:gd name="T58" fmla="*/ 136 w 1218"/>
                <a:gd name="T59" fmla="*/ 1751 h 1916"/>
                <a:gd name="T60" fmla="*/ 77 w 1218"/>
                <a:gd name="T61" fmla="*/ 1644 h 1916"/>
                <a:gd name="T62" fmla="*/ 33 w 1218"/>
                <a:gd name="T63" fmla="*/ 1518 h 1916"/>
                <a:gd name="T64" fmla="*/ 8 w 1218"/>
                <a:gd name="T65" fmla="*/ 1374 h 1916"/>
                <a:gd name="T66" fmla="*/ 0 w 1218"/>
                <a:gd name="T67" fmla="*/ 1219 h 1916"/>
                <a:gd name="T68" fmla="*/ 12 w 1218"/>
                <a:gd name="T69" fmla="*/ 1055 h 1916"/>
                <a:gd name="T70" fmla="*/ 39 w 1218"/>
                <a:gd name="T71" fmla="*/ 887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8" h="1916">
                  <a:moveTo>
                    <a:pt x="61" y="805"/>
                  </a:moveTo>
                  <a:lnTo>
                    <a:pt x="87" y="724"/>
                  </a:lnTo>
                  <a:lnTo>
                    <a:pt x="116" y="643"/>
                  </a:lnTo>
                  <a:lnTo>
                    <a:pt x="148" y="566"/>
                  </a:lnTo>
                  <a:lnTo>
                    <a:pt x="186" y="491"/>
                  </a:lnTo>
                  <a:lnTo>
                    <a:pt x="225" y="420"/>
                  </a:lnTo>
                  <a:lnTo>
                    <a:pt x="267" y="353"/>
                  </a:lnTo>
                  <a:lnTo>
                    <a:pt x="312" y="290"/>
                  </a:lnTo>
                  <a:lnTo>
                    <a:pt x="360" y="233"/>
                  </a:lnTo>
                  <a:lnTo>
                    <a:pt x="409" y="182"/>
                  </a:lnTo>
                  <a:lnTo>
                    <a:pt x="460" y="136"/>
                  </a:lnTo>
                  <a:lnTo>
                    <a:pt x="514" y="97"/>
                  </a:lnTo>
                  <a:lnTo>
                    <a:pt x="565" y="64"/>
                  </a:lnTo>
                  <a:lnTo>
                    <a:pt x="619" y="38"/>
                  </a:lnTo>
                  <a:lnTo>
                    <a:pt x="672" y="18"/>
                  </a:lnTo>
                  <a:lnTo>
                    <a:pt x="725" y="6"/>
                  </a:lnTo>
                  <a:lnTo>
                    <a:pt x="777" y="0"/>
                  </a:lnTo>
                  <a:lnTo>
                    <a:pt x="826" y="4"/>
                  </a:lnTo>
                  <a:lnTo>
                    <a:pt x="876" y="14"/>
                  </a:lnTo>
                  <a:lnTo>
                    <a:pt x="923" y="30"/>
                  </a:lnTo>
                  <a:lnTo>
                    <a:pt x="966" y="54"/>
                  </a:lnTo>
                  <a:lnTo>
                    <a:pt x="1008" y="85"/>
                  </a:lnTo>
                  <a:lnTo>
                    <a:pt x="1048" y="123"/>
                  </a:lnTo>
                  <a:lnTo>
                    <a:pt x="1081" y="168"/>
                  </a:lnTo>
                  <a:lnTo>
                    <a:pt x="1113" y="217"/>
                  </a:lnTo>
                  <a:lnTo>
                    <a:pt x="1142" y="272"/>
                  </a:lnTo>
                  <a:lnTo>
                    <a:pt x="1166" y="334"/>
                  </a:lnTo>
                  <a:lnTo>
                    <a:pt x="1184" y="399"/>
                  </a:lnTo>
                  <a:lnTo>
                    <a:pt x="1200" y="470"/>
                  </a:lnTo>
                  <a:lnTo>
                    <a:pt x="1212" y="543"/>
                  </a:lnTo>
                  <a:lnTo>
                    <a:pt x="1218" y="619"/>
                  </a:lnTo>
                  <a:lnTo>
                    <a:pt x="1218" y="698"/>
                  </a:lnTo>
                  <a:lnTo>
                    <a:pt x="1216" y="779"/>
                  </a:lnTo>
                  <a:lnTo>
                    <a:pt x="1208" y="862"/>
                  </a:lnTo>
                  <a:lnTo>
                    <a:pt x="1196" y="947"/>
                  </a:lnTo>
                  <a:lnTo>
                    <a:pt x="1178" y="1029"/>
                  </a:lnTo>
                  <a:lnTo>
                    <a:pt x="1156" y="1112"/>
                  </a:lnTo>
                  <a:lnTo>
                    <a:pt x="1133" y="1193"/>
                  </a:lnTo>
                  <a:lnTo>
                    <a:pt x="1103" y="1274"/>
                  </a:lnTo>
                  <a:lnTo>
                    <a:pt x="1069" y="1351"/>
                  </a:lnTo>
                  <a:lnTo>
                    <a:pt x="1034" y="1426"/>
                  </a:lnTo>
                  <a:lnTo>
                    <a:pt x="992" y="1496"/>
                  </a:lnTo>
                  <a:lnTo>
                    <a:pt x="951" y="1563"/>
                  </a:lnTo>
                  <a:lnTo>
                    <a:pt x="905" y="1627"/>
                  </a:lnTo>
                  <a:lnTo>
                    <a:pt x="858" y="1684"/>
                  </a:lnTo>
                  <a:lnTo>
                    <a:pt x="808" y="1735"/>
                  </a:lnTo>
                  <a:lnTo>
                    <a:pt x="757" y="1780"/>
                  </a:lnTo>
                  <a:lnTo>
                    <a:pt x="706" y="1820"/>
                  </a:lnTo>
                  <a:lnTo>
                    <a:pt x="652" y="1853"/>
                  </a:lnTo>
                  <a:lnTo>
                    <a:pt x="599" y="1879"/>
                  </a:lnTo>
                  <a:lnTo>
                    <a:pt x="545" y="1899"/>
                  </a:lnTo>
                  <a:lnTo>
                    <a:pt x="494" y="1910"/>
                  </a:lnTo>
                  <a:lnTo>
                    <a:pt x="443" y="1916"/>
                  </a:lnTo>
                  <a:lnTo>
                    <a:pt x="391" y="1912"/>
                  </a:lnTo>
                  <a:lnTo>
                    <a:pt x="342" y="1902"/>
                  </a:lnTo>
                  <a:lnTo>
                    <a:pt x="296" y="1887"/>
                  </a:lnTo>
                  <a:lnTo>
                    <a:pt x="251" y="1863"/>
                  </a:lnTo>
                  <a:lnTo>
                    <a:pt x="209" y="1832"/>
                  </a:lnTo>
                  <a:lnTo>
                    <a:pt x="172" y="1794"/>
                  </a:lnTo>
                  <a:lnTo>
                    <a:pt x="136" y="1751"/>
                  </a:lnTo>
                  <a:lnTo>
                    <a:pt x="105" y="1699"/>
                  </a:lnTo>
                  <a:lnTo>
                    <a:pt x="77" y="1644"/>
                  </a:lnTo>
                  <a:lnTo>
                    <a:pt x="53" y="1583"/>
                  </a:lnTo>
                  <a:lnTo>
                    <a:pt x="33" y="1518"/>
                  </a:lnTo>
                  <a:lnTo>
                    <a:pt x="18" y="1449"/>
                  </a:lnTo>
                  <a:lnTo>
                    <a:pt x="8" y="1374"/>
                  </a:lnTo>
                  <a:lnTo>
                    <a:pt x="2" y="1297"/>
                  </a:lnTo>
                  <a:lnTo>
                    <a:pt x="0" y="1219"/>
                  </a:lnTo>
                  <a:lnTo>
                    <a:pt x="4" y="1138"/>
                  </a:lnTo>
                  <a:lnTo>
                    <a:pt x="12" y="1055"/>
                  </a:lnTo>
                  <a:lnTo>
                    <a:pt x="24" y="972"/>
                  </a:lnTo>
                  <a:lnTo>
                    <a:pt x="39" y="887"/>
                  </a:lnTo>
                  <a:lnTo>
                    <a:pt x="61" y="80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aphicFrame>
        <p:nvGraphicFramePr>
          <p:cNvPr id="34" name="Table 33"/>
          <p:cNvGraphicFramePr>
            <a:graphicFrameLocks noGrp="1"/>
          </p:cNvGraphicFramePr>
          <p:nvPr/>
        </p:nvGraphicFramePr>
        <p:xfrm>
          <a:off x="6985000" y="1548765"/>
          <a:ext cx="3219451" cy="2346960"/>
        </p:xfrm>
        <a:graphic>
          <a:graphicData uri="http://schemas.openxmlformats.org/drawingml/2006/table">
            <a:tbl>
              <a:tblPr firstRow="1" firstCol="1" bandRow="1">
                <a:tableStyleId>{5C22544A-7EE6-4342-B048-85BDC9FD1C3A}</a:tableStyleId>
              </a:tblPr>
              <a:tblGrid>
                <a:gridCol w="394609">
                  <a:extLst>
                    <a:ext uri="{9D8B030D-6E8A-4147-A177-3AD203B41FA5}">
                      <a16:colId xmlns:a16="http://schemas.microsoft.com/office/drawing/2014/main" val="20000"/>
                    </a:ext>
                  </a:extLst>
                </a:gridCol>
                <a:gridCol w="470807">
                  <a:extLst>
                    <a:ext uri="{9D8B030D-6E8A-4147-A177-3AD203B41FA5}">
                      <a16:colId xmlns:a16="http://schemas.microsoft.com/office/drawing/2014/main" val="20001"/>
                    </a:ext>
                  </a:extLst>
                </a:gridCol>
                <a:gridCol w="470807">
                  <a:extLst>
                    <a:ext uri="{9D8B030D-6E8A-4147-A177-3AD203B41FA5}">
                      <a16:colId xmlns:a16="http://schemas.microsoft.com/office/drawing/2014/main" val="20002"/>
                    </a:ext>
                  </a:extLst>
                </a:gridCol>
                <a:gridCol w="470807">
                  <a:extLst>
                    <a:ext uri="{9D8B030D-6E8A-4147-A177-3AD203B41FA5}">
                      <a16:colId xmlns:a16="http://schemas.microsoft.com/office/drawing/2014/main" val="20003"/>
                    </a:ext>
                  </a:extLst>
                </a:gridCol>
                <a:gridCol w="470807">
                  <a:extLst>
                    <a:ext uri="{9D8B030D-6E8A-4147-A177-3AD203B41FA5}">
                      <a16:colId xmlns:a16="http://schemas.microsoft.com/office/drawing/2014/main" val="20004"/>
                    </a:ext>
                  </a:extLst>
                </a:gridCol>
                <a:gridCol w="470807">
                  <a:extLst>
                    <a:ext uri="{9D8B030D-6E8A-4147-A177-3AD203B41FA5}">
                      <a16:colId xmlns:a16="http://schemas.microsoft.com/office/drawing/2014/main" val="20005"/>
                    </a:ext>
                  </a:extLst>
                </a:gridCol>
                <a:gridCol w="470807">
                  <a:extLst>
                    <a:ext uri="{9D8B030D-6E8A-4147-A177-3AD203B41FA5}">
                      <a16:colId xmlns:a16="http://schemas.microsoft.com/office/drawing/2014/main" val="20006"/>
                    </a:ext>
                  </a:extLst>
                </a:gridCol>
              </a:tblGrid>
              <a:tr h="325029">
                <a:tc>
                  <a:txBody>
                    <a:bodyPr/>
                    <a:lstStyle/>
                    <a:p>
                      <a:pPr algn="ctr"/>
                      <a:endParaRPr lang="en-US" sz="1600" dirty="0"/>
                    </a:p>
                  </a:txBody>
                  <a:tcPr/>
                </a:tc>
                <a:tc>
                  <a:txBody>
                    <a:bodyPr/>
                    <a:lstStyle/>
                    <a:p>
                      <a:pPr algn="ctr"/>
                      <a:r>
                        <a:rPr lang="en-US" sz="1600" dirty="0"/>
                        <a:t>1</a:t>
                      </a:r>
                    </a:p>
                  </a:txBody>
                  <a:tcPr/>
                </a:tc>
                <a:tc>
                  <a:txBody>
                    <a:bodyPr/>
                    <a:lstStyle/>
                    <a:p>
                      <a:pPr algn="ctr"/>
                      <a:r>
                        <a:rPr lang="en-US" sz="1600" dirty="0"/>
                        <a:t>2</a:t>
                      </a:r>
                    </a:p>
                  </a:txBody>
                  <a:tcPr/>
                </a:tc>
                <a:tc>
                  <a:txBody>
                    <a:bodyPr/>
                    <a:lstStyle/>
                    <a:p>
                      <a:pPr algn="ctr"/>
                      <a:r>
                        <a:rPr lang="en-US" sz="1600" dirty="0"/>
                        <a:t>3</a:t>
                      </a:r>
                    </a:p>
                  </a:txBody>
                  <a:tcPr/>
                </a:tc>
                <a:tc>
                  <a:txBody>
                    <a:bodyPr/>
                    <a:lstStyle/>
                    <a:p>
                      <a:pPr algn="ctr"/>
                      <a:r>
                        <a:rPr lang="en-US" sz="1600" dirty="0"/>
                        <a:t>4</a:t>
                      </a:r>
                    </a:p>
                  </a:txBody>
                  <a:tcPr/>
                </a:tc>
                <a:tc>
                  <a:txBody>
                    <a:bodyPr/>
                    <a:lstStyle/>
                    <a:p>
                      <a:pPr algn="ctr"/>
                      <a:r>
                        <a:rPr lang="en-US" sz="1600" dirty="0"/>
                        <a:t>5</a:t>
                      </a:r>
                    </a:p>
                  </a:txBody>
                  <a:tcPr/>
                </a:tc>
                <a:tc>
                  <a:txBody>
                    <a:bodyPr/>
                    <a:lstStyle/>
                    <a:p>
                      <a:pPr algn="ctr"/>
                      <a:r>
                        <a:rPr lang="en-US" sz="1600" dirty="0"/>
                        <a:t>6</a:t>
                      </a:r>
                    </a:p>
                  </a:txBody>
                  <a:tcPr/>
                </a:tc>
                <a:extLst>
                  <a:ext uri="{0D108BD9-81ED-4DB2-BD59-A6C34878D82A}">
                    <a16:rowId xmlns:a16="http://schemas.microsoft.com/office/drawing/2014/main" val="10000"/>
                  </a:ext>
                </a:extLst>
              </a:tr>
              <a:tr h="325029">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.24</a:t>
                      </a:r>
                    </a:p>
                  </a:txBody>
                  <a:tcPr/>
                </a:tc>
                <a:tc>
                  <a:txBody>
                    <a:bodyPr/>
                    <a:lstStyle/>
                    <a:p>
                      <a:pPr algn="ctr"/>
                      <a:r>
                        <a:rPr lang="en-US" sz="1600" dirty="0"/>
                        <a:t>.22</a:t>
                      </a:r>
                    </a:p>
                  </a:txBody>
                  <a:tcPr/>
                </a:tc>
                <a:tc>
                  <a:txBody>
                    <a:bodyPr/>
                    <a:lstStyle/>
                    <a:p>
                      <a:pPr algn="ctr"/>
                      <a:r>
                        <a:rPr lang="en-US" sz="1600" dirty="0"/>
                        <a:t>.37</a:t>
                      </a:r>
                    </a:p>
                  </a:txBody>
                  <a:tcPr/>
                </a:tc>
                <a:tc>
                  <a:txBody>
                    <a:bodyPr/>
                    <a:lstStyle/>
                    <a:p>
                      <a:pPr algn="ctr"/>
                      <a:r>
                        <a:rPr lang="en-US" sz="1600" dirty="0"/>
                        <a:t>.34</a:t>
                      </a:r>
                    </a:p>
                  </a:txBody>
                  <a:tcPr/>
                </a:tc>
                <a:tc>
                  <a:txBody>
                    <a:bodyPr/>
                    <a:lstStyle/>
                    <a:p>
                      <a:pPr algn="ctr"/>
                      <a:r>
                        <a:rPr lang="en-US" sz="1600" dirty="0"/>
                        <a:t>.23</a:t>
                      </a:r>
                    </a:p>
                  </a:txBody>
                  <a:tcPr/>
                </a:tc>
                <a:extLst>
                  <a:ext uri="{0D108BD9-81ED-4DB2-BD59-A6C34878D82A}">
                    <a16:rowId xmlns:a16="http://schemas.microsoft.com/office/drawing/2014/main" val="10001"/>
                  </a:ext>
                </a:extLst>
              </a:tr>
              <a:tr h="325029">
                <a:tc>
                  <a:txBody>
                    <a:bodyPr/>
                    <a:lstStyle/>
                    <a:p>
                      <a:pPr algn="ctr"/>
                      <a:r>
                        <a:rPr lang="en-US" sz="1600" dirty="0"/>
                        <a:t>2</a:t>
                      </a:r>
                    </a:p>
                  </a:txBody>
                  <a:tcPr/>
                </a:tc>
                <a:tc>
                  <a:txBody>
                    <a:bodyPr/>
                    <a:lstStyle/>
                    <a:p>
                      <a:pPr algn="ctr"/>
                      <a:r>
                        <a:rPr lang="en-US" sz="1600" dirty="0"/>
                        <a:t>.24</a:t>
                      </a:r>
                    </a:p>
                  </a:txBody>
                  <a:tcPr/>
                </a:tc>
                <a:tc>
                  <a:txBody>
                    <a:bodyPr/>
                    <a:lstStyle/>
                    <a:p>
                      <a:pPr algn="ctr"/>
                      <a:r>
                        <a:rPr lang="en-US" sz="1600" dirty="0"/>
                        <a:t>0</a:t>
                      </a:r>
                    </a:p>
                  </a:txBody>
                  <a:tcPr/>
                </a:tc>
                <a:tc>
                  <a:txBody>
                    <a:bodyPr/>
                    <a:lstStyle/>
                    <a:p>
                      <a:pPr algn="ctr"/>
                      <a:r>
                        <a:rPr lang="en-US" sz="1600" dirty="0"/>
                        <a:t>.15</a:t>
                      </a:r>
                    </a:p>
                  </a:txBody>
                  <a:tcPr/>
                </a:tc>
                <a:tc>
                  <a:txBody>
                    <a:bodyPr/>
                    <a:lstStyle/>
                    <a:p>
                      <a:pPr algn="ctr"/>
                      <a:r>
                        <a:rPr lang="en-US" sz="1600" dirty="0"/>
                        <a:t>.20</a:t>
                      </a:r>
                    </a:p>
                  </a:txBody>
                  <a:tcPr/>
                </a:tc>
                <a:tc>
                  <a:txBody>
                    <a:bodyPr/>
                    <a:lstStyle/>
                    <a:p>
                      <a:pPr algn="ctr"/>
                      <a:r>
                        <a:rPr lang="en-US" sz="1600" dirty="0"/>
                        <a:t>.14</a:t>
                      </a:r>
                    </a:p>
                  </a:txBody>
                  <a:tcPr/>
                </a:tc>
                <a:tc>
                  <a:txBody>
                    <a:bodyPr/>
                    <a:lstStyle/>
                    <a:p>
                      <a:pPr algn="ctr"/>
                      <a:r>
                        <a:rPr lang="en-US" sz="1600" dirty="0"/>
                        <a:t>.25</a:t>
                      </a:r>
                    </a:p>
                  </a:txBody>
                  <a:tcPr/>
                </a:tc>
                <a:extLst>
                  <a:ext uri="{0D108BD9-81ED-4DB2-BD59-A6C34878D82A}">
                    <a16:rowId xmlns:a16="http://schemas.microsoft.com/office/drawing/2014/main" val="10002"/>
                  </a:ext>
                </a:extLst>
              </a:tr>
              <a:tr h="325029">
                <a:tc>
                  <a:txBody>
                    <a:bodyPr/>
                    <a:lstStyle/>
                    <a:p>
                      <a:pPr algn="ctr"/>
                      <a:r>
                        <a:rPr lang="en-US" sz="1600" dirty="0"/>
                        <a:t>3</a:t>
                      </a:r>
                    </a:p>
                  </a:txBody>
                  <a:tcPr/>
                </a:tc>
                <a:tc>
                  <a:txBody>
                    <a:bodyPr/>
                    <a:lstStyle/>
                    <a:p>
                      <a:pPr algn="ctr"/>
                      <a:r>
                        <a:rPr lang="en-US" sz="1600" dirty="0"/>
                        <a:t>.22</a:t>
                      </a:r>
                    </a:p>
                  </a:txBody>
                  <a:tcPr/>
                </a:tc>
                <a:tc>
                  <a:txBody>
                    <a:bodyPr/>
                    <a:lstStyle/>
                    <a:p>
                      <a:pPr algn="ctr"/>
                      <a:r>
                        <a:rPr lang="en-US" sz="1600" dirty="0"/>
                        <a:t>.15</a:t>
                      </a:r>
                    </a:p>
                  </a:txBody>
                  <a:tcPr/>
                </a:tc>
                <a:tc>
                  <a:txBody>
                    <a:bodyPr/>
                    <a:lstStyle/>
                    <a:p>
                      <a:pPr algn="ctr"/>
                      <a:r>
                        <a:rPr lang="en-US" sz="1600" dirty="0"/>
                        <a:t>0</a:t>
                      </a:r>
                    </a:p>
                  </a:txBody>
                  <a:tcPr/>
                </a:tc>
                <a:tc>
                  <a:txBody>
                    <a:bodyPr/>
                    <a:lstStyle/>
                    <a:p>
                      <a:pPr algn="ctr"/>
                      <a:r>
                        <a:rPr lang="en-US" sz="1600" dirty="0"/>
                        <a:t>.15</a:t>
                      </a:r>
                    </a:p>
                  </a:txBody>
                  <a:tcPr/>
                </a:tc>
                <a:tc>
                  <a:txBody>
                    <a:bodyPr/>
                    <a:lstStyle/>
                    <a:p>
                      <a:pPr algn="ctr"/>
                      <a:r>
                        <a:rPr lang="en-US" sz="1600" dirty="0"/>
                        <a:t>.28</a:t>
                      </a:r>
                    </a:p>
                  </a:txBody>
                  <a:tcPr/>
                </a:tc>
                <a:tc>
                  <a:txBody>
                    <a:bodyPr/>
                    <a:lstStyle/>
                    <a:p>
                      <a:pPr algn="ctr"/>
                      <a:r>
                        <a:rPr lang="en-US" sz="1600" dirty="0"/>
                        <a:t>.11</a:t>
                      </a:r>
                    </a:p>
                  </a:txBody>
                  <a:tcPr/>
                </a:tc>
                <a:extLst>
                  <a:ext uri="{0D108BD9-81ED-4DB2-BD59-A6C34878D82A}">
                    <a16:rowId xmlns:a16="http://schemas.microsoft.com/office/drawing/2014/main" val="10003"/>
                  </a:ext>
                </a:extLst>
              </a:tr>
              <a:tr h="325029">
                <a:tc>
                  <a:txBody>
                    <a:bodyPr/>
                    <a:lstStyle/>
                    <a:p>
                      <a:pPr algn="ctr"/>
                      <a:r>
                        <a:rPr lang="en-US" sz="1600" dirty="0"/>
                        <a:t>4</a:t>
                      </a:r>
                    </a:p>
                  </a:txBody>
                  <a:tcPr/>
                </a:tc>
                <a:tc>
                  <a:txBody>
                    <a:bodyPr/>
                    <a:lstStyle/>
                    <a:p>
                      <a:pPr algn="ctr"/>
                      <a:r>
                        <a:rPr lang="en-US" sz="1600" dirty="0"/>
                        <a:t>.37</a:t>
                      </a:r>
                    </a:p>
                  </a:txBody>
                  <a:tcPr/>
                </a:tc>
                <a:tc>
                  <a:txBody>
                    <a:bodyPr/>
                    <a:lstStyle/>
                    <a:p>
                      <a:pPr algn="ctr"/>
                      <a:r>
                        <a:rPr lang="en-US" sz="1600" dirty="0"/>
                        <a:t>.20</a:t>
                      </a:r>
                    </a:p>
                  </a:txBody>
                  <a:tcPr/>
                </a:tc>
                <a:tc>
                  <a:txBody>
                    <a:bodyPr/>
                    <a:lstStyle/>
                    <a:p>
                      <a:pPr algn="ctr"/>
                      <a:r>
                        <a:rPr lang="en-US" sz="1600" dirty="0"/>
                        <a:t>.15</a:t>
                      </a:r>
                    </a:p>
                  </a:txBody>
                  <a:tcPr/>
                </a:tc>
                <a:tc>
                  <a:txBody>
                    <a:bodyPr/>
                    <a:lstStyle/>
                    <a:p>
                      <a:pPr algn="ctr"/>
                      <a:r>
                        <a:rPr lang="en-US" sz="1600" dirty="0"/>
                        <a:t>0</a:t>
                      </a:r>
                    </a:p>
                  </a:txBody>
                  <a:tcPr/>
                </a:tc>
                <a:tc>
                  <a:txBody>
                    <a:bodyPr/>
                    <a:lstStyle/>
                    <a:p>
                      <a:pPr algn="ctr"/>
                      <a:r>
                        <a:rPr lang="en-US" sz="1600" dirty="0"/>
                        <a:t>.29</a:t>
                      </a:r>
                    </a:p>
                  </a:txBody>
                  <a:tcPr/>
                </a:tc>
                <a:tc>
                  <a:txBody>
                    <a:bodyPr/>
                    <a:lstStyle/>
                    <a:p>
                      <a:pPr algn="ctr"/>
                      <a:r>
                        <a:rPr lang="en-US" sz="1600" dirty="0"/>
                        <a:t>.22</a:t>
                      </a:r>
                    </a:p>
                  </a:txBody>
                  <a:tcPr/>
                </a:tc>
                <a:extLst>
                  <a:ext uri="{0D108BD9-81ED-4DB2-BD59-A6C34878D82A}">
                    <a16:rowId xmlns:a16="http://schemas.microsoft.com/office/drawing/2014/main" val="10004"/>
                  </a:ext>
                </a:extLst>
              </a:tr>
              <a:tr h="325029">
                <a:tc>
                  <a:txBody>
                    <a:bodyPr/>
                    <a:lstStyle/>
                    <a:p>
                      <a:pPr algn="ctr"/>
                      <a:r>
                        <a:rPr lang="en-US" sz="1600" dirty="0"/>
                        <a:t>5</a:t>
                      </a:r>
                    </a:p>
                  </a:txBody>
                  <a:tcPr/>
                </a:tc>
                <a:tc>
                  <a:txBody>
                    <a:bodyPr/>
                    <a:lstStyle/>
                    <a:p>
                      <a:pPr algn="ctr"/>
                      <a:r>
                        <a:rPr lang="en-US" sz="1600" dirty="0"/>
                        <a:t>.34</a:t>
                      </a:r>
                    </a:p>
                  </a:txBody>
                  <a:tcPr/>
                </a:tc>
                <a:tc>
                  <a:txBody>
                    <a:bodyPr/>
                    <a:lstStyle/>
                    <a:p>
                      <a:pPr algn="ctr"/>
                      <a:r>
                        <a:rPr lang="en-US" sz="1600" dirty="0"/>
                        <a:t>.14</a:t>
                      </a:r>
                    </a:p>
                  </a:txBody>
                  <a:tcPr/>
                </a:tc>
                <a:tc>
                  <a:txBody>
                    <a:bodyPr/>
                    <a:lstStyle/>
                    <a:p>
                      <a:pPr algn="ctr"/>
                      <a:r>
                        <a:rPr lang="en-US" sz="1600" dirty="0"/>
                        <a:t>.28</a:t>
                      </a:r>
                    </a:p>
                  </a:txBody>
                  <a:tcPr/>
                </a:tc>
                <a:tc>
                  <a:txBody>
                    <a:bodyPr/>
                    <a:lstStyle/>
                    <a:p>
                      <a:pPr algn="ctr"/>
                      <a:r>
                        <a:rPr lang="en-US" sz="1600" dirty="0"/>
                        <a:t>.29</a:t>
                      </a:r>
                    </a:p>
                  </a:txBody>
                  <a:tcPr/>
                </a:tc>
                <a:tc>
                  <a:txBody>
                    <a:bodyPr/>
                    <a:lstStyle/>
                    <a:p>
                      <a:pPr algn="ctr"/>
                      <a:r>
                        <a:rPr lang="en-US" sz="1600" dirty="0"/>
                        <a:t>0</a:t>
                      </a:r>
                    </a:p>
                  </a:txBody>
                  <a:tcPr/>
                </a:tc>
                <a:tc>
                  <a:txBody>
                    <a:bodyPr/>
                    <a:lstStyle/>
                    <a:p>
                      <a:pPr algn="ctr"/>
                      <a:r>
                        <a:rPr lang="en-US" sz="1600" dirty="0"/>
                        <a:t>.39</a:t>
                      </a:r>
                    </a:p>
                  </a:txBody>
                  <a:tcPr/>
                </a:tc>
                <a:extLst>
                  <a:ext uri="{0D108BD9-81ED-4DB2-BD59-A6C34878D82A}">
                    <a16:rowId xmlns:a16="http://schemas.microsoft.com/office/drawing/2014/main" val="10005"/>
                  </a:ext>
                </a:extLst>
              </a:tr>
              <a:tr h="325029">
                <a:tc>
                  <a:txBody>
                    <a:bodyPr/>
                    <a:lstStyle/>
                    <a:p>
                      <a:pPr algn="ctr"/>
                      <a:r>
                        <a:rPr lang="en-US" sz="1600" dirty="0"/>
                        <a:t>6</a:t>
                      </a:r>
                    </a:p>
                  </a:txBody>
                  <a:tcPr/>
                </a:tc>
                <a:tc>
                  <a:txBody>
                    <a:bodyPr/>
                    <a:lstStyle/>
                    <a:p>
                      <a:pPr algn="ctr"/>
                      <a:r>
                        <a:rPr lang="en-US" sz="1600" dirty="0"/>
                        <a:t>.23</a:t>
                      </a:r>
                    </a:p>
                  </a:txBody>
                  <a:tcPr/>
                </a:tc>
                <a:tc>
                  <a:txBody>
                    <a:bodyPr/>
                    <a:lstStyle/>
                    <a:p>
                      <a:pPr algn="ctr"/>
                      <a:r>
                        <a:rPr lang="en-US" sz="1600" dirty="0"/>
                        <a:t>.25</a:t>
                      </a:r>
                    </a:p>
                  </a:txBody>
                  <a:tcPr/>
                </a:tc>
                <a:tc>
                  <a:txBody>
                    <a:bodyPr/>
                    <a:lstStyle/>
                    <a:p>
                      <a:pPr algn="ctr"/>
                      <a:r>
                        <a:rPr lang="en-US" sz="1600" dirty="0"/>
                        <a:t>.11</a:t>
                      </a:r>
                    </a:p>
                  </a:txBody>
                  <a:tcPr/>
                </a:tc>
                <a:tc>
                  <a:txBody>
                    <a:bodyPr/>
                    <a:lstStyle/>
                    <a:p>
                      <a:pPr algn="ctr"/>
                      <a:r>
                        <a:rPr lang="en-US" sz="1600" dirty="0"/>
                        <a:t>.22</a:t>
                      </a:r>
                    </a:p>
                  </a:txBody>
                  <a:tcPr/>
                </a:tc>
                <a:tc>
                  <a:txBody>
                    <a:bodyPr/>
                    <a:lstStyle/>
                    <a:p>
                      <a:pPr algn="ctr"/>
                      <a:r>
                        <a:rPr lang="en-US" sz="1600" dirty="0"/>
                        <a:t>.39</a:t>
                      </a:r>
                    </a:p>
                  </a:txBody>
                  <a:tcPr/>
                </a:tc>
                <a:tc>
                  <a:txBody>
                    <a:bodyPr/>
                    <a:lstStyle/>
                    <a:p>
                      <a:pPr algn="ctr"/>
                      <a:r>
                        <a:rPr lang="en-US" sz="1600" dirty="0"/>
                        <a:t>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76574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414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414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415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415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414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14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41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47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391CA12-3B56-F561-7489-4FBB2F1AC7F4}"/>
              </a:ext>
            </a:extLst>
          </p:cNvPr>
          <p:cNvPicPr>
            <a:picLocks noGrp="1" noChangeAspect="1"/>
          </p:cNvPicPr>
          <p:nvPr>
            <p:ph idx="1"/>
          </p:nvPr>
        </p:nvPicPr>
        <p:blipFill>
          <a:blip r:embed="rId2"/>
          <a:stretch>
            <a:fillRect/>
          </a:stretch>
        </p:blipFill>
        <p:spPr>
          <a:xfrm>
            <a:off x="1645534" y="125561"/>
            <a:ext cx="8900931" cy="6606877"/>
          </a:xfrm>
          <a:prstGeom prst="rect">
            <a:avLst/>
          </a:prstGeom>
        </p:spPr>
      </p:pic>
    </p:spTree>
    <p:extLst>
      <p:ext uri="{BB962C8B-B14F-4D97-AF65-F5344CB8AC3E}">
        <p14:creationId xmlns:p14="http://schemas.microsoft.com/office/powerpoint/2010/main" val="8726108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4F0626-4662-33C1-C3E5-B0EFC2771203}"/>
              </a:ext>
            </a:extLst>
          </p:cNvPr>
          <p:cNvPicPr>
            <a:picLocks noChangeAspect="1"/>
          </p:cNvPicPr>
          <p:nvPr/>
        </p:nvPicPr>
        <p:blipFill>
          <a:blip r:embed="rId2"/>
          <a:stretch>
            <a:fillRect/>
          </a:stretch>
        </p:blipFill>
        <p:spPr>
          <a:xfrm>
            <a:off x="1136248" y="459632"/>
            <a:ext cx="9919504" cy="5938736"/>
          </a:xfrm>
          <a:prstGeom prst="rect">
            <a:avLst/>
          </a:prstGeom>
        </p:spPr>
      </p:pic>
    </p:spTree>
    <p:extLst>
      <p:ext uri="{BB962C8B-B14F-4D97-AF65-F5344CB8AC3E}">
        <p14:creationId xmlns:p14="http://schemas.microsoft.com/office/powerpoint/2010/main" val="3954176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37930" y="801213"/>
            <a:ext cx="7668751" cy="5265113"/>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84520BF-AC03-B8C3-F2A4-4EF0C2EEC4C6}"/>
              </a:ext>
            </a:extLst>
          </p:cNvPr>
          <p:cNvPicPr>
            <a:picLocks noGrp="1" noChangeAspect="1"/>
          </p:cNvPicPr>
          <p:nvPr>
            <p:ph idx="1"/>
          </p:nvPr>
        </p:nvPicPr>
        <p:blipFill>
          <a:blip r:embed="rId2"/>
          <a:stretch>
            <a:fillRect/>
          </a:stretch>
        </p:blipFill>
        <p:spPr>
          <a:xfrm>
            <a:off x="798346" y="919252"/>
            <a:ext cx="10595307" cy="5019495"/>
          </a:xfrm>
          <a:prstGeom prst="rect">
            <a:avLst/>
          </a:prstGeom>
        </p:spPr>
      </p:pic>
    </p:spTree>
    <p:extLst>
      <p:ext uri="{BB962C8B-B14F-4D97-AF65-F5344CB8AC3E}">
        <p14:creationId xmlns:p14="http://schemas.microsoft.com/office/powerpoint/2010/main" val="29346204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86D845-20AC-87B3-0430-6088CC58F879}"/>
              </a:ext>
            </a:extLst>
          </p:cNvPr>
          <p:cNvPicPr>
            <a:picLocks noGrp="1" noChangeAspect="1"/>
          </p:cNvPicPr>
          <p:nvPr>
            <p:ph idx="1"/>
          </p:nvPr>
        </p:nvPicPr>
        <p:blipFill>
          <a:blip r:embed="rId2"/>
          <a:stretch>
            <a:fillRect/>
          </a:stretch>
        </p:blipFill>
        <p:spPr>
          <a:xfrm>
            <a:off x="1325027" y="583587"/>
            <a:ext cx="9541945" cy="5690826"/>
          </a:xfrm>
          <a:prstGeom prst="rect">
            <a:avLst/>
          </a:prstGeom>
        </p:spPr>
      </p:pic>
    </p:spTree>
    <p:extLst>
      <p:ext uri="{BB962C8B-B14F-4D97-AF65-F5344CB8AC3E}">
        <p14:creationId xmlns:p14="http://schemas.microsoft.com/office/powerpoint/2010/main" val="9295662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A00FC68-B39D-37FE-7AB4-112FCACD711B}"/>
              </a:ext>
            </a:extLst>
          </p:cNvPr>
          <p:cNvPicPr>
            <a:picLocks noGrp="1" noChangeAspect="1"/>
          </p:cNvPicPr>
          <p:nvPr>
            <p:ph idx="1"/>
          </p:nvPr>
        </p:nvPicPr>
        <p:blipFill>
          <a:blip r:embed="rId2"/>
          <a:stretch>
            <a:fillRect/>
          </a:stretch>
        </p:blipFill>
        <p:spPr>
          <a:xfrm>
            <a:off x="1370546" y="629885"/>
            <a:ext cx="9450907" cy="5598229"/>
          </a:xfrm>
          <a:prstGeom prst="rect">
            <a:avLst/>
          </a:prstGeom>
        </p:spPr>
      </p:pic>
    </p:spTree>
    <p:extLst>
      <p:ext uri="{BB962C8B-B14F-4D97-AF65-F5344CB8AC3E}">
        <p14:creationId xmlns:p14="http://schemas.microsoft.com/office/powerpoint/2010/main" val="10200445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3481C26-BEDE-A550-E507-C3AE76B83ABD}"/>
              </a:ext>
            </a:extLst>
          </p:cNvPr>
          <p:cNvPicPr>
            <a:picLocks noGrp="1" noChangeAspect="1"/>
          </p:cNvPicPr>
          <p:nvPr>
            <p:ph idx="1"/>
          </p:nvPr>
        </p:nvPicPr>
        <p:blipFill>
          <a:blip r:embed="rId2"/>
          <a:stretch>
            <a:fillRect/>
          </a:stretch>
        </p:blipFill>
        <p:spPr>
          <a:xfrm>
            <a:off x="1138768" y="983848"/>
            <a:ext cx="8531545" cy="5193115"/>
          </a:xfrm>
          <a:prstGeom prst="rect">
            <a:avLst/>
          </a:prstGeom>
        </p:spPr>
      </p:pic>
    </p:spTree>
    <p:extLst>
      <p:ext uri="{BB962C8B-B14F-4D97-AF65-F5344CB8AC3E}">
        <p14:creationId xmlns:p14="http://schemas.microsoft.com/office/powerpoint/2010/main" val="24260688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FDEF736-6EEA-1ECA-4787-579B2E5FAADF}"/>
              </a:ext>
            </a:extLst>
          </p:cNvPr>
          <p:cNvPicPr>
            <a:picLocks noGrp="1" noChangeAspect="1"/>
          </p:cNvPicPr>
          <p:nvPr>
            <p:ph idx="1"/>
          </p:nvPr>
        </p:nvPicPr>
        <p:blipFill>
          <a:blip r:embed="rId2"/>
          <a:stretch>
            <a:fillRect/>
          </a:stretch>
        </p:blipFill>
        <p:spPr>
          <a:xfrm>
            <a:off x="643467" y="893571"/>
            <a:ext cx="10905066" cy="5070856"/>
          </a:xfrm>
          <a:prstGeom prst="rect">
            <a:avLst/>
          </a:prstGeom>
        </p:spPr>
      </p:pic>
    </p:spTree>
    <p:extLst>
      <p:ext uri="{BB962C8B-B14F-4D97-AF65-F5344CB8AC3E}">
        <p14:creationId xmlns:p14="http://schemas.microsoft.com/office/powerpoint/2010/main" val="19130071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3E4DD4-D089-ACF0-E94C-CA45F98D976D}"/>
              </a:ext>
            </a:extLst>
          </p:cNvPr>
          <p:cNvPicPr>
            <a:picLocks noGrp="1" noChangeAspect="1"/>
          </p:cNvPicPr>
          <p:nvPr>
            <p:ph idx="1"/>
          </p:nvPr>
        </p:nvPicPr>
        <p:blipFill>
          <a:blip r:embed="rId2"/>
          <a:stretch>
            <a:fillRect/>
          </a:stretch>
        </p:blipFill>
        <p:spPr>
          <a:xfrm>
            <a:off x="1560170" y="618311"/>
            <a:ext cx="9071659" cy="5621378"/>
          </a:xfrm>
          <a:prstGeom prst="rect">
            <a:avLst/>
          </a:prstGeom>
        </p:spPr>
      </p:pic>
    </p:spTree>
    <p:extLst>
      <p:ext uri="{BB962C8B-B14F-4D97-AF65-F5344CB8AC3E}">
        <p14:creationId xmlns:p14="http://schemas.microsoft.com/office/powerpoint/2010/main" val="3656184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table&#10;&#10;Description automatically generated">
            <a:extLst>
              <a:ext uri="{FF2B5EF4-FFF2-40B4-BE49-F238E27FC236}">
                <a16:creationId xmlns:a16="http://schemas.microsoft.com/office/drawing/2014/main" id="{52F27B26-4549-7134-70CA-9548126DD804}"/>
              </a:ext>
            </a:extLst>
          </p:cNvPr>
          <p:cNvPicPr>
            <a:picLocks noGrp="1" noChangeAspect="1"/>
          </p:cNvPicPr>
          <p:nvPr>
            <p:ph idx="1"/>
          </p:nvPr>
        </p:nvPicPr>
        <p:blipFill>
          <a:blip r:embed="rId2"/>
          <a:stretch>
            <a:fillRect/>
          </a:stretch>
        </p:blipFill>
        <p:spPr>
          <a:xfrm>
            <a:off x="1434018" y="643466"/>
            <a:ext cx="9323963" cy="5571067"/>
          </a:xfrm>
          <a:prstGeom prst="rect">
            <a:avLst/>
          </a:prstGeom>
        </p:spPr>
      </p:pic>
    </p:spTree>
    <p:extLst>
      <p:ext uri="{BB962C8B-B14F-4D97-AF65-F5344CB8AC3E}">
        <p14:creationId xmlns:p14="http://schemas.microsoft.com/office/powerpoint/2010/main" val="9969174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65495E8F-EBBA-5DAC-75E2-704E748220C8}"/>
              </a:ext>
            </a:extLst>
          </p:cNvPr>
          <p:cNvPicPr>
            <a:picLocks noGrp="1" noChangeAspect="1"/>
          </p:cNvPicPr>
          <p:nvPr>
            <p:ph idx="1"/>
          </p:nvPr>
        </p:nvPicPr>
        <p:blipFill>
          <a:blip r:embed="rId2"/>
          <a:stretch>
            <a:fillRect/>
          </a:stretch>
        </p:blipFill>
        <p:spPr>
          <a:xfrm>
            <a:off x="1953943" y="643466"/>
            <a:ext cx="8284114" cy="5571067"/>
          </a:xfrm>
          <a:prstGeom prst="rect">
            <a:avLst/>
          </a:prstGeom>
        </p:spPr>
      </p:pic>
    </p:spTree>
    <p:extLst>
      <p:ext uri="{BB962C8B-B14F-4D97-AF65-F5344CB8AC3E}">
        <p14:creationId xmlns:p14="http://schemas.microsoft.com/office/powerpoint/2010/main" val="7790987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table with green squares and numbers&#10;&#10;Description automatically generated">
            <a:extLst>
              <a:ext uri="{FF2B5EF4-FFF2-40B4-BE49-F238E27FC236}">
                <a16:creationId xmlns:a16="http://schemas.microsoft.com/office/drawing/2014/main" id="{E273367E-C01D-9FCB-F887-8D5B4118B35E}"/>
              </a:ext>
            </a:extLst>
          </p:cNvPr>
          <p:cNvPicPr>
            <a:picLocks noGrp="1" noChangeAspect="1"/>
          </p:cNvPicPr>
          <p:nvPr>
            <p:ph idx="1"/>
          </p:nvPr>
        </p:nvPicPr>
        <p:blipFill>
          <a:blip r:embed="rId2"/>
          <a:stretch>
            <a:fillRect/>
          </a:stretch>
        </p:blipFill>
        <p:spPr>
          <a:xfrm>
            <a:off x="1843278" y="643466"/>
            <a:ext cx="8505444" cy="5571067"/>
          </a:xfrm>
          <a:prstGeom prst="rect">
            <a:avLst/>
          </a:prstGeom>
        </p:spPr>
      </p:pic>
    </p:spTree>
    <p:extLst>
      <p:ext uri="{BB962C8B-B14F-4D97-AF65-F5344CB8AC3E}">
        <p14:creationId xmlns:p14="http://schemas.microsoft.com/office/powerpoint/2010/main" val="32710040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diagram with numbers and a diagram&#10;&#10;Description automatically generated with medium confidence">
            <a:extLst>
              <a:ext uri="{FF2B5EF4-FFF2-40B4-BE49-F238E27FC236}">
                <a16:creationId xmlns:a16="http://schemas.microsoft.com/office/drawing/2014/main" id="{2093A009-8C64-7451-7274-9BF958EF8173}"/>
              </a:ext>
            </a:extLst>
          </p:cNvPr>
          <p:cNvPicPr>
            <a:picLocks noGrp="1" noChangeAspect="1"/>
          </p:cNvPicPr>
          <p:nvPr>
            <p:ph idx="1"/>
          </p:nvPr>
        </p:nvPicPr>
        <p:blipFill>
          <a:blip r:embed="rId2"/>
          <a:stretch>
            <a:fillRect/>
          </a:stretch>
        </p:blipFill>
        <p:spPr>
          <a:xfrm>
            <a:off x="1969283" y="643466"/>
            <a:ext cx="8253434" cy="5571067"/>
          </a:xfrm>
          <a:prstGeom prst="rect">
            <a:avLst/>
          </a:prstGeom>
        </p:spPr>
      </p:pic>
    </p:spTree>
    <p:extLst>
      <p:ext uri="{BB962C8B-B14F-4D97-AF65-F5344CB8AC3E}">
        <p14:creationId xmlns:p14="http://schemas.microsoft.com/office/powerpoint/2010/main" val="303054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66848" y="801213"/>
            <a:ext cx="7096456" cy="5265113"/>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table with numbers and letters&#10;&#10;Description automatically generated">
            <a:extLst>
              <a:ext uri="{FF2B5EF4-FFF2-40B4-BE49-F238E27FC236}">
                <a16:creationId xmlns:a16="http://schemas.microsoft.com/office/drawing/2014/main" id="{88F19BAC-EC28-3AE4-D016-BF67F40CF8D6}"/>
              </a:ext>
            </a:extLst>
          </p:cNvPr>
          <p:cNvPicPr>
            <a:picLocks noGrp="1" noChangeAspect="1"/>
          </p:cNvPicPr>
          <p:nvPr>
            <p:ph idx="1"/>
          </p:nvPr>
        </p:nvPicPr>
        <p:blipFill>
          <a:blip r:embed="rId2"/>
          <a:stretch>
            <a:fillRect/>
          </a:stretch>
        </p:blipFill>
        <p:spPr>
          <a:xfrm>
            <a:off x="1354667" y="643466"/>
            <a:ext cx="9482666" cy="5571067"/>
          </a:xfrm>
          <a:prstGeom prst="rect">
            <a:avLst/>
          </a:prstGeom>
        </p:spPr>
      </p:pic>
    </p:spTree>
    <p:extLst>
      <p:ext uri="{BB962C8B-B14F-4D97-AF65-F5344CB8AC3E}">
        <p14:creationId xmlns:p14="http://schemas.microsoft.com/office/powerpoint/2010/main" val="35523643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8" name="Rectangle 2"/>
          <p:cNvSpPr>
            <a:spLocks noGrp="1" noChangeArrowheads="1"/>
          </p:cNvSpPr>
          <p:nvPr>
            <p:ph type="title"/>
          </p:nvPr>
        </p:nvSpPr>
        <p:spPr>
          <a:xfrm>
            <a:off x="1828800" y="533400"/>
            <a:ext cx="8610600" cy="990600"/>
          </a:xfrm>
        </p:spPr>
        <p:txBody>
          <a:bodyPr>
            <a:noAutofit/>
          </a:bodyPr>
          <a:lstStyle/>
          <a:p>
            <a:r>
              <a:rPr lang="en-US" dirty="0"/>
              <a:t>Hierarchical Clustering: Group Average</a:t>
            </a:r>
          </a:p>
        </p:txBody>
      </p:sp>
      <p:sp>
        <p:nvSpPr>
          <p:cNvPr id="1642499" name="Rectangle 3"/>
          <p:cNvSpPr>
            <a:spLocks noGrp="1" noChangeArrowheads="1"/>
          </p:cNvSpPr>
          <p:nvPr>
            <p:ph type="body" idx="1"/>
          </p:nvPr>
        </p:nvSpPr>
        <p:spPr/>
        <p:txBody>
          <a:bodyPr/>
          <a:lstStyle/>
          <a:p>
            <a:pPr marL="533400" indent="-533400"/>
            <a:r>
              <a:rPr lang="en-US" sz="3100"/>
              <a:t>Compromise between Single and Complete Link</a:t>
            </a:r>
          </a:p>
          <a:p>
            <a:pPr marL="533400" indent="-533400"/>
            <a:endParaRPr lang="en-US" sz="3100"/>
          </a:p>
          <a:p>
            <a:pPr marL="533400" indent="-533400"/>
            <a:r>
              <a:rPr lang="en-US" sz="3100"/>
              <a:t>Strengths</a:t>
            </a:r>
          </a:p>
          <a:p>
            <a:pPr marL="914400" lvl="1" indent="-457200"/>
            <a:r>
              <a:rPr lang="en-US" sz="2700"/>
              <a:t>Less susceptible to noise and outliers</a:t>
            </a:r>
          </a:p>
          <a:p>
            <a:pPr marL="533400" indent="-533400"/>
            <a:endParaRPr lang="en-US" sz="3100"/>
          </a:p>
          <a:p>
            <a:pPr marL="533400" indent="-533400"/>
            <a:r>
              <a:rPr lang="en-US" sz="3100"/>
              <a:t>Limitations</a:t>
            </a:r>
          </a:p>
          <a:p>
            <a:pPr marL="914400" lvl="1" indent="-457200"/>
            <a:r>
              <a:rPr lang="en-US" sz="2700"/>
              <a:t>Biased towards globular clusters</a:t>
            </a:r>
          </a:p>
        </p:txBody>
      </p:sp>
    </p:spTree>
    <p:extLst>
      <p:ext uri="{BB962C8B-B14F-4D97-AF65-F5344CB8AC3E}">
        <p14:creationId xmlns:p14="http://schemas.microsoft.com/office/powerpoint/2010/main" val="16545794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522" name="Rectangle 2"/>
          <p:cNvSpPr>
            <a:spLocks noGrp="1" noChangeArrowheads="1"/>
          </p:cNvSpPr>
          <p:nvPr>
            <p:ph type="title"/>
          </p:nvPr>
        </p:nvSpPr>
        <p:spPr/>
        <p:txBody>
          <a:bodyPr/>
          <a:lstStyle/>
          <a:p>
            <a:r>
              <a:rPr lang="en-US"/>
              <a:t>Cluster Similarity: Ward’s Method</a:t>
            </a:r>
          </a:p>
        </p:txBody>
      </p:sp>
      <p:sp>
        <p:nvSpPr>
          <p:cNvPr id="1643523" name="Rectangle 3"/>
          <p:cNvSpPr>
            <a:spLocks noGrp="1" noChangeArrowheads="1"/>
          </p:cNvSpPr>
          <p:nvPr>
            <p:ph type="body" idx="1"/>
          </p:nvPr>
        </p:nvSpPr>
        <p:spPr/>
        <p:txBody>
          <a:bodyPr>
            <a:normAutofit/>
          </a:bodyPr>
          <a:lstStyle/>
          <a:p>
            <a:r>
              <a:rPr lang="en-US" dirty="0"/>
              <a:t>Similarity of two clusters is based on the </a:t>
            </a:r>
            <a:r>
              <a:rPr lang="en-US" dirty="0">
                <a:solidFill>
                  <a:schemeClr val="accent6">
                    <a:lumMod val="75000"/>
                  </a:schemeClr>
                </a:solidFill>
              </a:rPr>
              <a:t>increase</a:t>
            </a:r>
            <a:r>
              <a:rPr lang="en-US" dirty="0"/>
              <a:t> in </a:t>
            </a:r>
            <a:r>
              <a:rPr lang="en-US" dirty="0">
                <a:solidFill>
                  <a:srgbClr val="00B0F0"/>
                </a:solidFill>
              </a:rPr>
              <a:t>squared error (SSE) </a:t>
            </a:r>
            <a:r>
              <a:rPr lang="en-US" dirty="0"/>
              <a:t>when two clusters are merged</a:t>
            </a:r>
          </a:p>
          <a:p>
            <a:pPr lvl="1"/>
            <a:r>
              <a:rPr lang="en-US" dirty="0"/>
              <a:t>Similar to group average if distance between points is distance squared</a:t>
            </a:r>
          </a:p>
          <a:p>
            <a:pPr lvl="4"/>
            <a:endParaRPr lang="en-US" dirty="0"/>
          </a:p>
          <a:p>
            <a:r>
              <a:rPr lang="en-US" dirty="0"/>
              <a:t>Less susceptible to noise and outliers</a:t>
            </a:r>
          </a:p>
          <a:p>
            <a:pPr lvl="4"/>
            <a:endParaRPr lang="en-US" dirty="0"/>
          </a:p>
          <a:p>
            <a:r>
              <a:rPr lang="en-US" dirty="0"/>
              <a:t>Biased towards globular clusters</a:t>
            </a:r>
          </a:p>
          <a:p>
            <a:pPr lvl="4"/>
            <a:endParaRPr lang="en-US" dirty="0"/>
          </a:p>
          <a:p>
            <a:r>
              <a:rPr lang="en-US" dirty="0"/>
              <a:t>Hierarchical analogue of K-means</a:t>
            </a:r>
          </a:p>
          <a:p>
            <a:pPr lvl="1"/>
            <a:r>
              <a:rPr lang="en-US" dirty="0"/>
              <a:t>Can be used to initialize K-means</a:t>
            </a:r>
          </a:p>
        </p:txBody>
      </p:sp>
    </p:spTree>
    <p:extLst>
      <p:ext uri="{BB962C8B-B14F-4D97-AF65-F5344CB8AC3E}">
        <p14:creationId xmlns:p14="http://schemas.microsoft.com/office/powerpoint/2010/main" val="4103955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546" name="Rectangle 2"/>
          <p:cNvSpPr>
            <a:spLocks noGrp="1" noChangeArrowheads="1"/>
          </p:cNvSpPr>
          <p:nvPr>
            <p:ph type="title"/>
          </p:nvPr>
        </p:nvSpPr>
        <p:spPr>
          <a:xfrm>
            <a:off x="1939925" y="425003"/>
            <a:ext cx="8229600" cy="990600"/>
          </a:xfrm>
        </p:spPr>
        <p:txBody>
          <a:bodyPr>
            <a:normAutofit/>
          </a:bodyPr>
          <a:lstStyle/>
          <a:p>
            <a:r>
              <a:rPr lang="en-US" sz="3600" dirty="0"/>
              <a:t>Hierarchical Clustering: Comparison</a:t>
            </a:r>
          </a:p>
        </p:txBody>
      </p:sp>
      <p:sp>
        <p:nvSpPr>
          <p:cNvPr id="1644547" name="Text Box 3"/>
          <p:cNvSpPr txBox="1">
            <a:spLocks noChangeArrowheads="1"/>
          </p:cNvSpPr>
          <p:nvPr/>
        </p:nvSpPr>
        <p:spPr bwMode="auto">
          <a:xfrm>
            <a:off x="4759325" y="54102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Group Average</a:t>
            </a:r>
          </a:p>
        </p:txBody>
      </p:sp>
      <p:sp>
        <p:nvSpPr>
          <p:cNvPr id="1644548" name="Text Box 4"/>
          <p:cNvSpPr txBox="1">
            <a:spLocks noChangeArrowheads="1"/>
          </p:cNvSpPr>
          <p:nvPr/>
        </p:nvSpPr>
        <p:spPr bwMode="auto">
          <a:xfrm>
            <a:off x="6054725" y="5029200"/>
            <a:ext cx="1752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Ward’s Method</a:t>
            </a:r>
          </a:p>
        </p:txBody>
      </p:sp>
      <p:grpSp>
        <p:nvGrpSpPr>
          <p:cNvPr id="1644549" name="Group 5"/>
          <p:cNvGrpSpPr>
            <a:grpSpLocks noChangeAspect="1"/>
          </p:cNvGrpSpPr>
          <p:nvPr/>
        </p:nvGrpSpPr>
        <p:grpSpPr bwMode="auto">
          <a:xfrm>
            <a:off x="7794625" y="4589463"/>
            <a:ext cx="1860010" cy="1695956"/>
            <a:chOff x="509" y="1253"/>
            <a:chExt cx="1777" cy="1620"/>
          </a:xfrm>
        </p:grpSpPr>
        <p:sp>
          <p:nvSpPr>
            <p:cNvPr id="1644550" name="Freeform 6"/>
            <p:cNvSpPr>
              <a:spLocks noChangeAspect="1"/>
            </p:cNvSpPr>
            <p:nvPr/>
          </p:nvSpPr>
          <p:spPr bwMode="auto">
            <a:xfrm>
              <a:off x="1058" y="1885"/>
              <a:ext cx="79" cy="81"/>
            </a:xfrm>
            <a:custGeom>
              <a:avLst/>
              <a:gdLst>
                <a:gd name="T0" fmla="*/ 0 w 79"/>
                <a:gd name="T1" fmla="*/ 40 h 81"/>
                <a:gd name="T2" fmla="*/ 2 w 79"/>
                <a:gd name="T3" fmla="*/ 24 h 81"/>
                <a:gd name="T4" fmla="*/ 12 w 79"/>
                <a:gd name="T5" fmla="*/ 12 h 81"/>
                <a:gd name="T6" fmla="*/ 24 w 79"/>
                <a:gd name="T7" fmla="*/ 2 h 81"/>
                <a:gd name="T8" fmla="*/ 40 w 79"/>
                <a:gd name="T9" fmla="*/ 0 h 81"/>
                <a:gd name="T10" fmla="*/ 56 w 79"/>
                <a:gd name="T11" fmla="*/ 2 h 81"/>
                <a:gd name="T12" fmla="*/ 68 w 79"/>
                <a:gd name="T13" fmla="*/ 12 h 81"/>
                <a:gd name="T14" fmla="*/ 77 w 79"/>
                <a:gd name="T15" fmla="*/ 24 h 81"/>
                <a:gd name="T16" fmla="*/ 79 w 79"/>
                <a:gd name="T17" fmla="*/ 40 h 81"/>
                <a:gd name="T18" fmla="*/ 77 w 79"/>
                <a:gd name="T19" fmla="*/ 55 h 81"/>
                <a:gd name="T20" fmla="*/ 68 w 79"/>
                <a:gd name="T21" fmla="*/ 69 h 81"/>
                <a:gd name="T22" fmla="*/ 56 w 79"/>
                <a:gd name="T23" fmla="*/ 77 h 81"/>
                <a:gd name="T24" fmla="*/ 40 w 79"/>
                <a:gd name="T25" fmla="*/ 81 h 81"/>
                <a:gd name="T26" fmla="*/ 24 w 79"/>
                <a:gd name="T27" fmla="*/ 77 h 81"/>
                <a:gd name="T28" fmla="*/ 12 w 79"/>
                <a:gd name="T29" fmla="*/ 69 h 81"/>
                <a:gd name="T30" fmla="*/ 2 w 79"/>
                <a:gd name="T31" fmla="*/ 55 h 81"/>
                <a:gd name="T32" fmla="*/ 0 w 79"/>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81">
                  <a:moveTo>
                    <a:pt x="0" y="40"/>
                  </a:moveTo>
                  <a:lnTo>
                    <a:pt x="2" y="24"/>
                  </a:lnTo>
                  <a:lnTo>
                    <a:pt x="12" y="12"/>
                  </a:lnTo>
                  <a:lnTo>
                    <a:pt x="24" y="2"/>
                  </a:lnTo>
                  <a:lnTo>
                    <a:pt x="40" y="0"/>
                  </a:lnTo>
                  <a:lnTo>
                    <a:pt x="56" y="2"/>
                  </a:lnTo>
                  <a:lnTo>
                    <a:pt x="68" y="12"/>
                  </a:lnTo>
                  <a:lnTo>
                    <a:pt x="77" y="24"/>
                  </a:lnTo>
                  <a:lnTo>
                    <a:pt x="79" y="40"/>
                  </a:lnTo>
                  <a:lnTo>
                    <a:pt x="77" y="55"/>
                  </a:lnTo>
                  <a:lnTo>
                    <a:pt x="68" y="69"/>
                  </a:lnTo>
                  <a:lnTo>
                    <a:pt x="56" y="77"/>
                  </a:lnTo>
                  <a:lnTo>
                    <a:pt x="40" y="81"/>
                  </a:lnTo>
                  <a:lnTo>
                    <a:pt x="24" y="77"/>
                  </a:lnTo>
                  <a:lnTo>
                    <a:pt x="12" y="69"/>
                  </a:lnTo>
                  <a:lnTo>
                    <a:pt x="2" y="55"/>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4551" name="Freeform 7"/>
            <p:cNvSpPr>
              <a:spLocks noChangeAspect="1"/>
            </p:cNvSpPr>
            <p:nvPr/>
          </p:nvSpPr>
          <p:spPr bwMode="auto">
            <a:xfrm>
              <a:off x="1810" y="1300"/>
              <a:ext cx="81" cy="81"/>
            </a:xfrm>
            <a:custGeom>
              <a:avLst/>
              <a:gdLst>
                <a:gd name="T0" fmla="*/ 0 w 81"/>
                <a:gd name="T1" fmla="*/ 39 h 81"/>
                <a:gd name="T2" fmla="*/ 2 w 81"/>
                <a:gd name="T3" fmla="*/ 23 h 81"/>
                <a:gd name="T4" fmla="*/ 11 w 81"/>
                <a:gd name="T5" fmla="*/ 12 h 81"/>
                <a:gd name="T6" fmla="*/ 23 w 81"/>
                <a:gd name="T7" fmla="*/ 2 h 81"/>
                <a:gd name="T8" fmla="*/ 39 w 81"/>
                <a:gd name="T9" fmla="*/ 0 h 81"/>
                <a:gd name="T10" fmla="*/ 55 w 81"/>
                <a:gd name="T11" fmla="*/ 2 h 81"/>
                <a:gd name="T12" fmla="*/ 69 w 81"/>
                <a:gd name="T13" fmla="*/ 12 h 81"/>
                <a:gd name="T14" fmla="*/ 77 w 81"/>
                <a:gd name="T15" fmla="*/ 23 h 81"/>
                <a:gd name="T16" fmla="*/ 81 w 81"/>
                <a:gd name="T17" fmla="*/ 39 h 81"/>
                <a:gd name="T18" fmla="*/ 77 w 81"/>
                <a:gd name="T19" fmla="*/ 55 h 81"/>
                <a:gd name="T20" fmla="*/ 69 w 81"/>
                <a:gd name="T21" fmla="*/ 69 h 81"/>
                <a:gd name="T22" fmla="*/ 55 w 81"/>
                <a:gd name="T23" fmla="*/ 77 h 81"/>
                <a:gd name="T24" fmla="*/ 39 w 81"/>
                <a:gd name="T25" fmla="*/ 81 h 81"/>
                <a:gd name="T26" fmla="*/ 23 w 81"/>
                <a:gd name="T27" fmla="*/ 77 h 81"/>
                <a:gd name="T28" fmla="*/ 11 w 81"/>
                <a:gd name="T29" fmla="*/ 69 h 81"/>
                <a:gd name="T30" fmla="*/ 2 w 81"/>
                <a:gd name="T31" fmla="*/ 55 h 81"/>
                <a:gd name="T32" fmla="*/ 0 w 81"/>
                <a:gd name="T33" fmla="*/ 3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39"/>
                  </a:moveTo>
                  <a:lnTo>
                    <a:pt x="2" y="23"/>
                  </a:lnTo>
                  <a:lnTo>
                    <a:pt x="11" y="12"/>
                  </a:lnTo>
                  <a:lnTo>
                    <a:pt x="23" y="2"/>
                  </a:lnTo>
                  <a:lnTo>
                    <a:pt x="39" y="0"/>
                  </a:lnTo>
                  <a:lnTo>
                    <a:pt x="55" y="2"/>
                  </a:lnTo>
                  <a:lnTo>
                    <a:pt x="69" y="12"/>
                  </a:lnTo>
                  <a:lnTo>
                    <a:pt x="77" y="23"/>
                  </a:lnTo>
                  <a:lnTo>
                    <a:pt x="81" y="39"/>
                  </a:lnTo>
                  <a:lnTo>
                    <a:pt x="77" y="55"/>
                  </a:lnTo>
                  <a:lnTo>
                    <a:pt x="69" y="69"/>
                  </a:lnTo>
                  <a:lnTo>
                    <a:pt x="55" y="77"/>
                  </a:lnTo>
                  <a:lnTo>
                    <a:pt x="39" y="81"/>
                  </a:lnTo>
                  <a:lnTo>
                    <a:pt x="23" y="77"/>
                  </a:lnTo>
                  <a:lnTo>
                    <a:pt x="11" y="69"/>
                  </a:lnTo>
                  <a:lnTo>
                    <a:pt x="2" y="55"/>
                  </a:lnTo>
                  <a:lnTo>
                    <a:pt x="0" y="39"/>
                  </a:lnTo>
                  <a:close/>
                </a:path>
              </a:pathLst>
            </a:custGeom>
            <a:solidFill>
              <a:srgbClr val="1A1A1A"/>
            </a:solidFill>
            <a:ln w="3175">
              <a:solidFill>
                <a:srgbClr val="000000"/>
              </a:solidFill>
              <a:prstDash val="solid"/>
              <a:round/>
              <a:headEnd/>
              <a:tailEnd/>
            </a:ln>
          </p:spPr>
          <p:txBody>
            <a:bodyPr/>
            <a:lstStyle/>
            <a:p>
              <a:endParaRPr lang="en-US"/>
            </a:p>
          </p:txBody>
        </p:sp>
        <p:sp>
          <p:nvSpPr>
            <p:cNvPr id="1644552" name="Freeform 8"/>
            <p:cNvSpPr>
              <a:spLocks noChangeAspect="1"/>
            </p:cNvSpPr>
            <p:nvPr/>
          </p:nvSpPr>
          <p:spPr bwMode="auto">
            <a:xfrm>
              <a:off x="1262" y="2683"/>
              <a:ext cx="81" cy="81"/>
            </a:xfrm>
            <a:custGeom>
              <a:avLst/>
              <a:gdLst>
                <a:gd name="T0" fmla="*/ 0 w 81"/>
                <a:gd name="T1" fmla="*/ 40 h 81"/>
                <a:gd name="T2" fmla="*/ 2 w 81"/>
                <a:gd name="T3" fmla="*/ 24 h 81"/>
                <a:gd name="T4" fmla="*/ 12 w 81"/>
                <a:gd name="T5" fmla="*/ 12 h 81"/>
                <a:gd name="T6" fmla="*/ 24 w 81"/>
                <a:gd name="T7" fmla="*/ 2 h 81"/>
                <a:gd name="T8" fmla="*/ 40 w 81"/>
                <a:gd name="T9" fmla="*/ 0 h 81"/>
                <a:gd name="T10" fmla="*/ 55 w 81"/>
                <a:gd name="T11" fmla="*/ 2 h 81"/>
                <a:gd name="T12" fmla="*/ 69 w 81"/>
                <a:gd name="T13" fmla="*/ 12 h 81"/>
                <a:gd name="T14" fmla="*/ 77 w 81"/>
                <a:gd name="T15" fmla="*/ 24 h 81"/>
                <a:gd name="T16" fmla="*/ 81 w 81"/>
                <a:gd name="T17" fmla="*/ 40 h 81"/>
                <a:gd name="T18" fmla="*/ 77 w 81"/>
                <a:gd name="T19" fmla="*/ 56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6 h 81"/>
                <a:gd name="T32" fmla="*/ 0 w 81"/>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0"/>
                  </a:moveTo>
                  <a:lnTo>
                    <a:pt x="2" y="24"/>
                  </a:lnTo>
                  <a:lnTo>
                    <a:pt x="12" y="12"/>
                  </a:lnTo>
                  <a:lnTo>
                    <a:pt x="24" y="2"/>
                  </a:lnTo>
                  <a:lnTo>
                    <a:pt x="40" y="0"/>
                  </a:lnTo>
                  <a:lnTo>
                    <a:pt x="55" y="2"/>
                  </a:lnTo>
                  <a:lnTo>
                    <a:pt x="69" y="12"/>
                  </a:lnTo>
                  <a:lnTo>
                    <a:pt x="77" y="24"/>
                  </a:lnTo>
                  <a:lnTo>
                    <a:pt x="81" y="40"/>
                  </a:lnTo>
                  <a:lnTo>
                    <a:pt x="77" y="56"/>
                  </a:lnTo>
                  <a:lnTo>
                    <a:pt x="69" y="69"/>
                  </a:lnTo>
                  <a:lnTo>
                    <a:pt x="55" y="77"/>
                  </a:lnTo>
                  <a:lnTo>
                    <a:pt x="40" y="81"/>
                  </a:lnTo>
                  <a:lnTo>
                    <a:pt x="24" y="77"/>
                  </a:lnTo>
                  <a:lnTo>
                    <a:pt x="12" y="69"/>
                  </a:lnTo>
                  <a:lnTo>
                    <a:pt x="2" y="56"/>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4553" name="Freeform 9"/>
            <p:cNvSpPr>
              <a:spLocks noChangeAspect="1"/>
            </p:cNvSpPr>
            <p:nvPr/>
          </p:nvSpPr>
          <p:spPr bwMode="auto">
            <a:xfrm>
              <a:off x="509" y="1769"/>
              <a:ext cx="81" cy="81"/>
            </a:xfrm>
            <a:custGeom>
              <a:avLst/>
              <a:gdLst>
                <a:gd name="T0" fmla="*/ 0 w 81"/>
                <a:gd name="T1" fmla="*/ 41 h 81"/>
                <a:gd name="T2" fmla="*/ 2 w 81"/>
                <a:gd name="T3" fmla="*/ 25 h 81"/>
                <a:gd name="T4" fmla="*/ 12 w 81"/>
                <a:gd name="T5" fmla="*/ 12 h 81"/>
                <a:gd name="T6" fmla="*/ 24 w 81"/>
                <a:gd name="T7" fmla="*/ 4 h 81"/>
                <a:gd name="T8" fmla="*/ 39 w 81"/>
                <a:gd name="T9" fmla="*/ 0 h 81"/>
                <a:gd name="T10" fmla="*/ 55 w 81"/>
                <a:gd name="T11" fmla="*/ 4 h 81"/>
                <a:gd name="T12" fmla="*/ 69 w 81"/>
                <a:gd name="T13" fmla="*/ 12 h 81"/>
                <a:gd name="T14" fmla="*/ 77 w 81"/>
                <a:gd name="T15" fmla="*/ 25 h 81"/>
                <a:gd name="T16" fmla="*/ 81 w 81"/>
                <a:gd name="T17" fmla="*/ 41 h 81"/>
                <a:gd name="T18" fmla="*/ 77 w 81"/>
                <a:gd name="T19" fmla="*/ 57 h 81"/>
                <a:gd name="T20" fmla="*/ 69 w 81"/>
                <a:gd name="T21" fmla="*/ 69 h 81"/>
                <a:gd name="T22" fmla="*/ 55 w 81"/>
                <a:gd name="T23" fmla="*/ 79 h 81"/>
                <a:gd name="T24" fmla="*/ 39 w 81"/>
                <a:gd name="T25" fmla="*/ 81 h 81"/>
                <a:gd name="T26" fmla="*/ 24 w 81"/>
                <a:gd name="T27" fmla="*/ 79 h 81"/>
                <a:gd name="T28" fmla="*/ 12 w 81"/>
                <a:gd name="T29" fmla="*/ 69 h 81"/>
                <a:gd name="T30" fmla="*/ 2 w 81"/>
                <a:gd name="T31" fmla="*/ 57 h 81"/>
                <a:gd name="T32" fmla="*/ 0 w 81"/>
                <a:gd name="T33"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1"/>
                  </a:moveTo>
                  <a:lnTo>
                    <a:pt x="2" y="25"/>
                  </a:lnTo>
                  <a:lnTo>
                    <a:pt x="12" y="12"/>
                  </a:lnTo>
                  <a:lnTo>
                    <a:pt x="24" y="4"/>
                  </a:lnTo>
                  <a:lnTo>
                    <a:pt x="39" y="0"/>
                  </a:lnTo>
                  <a:lnTo>
                    <a:pt x="55" y="4"/>
                  </a:lnTo>
                  <a:lnTo>
                    <a:pt x="69" y="12"/>
                  </a:lnTo>
                  <a:lnTo>
                    <a:pt x="77" y="25"/>
                  </a:lnTo>
                  <a:lnTo>
                    <a:pt x="81" y="41"/>
                  </a:lnTo>
                  <a:lnTo>
                    <a:pt x="77" y="57"/>
                  </a:lnTo>
                  <a:lnTo>
                    <a:pt x="69" y="69"/>
                  </a:lnTo>
                  <a:lnTo>
                    <a:pt x="55" y="79"/>
                  </a:lnTo>
                  <a:lnTo>
                    <a:pt x="39" y="81"/>
                  </a:lnTo>
                  <a:lnTo>
                    <a:pt x="24" y="79"/>
                  </a:lnTo>
                  <a:lnTo>
                    <a:pt x="12" y="69"/>
                  </a:lnTo>
                  <a:lnTo>
                    <a:pt x="2" y="57"/>
                  </a:lnTo>
                  <a:lnTo>
                    <a:pt x="0" y="41"/>
                  </a:lnTo>
                  <a:close/>
                </a:path>
              </a:pathLst>
            </a:custGeom>
            <a:solidFill>
              <a:srgbClr val="1A1A1A"/>
            </a:solidFill>
            <a:ln w="3175">
              <a:solidFill>
                <a:srgbClr val="000000"/>
              </a:solidFill>
              <a:prstDash val="solid"/>
              <a:round/>
              <a:headEnd/>
              <a:tailEnd/>
            </a:ln>
          </p:spPr>
          <p:txBody>
            <a:bodyPr/>
            <a:lstStyle/>
            <a:p>
              <a:endParaRPr lang="en-US"/>
            </a:p>
          </p:txBody>
        </p:sp>
        <p:sp>
          <p:nvSpPr>
            <p:cNvPr id="1644554" name="Freeform 10"/>
            <p:cNvSpPr>
              <a:spLocks noChangeAspect="1"/>
            </p:cNvSpPr>
            <p:nvPr/>
          </p:nvSpPr>
          <p:spPr bwMode="auto">
            <a:xfrm>
              <a:off x="1586" y="2167"/>
              <a:ext cx="81" cy="79"/>
            </a:xfrm>
            <a:custGeom>
              <a:avLst/>
              <a:gdLst>
                <a:gd name="T0" fmla="*/ 0 w 81"/>
                <a:gd name="T1" fmla="*/ 39 h 79"/>
                <a:gd name="T2" fmla="*/ 4 w 81"/>
                <a:gd name="T3" fmla="*/ 24 h 79"/>
                <a:gd name="T4" fmla="*/ 12 w 81"/>
                <a:gd name="T5" fmla="*/ 12 h 79"/>
                <a:gd name="T6" fmla="*/ 26 w 81"/>
                <a:gd name="T7" fmla="*/ 2 h 79"/>
                <a:gd name="T8" fmla="*/ 42 w 81"/>
                <a:gd name="T9" fmla="*/ 0 h 79"/>
                <a:gd name="T10" fmla="*/ 58 w 81"/>
                <a:gd name="T11" fmla="*/ 2 h 79"/>
                <a:gd name="T12" fmla="*/ 69 w 81"/>
                <a:gd name="T13" fmla="*/ 12 h 79"/>
                <a:gd name="T14" fmla="*/ 79 w 81"/>
                <a:gd name="T15" fmla="*/ 24 h 79"/>
                <a:gd name="T16" fmla="*/ 81 w 81"/>
                <a:gd name="T17" fmla="*/ 39 h 79"/>
                <a:gd name="T18" fmla="*/ 79 w 81"/>
                <a:gd name="T19" fmla="*/ 55 h 79"/>
                <a:gd name="T20" fmla="*/ 69 w 81"/>
                <a:gd name="T21" fmla="*/ 67 h 79"/>
                <a:gd name="T22" fmla="*/ 58 w 81"/>
                <a:gd name="T23" fmla="*/ 77 h 79"/>
                <a:gd name="T24" fmla="*/ 42 w 81"/>
                <a:gd name="T25" fmla="*/ 79 h 79"/>
                <a:gd name="T26" fmla="*/ 26 w 81"/>
                <a:gd name="T27" fmla="*/ 77 h 79"/>
                <a:gd name="T28" fmla="*/ 12 w 81"/>
                <a:gd name="T29" fmla="*/ 67 h 79"/>
                <a:gd name="T30" fmla="*/ 4 w 81"/>
                <a:gd name="T31" fmla="*/ 55 h 79"/>
                <a:gd name="T32" fmla="*/ 0 w 81"/>
                <a:gd name="T33"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79">
                  <a:moveTo>
                    <a:pt x="0" y="39"/>
                  </a:moveTo>
                  <a:lnTo>
                    <a:pt x="4" y="24"/>
                  </a:lnTo>
                  <a:lnTo>
                    <a:pt x="12" y="12"/>
                  </a:lnTo>
                  <a:lnTo>
                    <a:pt x="26" y="2"/>
                  </a:lnTo>
                  <a:lnTo>
                    <a:pt x="42" y="0"/>
                  </a:lnTo>
                  <a:lnTo>
                    <a:pt x="58" y="2"/>
                  </a:lnTo>
                  <a:lnTo>
                    <a:pt x="69" y="12"/>
                  </a:lnTo>
                  <a:lnTo>
                    <a:pt x="79" y="24"/>
                  </a:lnTo>
                  <a:lnTo>
                    <a:pt x="81" y="39"/>
                  </a:lnTo>
                  <a:lnTo>
                    <a:pt x="79" y="55"/>
                  </a:lnTo>
                  <a:lnTo>
                    <a:pt x="69" y="67"/>
                  </a:lnTo>
                  <a:lnTo>
                    <a:pt x="58" y="77"/>
                  </a:lnTo>
                  <a:lnTo>
                    <a:pt x="42" y="79"/>
                  </a:lnTo>
                  <a:lnTo>
                    <a:pt x="26" y="77"/>
                  </a:lnTo>
                  <a:lnTo>
                    <a:pt x="12" y="67"/>
                  </a:lnTo>
                  <a:lnTo>
                    <a:pt x="4" y="55"/>
                  </a:lnTo>
                  <a:lnTo>
                    <a:pt x="0" y="39"/>
                  </a:lnTo>
                  <a:close/>
                </a:path>
              </a:pathLst>
            </a:custGeom>
            <a:solidFill>
              <a:srgbClr val="1A1A1A"/>
            </a:solidFill>
            <a:ln w="3175">
              <a:solidFill>
                <a:srgbClr val="000000"/>
              </a:solidFill>
              <a:prstDash val="solid"/>
              <a:round/>
              <a:headEnd/>
              <a:tailEnd/>
            </a:ln>
          </p:spPr>
          <p:txBody>
            <a:bodyPr/>
            <a:lstStyle/>
            <a:p>
              <a:endParaRPr lang="en-US"/>
            </a:p>
          </p:txBody>
        </p:sp>
        <p:sp>
          <p:nvSpPr>
            <p:cNvPr id="1644555" name="Freeform 11"/>
            <p:cNvSpPr>
              <a:spLocks noChangeAspect="1"/>
            </p:cNvSpPr>
            <p:nvPr/>
          </p:nvSpPr>
          <p:spPr bwMode="auto">
            <a:xfrm>
              <a:off x="2029" y="2220"/>
              <a:ext cx="81" cy="81"/>
            </a:xfrm>
            <a:custGeom>
              <a:avLst/>
              <a:gdLst>
                <a:gd name="T0" fmla="*/ 0 w 81"/>
                <a:gd name="T1" fmla="*/ 40 h 81"/>
                <a:gd name="T2" fmla="*/ 2 w 81"/>
                <a:gd name="T3" fmla="*/ 26 h 81"/>
                <a:gd name="T4" fmla="*/ 12 w 81"/>
                <a:gd name="T5" fmla="*/ 12 h 81"/>
                <a:gd name="T6" fmla="*/ 24 w 81"/>
                <a:gd name="T7" fmla="*/ 4 h 81"/>
                <a:gd name="T8" fmla="*/ 40 w 81"/>
                <a:gd name="T9" fmla="*/ 0 h 81"/>
                <a:gd name="T10" fmla="*/ 55 w 81"/>
                <a:gd name="T11" fmla="*/ 4 h 81"/>
                <a:gd name="T12" fmla="*/ 69 w 81"/>
                <a:gd name="T13" fmla="*/ 12 h 81"/>
                <a:gd name="T14" fmla="*/ 77 w 81"/>
                <a:gd name="T15" fmla="*/ 26 h 81"/>
                <a:gd name="T16" fmla="*/ 81 w 81"/>
                <a:gd name="T17" fmla="*/ 40 h 81"/>
                <a:gd name="T18" fmla="*/ 77 w 81"/>
                <a:gd name="T19" fmla="*/ 55 h 81"/>
                <a:gd name="T20" fmla="*/ 69 w 81"/>
                <a:gd name="T21" fmla="*/ 69 h 81"/>
                <a:gd name="T22" fmla="*/ 55 w 81"/>
                <a:gd name="T23" fmla="*/ 77 h 81"/>
                <a:gd name="T24" fmla="*/ 40 w 81"/>
                <a:gd name="T25" fmla="*/ 81 h 81"/>
                <a:gd name="T26" fmla="*/ 24 w 81"/>
                <a:gd name="T27" fmla="*/ 77 h 81"/>
                <a:gd name="T28" fmla="*/ 12 w 81"/>
                <a:gd name="T29" fmla="*/ 69 h 81"/>
                <a:gd name="T30" fmla="*/ 2 w 81"/>
                <a:gd name="T31" fmla="*/ 55 h 81"/>
                <a:gd name="T32" fmla="*/ 0 w 81"/>
                <a:gd name="T3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0" y="40"/>
                  </a:moveTo>
                  <a:lnTo>
                    <a:pt x="2" y="26"/>
                  </a:lnTo>
                  <a:lnTo>
                    <a:pt x="12" y="12"/>
                  </a:lnTo>
                  <a:lnTo>
                    <a:pt x="24" y="4"/>
                  </a:lnTo>
                  <a:lnTo>
                    <a:pt x="40" y="0"/>
                  </a:lnTo>
                  <a:lnTo>
                    <a:pt x="55" y="4"/>
                  </a:lnTo>
                  <a:lnTo>
                    <a:pt x="69" y="12"/>
                  </a:lnTo>
                  <a:lnTo>
                    <a:pt x="77" y="26"/>
                  </a:lnTo>
                  <a:lnTo>
                    <a:pt x="81" y="40"/>
                  </a:lnTo>
                  <a:lnTo>
                    <a:pt x="77" y="55"/>
                  </a:lnTo>
                  <a:lnTo>
                    <a:pt x="69" y="69"/>
                  </a:lnTo>
                  <a:lnTo>
                    <a:pt x="55" y="77"/>
                  </a:lnTo>
                  <a:lnTo>
                    <a:pt x="40" y="81"/>
                  </a:lnTo>
                  <a:lnTo>
                    <a:pt x="24" y="77"/>
                  </a:lnTo>
                  <a:lnTo>
                    <a:pt x="12" y="69"/>
                  </a:lnTo>
                  <a:lnTo>
                    <a:pt x="2" y="55"/>
                  </a:lnTo>
                  <a:lnTo>
                    <a:pt x="0" y="40"/>
                  </a:lnTo>
                  <a:close/>
                </a:path>
              </a:pathLst>
            </a:custGeom>
            <a:solidFill>
              <a:srgbClr val="1A1A1A"/>
            </a:solidFill>
            <a:ln w="3175">
              <a:solidFill>
                <a:srgbClr val="000000"/>
              </a:solidFill>
              <a:prstDash val="solid"/>
              <a:round/>
              <a:headEnd/>
              <a:tailEnd/>
            </a:ln>
          </p:spPr>
          <p:txBody>
            <a:bodyPr/>
            <a:lstStyle/>
            <a:p>
              <a:endParaRPr lang="en-US"/>
            </a:p>
          </p:txBody>
        </p:sp>
        <p:sp>
          <p:nvSpPr>
            <p:cNvPr id="1644556" name="Rectangle 12"/>
            <p:cNvSpPr>
              <a:spLocks noChangeAspect="1" noChangeArrowheads="1"/>
            </p:cNvSpPr>
            <p:nvPr/>
          </p:nvSpPr>
          <p:spPr bwMode="auto">
            <a:xfrm>
              <a:off x="1909" y="1253"/>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1</a:t>
              </a:r>
              <a:endParaRPr lang="en-US" sz="1600"/>
            </a:p>
          </p:txBody>
        </p:sp>
        <p:sp>
          <p:nvSpPr>
            <p:cNvPr id="1644557" name="Rectangle 13"/>
            <p:cNvSpPr>
              <a:spLocks noChangeAspect="1" noChangeArrowheads="1"/>
            </p:cNvSpPr>
            <p:nvPr/>
          </p:nvSpPr>
          <p:spPr bwMode="auto">
            <a:xfrm>
              <a:off x="1163" y="1832"/>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2</a:t>
              </a:r>
              <a:endParaRPr lang="en-US" sz="1600"/>
            </a:p>
          </p:txBody>
        </p:sp>
        <p:sp>
          <p:nvSpPr>
            <p:cNvPr id="1644558" name="Rectangle 14"/>
            <p:cNvSpPr>
              <a:spLocks noChangeAspect="1" noChangeArrowheads="1"/>
            </p:cNvSpPr>
            <p:nvPr/>
          </p:nvSpPr>
          <p:spPr bwMode="auto">
            <a:xfrm>
              <a:off x="1733" y="2122"/>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3</a:t>
              </a:r>
              <a:endParaRPr lang="en-US" sz="1600"/>
            </a:p>
          </p:txBody>
        </p:sp>
        <p:sp>
          <p:nvSpPr>
            <p:cNvPr id="1644559" name="Rectangle 15"/>
            <p:cNvSpPr>
              <a:spLocks noChangeAspect="1" noChangeArrowheads="1"/>
            </p:cNvSpPr>
            <p:nvPr/>
          </p:nvSpPr>
          <p:spPr bwMode="auto">
            <a:xfrm>
              <a:off x="1379" y="2638"/>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4</a:t>
              </a:r>
              <a:endParaRPr lang="en-US" sz="1600"/>
            </a:p>
          </p:txBody>
        </p:sp>
        <p:sp>
          <p:nvSpPr>
            <p:cNvPr id="1644560" name="Rectangle 16"/>
            <p:cNvSpPr>
              <a:spLocks noChangeAspect="1" noChangeArrowheads="1"/>
            </p:cNvSpPr>
            <p:nvPr/>
          </p:nvSpPr>
          <p:spPr bwMode="auto">
            <a:xfrm>
              <a:off x="630" y="1720"/>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5</a:t>
              </a:r>
              <a:endParaRPr lang="en-US" sz="1600"/>
            </a:p>
          </p:txBody>
        </p:sp>
        <p:sp>
          <p:nvSpPr>
            <p:cNvPr id="1644561" name="Rectangle 17"/>
            <p:cNvSpPr>
              <a:spLocks noChangeAspect="1" noChangeArrowheads="1"/>
            </p:cNvSpPr>
            <p:nvPr/>
          </p:nvSpPr>
          <p:spPr bwMode="auto">
            <a:xfrm>
              <a:off x="2188" y="2173"/>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6</a:t>
              </a:r>
              <a:endParaRPr lang="en-US" sz="1600"/>
            </a:p>
          </p:txBody>
        </p:sp>
      </p:grpSp>
      <p:grpSp>
        <p:nvGrpSpPr>
          <p:cNvPr id="1644562" name="Group 18"/>
          <p:cNvGrpSpPr>
            <a:grpSpLocks noChangeAspect="1"/>
          </p:cNvGrpSpPr>
          <p:nvPr/>
        </p:nvGrpSpPr>
        <p:grpSpPr bwMode="auto">
          <a:xfrm>
            <a:off x="8848725" y="5437188"/>
            <a:ext cx="857250" cy="593183"/>
            <a:chOff x="1515" y="2062"/>
            <a:chExt cx="820" cy="567"/>
          </a:xfrm>
        </p:grpSpPr>
        <p:sp>
          <p:nvSpPr>
            <p:cNvPr id="1644563" name="Freeform 19"/>
            <p:cNvSpPr>
              <a:spLocks noChangeAspect="1"/>
            </p:cNvSpPr>
            <p:nvPr/>
          </p:nvSpPr>
          <p:spPr bwMode="auto">
            <a:xfrm>
              <a:off x="1515" y="2062"/>
              <a:ext cx="820" cy="343"/>
            </a:xfrm>
            <a:custGeom>
              <a:avLst/>
              <a:gdLst>
                <a:gd name="T0" fmla="*/ 409 w 820"/>
                <a:gd name="T1" fmla="*/ 0 h 343"/>
                <a:gd name="T2" fmla="*/ 467 w 820"/>
                <a:gd name="T3" fmla="*/ 2 h 343"/>
                <a:gd name="T4" fmla="*/ 520 w 820"/>
                <a:gd name="T5" fmla="*/ 8 h 343"/>
                <a:gd name="T6" fmla="*/ 573 w 820"/>
                <a:gd name="T7" fmla="*/ 16 h 343"/>
                <a:gd name="T8" fmla="*/ 623 w 820"/>
                <a:gd name="T9" fmla="*/ 26 h 343"/>
                <a:gd name="T10" fmla="*/ 670 w 820"/>
                <a:gd name="T11" fmla="*/ 40 h 343"/>
                <a:gd name="T12" fmla="*/ 710 w 820"/>
                <a:gd name="T13" fmla="*/ 56 h 343"/>
                <a:gd name="T14" fmla="*/ 745 w 820"/>
                <a:gd name="T15" fmla="*/ 73 h 343"/>
                <a:gd name="T16" fmla="*/ 775 w 820"/>
                <a:gd name="T17" fmla="*/ 93 h 343"/>
                <a:gd name="T18" fmla="*/ 797 w 820"/>
                <a:gd name="T19" fmla="*/ 115 h 343"/>
                <a:gd name="T20" fmla="*/ 812 w 820"/>
                <a:gd name="T21" fmla="*/ 138 h 343"/>
                <a:gd name="T22" fmla="*/ 820 w 820"/>
                <a:gd name="T23" fmla="*/ 160 h 343"/>
                <a:gd name="T24" fmla="*/ 820 w 820"/>
                <a:gd name="T25" fmla="*/ 184 h 343"/>
                <a:gd name="T26" fmla="*/ 812 w 820"/>
                <a:gd name="T27" fmla="*/ 207 h 343"/>
                <a:gd name="T28" fmla="*/ 797 w 820"/>
                <a:gd name="T29" fmla="*/ 229 h 343"/>
                <a:gd name="T30" fmla="*/ 775 w 820"/>
                <a:gd name="T31" fmla="*/ 251 h 343"/>
                <a:gd name="T32" fmla="*/ 745 w 820"/>
                <a:gd name="T33" fmla="*/ 271 h 343"/>
                <a:gd name="T34" fmla="*/ 710 w 820"/>
                <a:gd name="T35" fmla="*/ 290 h 343"/>
                <a:gd name="T36" fmla="*/ 670 w 820"/>
                <a:gd name="T37" fmla="*/ 306 h 343"/>
                <a:gd name="T38" fmla="*/ 623 w 820"/>
                <a:gd name="T39" fmla="*/ 318 h 343"/>
                <a:gd name="T40" fmla="*/ 573 w 820"/>
                <a:gd name="T41" fmla="*/ 330 h 343"/>
                <a:gd name="T42" fmla="*/ 520 w 820"/>
                <a:gd name="T43" fmla="*/ 338 h 343"/>
                <a:gd name="T44" fmla="*/ 467 w 820"/>
                <a:gd name="T45" fmla="*/ 341 h 343"/>
                <a:gd name="T46" fmla="*/ 409 w 820"/>
                <a:gd name="T47" fmla="*/ 343 h 343"/>
                <a:gd name="T48" fmla="*/ 354 w 820"/>
                <a:gd name="T49" fmla="*/ 341 h 343"/>
                <a:gd name="T50" fmla="*/ 299 w 820"/>
                <a:gd name="T51" fmla="*/ 338 h 343"/>
                <a:gd name="T52" fmla="*/ 245 w 820"/>
                <a:gd name="T53" fmla="*/ 330 h 343"/>
                <a:gd name="T54" fmla="*/ 196 w 820"/>
                <a:gd name="T55" fmla="*/ 318 h 343"/>
                <a:gd name="T56" fmla="*/ 150 w 820"/>
                <a:gd name="T57" fmla="*/ 306 h 343"/>
                <a:gd name="T58" fmla="*/ 109 w 820"/>
                <a:gd name="T59" fmla="*/ 290 h 343"/>
                <a:gd name="T60" fmla="*/ 73 w 820"/>
                <a:gd name="T61" fmla="*/ 271 h 343"/>
                <a:gd name="T62" fmla="*/ 44 w 820"/>
                <a:gd name="T63" fmla="*/ 251 h 343"/>
                <a:gd name="T64" fmla="*/ 22 w 820"/>
                <a:gd name="T65" fmla="*/ 229 h 343"/>
                <a:gd name="T66" fmla="*/ 6 w 820"/>
                <a:gd name="T67" fmla="*/ 207 h 343"/>
                <a:gd name="T68" fmla="*/ 0 w 820"/>
                <a:gd name="T69" fmla="*/ 184 h 343"/>
                <a:gd name="T70" fmla="*/ 0 w 820"/>
                <a:gd name="T71" fmla="*/ 160 h 343"/>
                <a:gd name="T72" fmla="*/ 6 w 820"/>
                <a:gd name="T73" fmla="*/ 138 h 343"/>
                <a:gd name="T74" fmla="*/ 22 w 820"/>
                <a:gd name="T75" fmla="*/ 115 h 343"/>
                <a:gd name="T76" fmla="*/ 44 w 820"/>
                <a:gd name="T77" fmla="*/ 93 h 343"/>
                <a:gd name="T78" fmla="*/ 73 w 820"/>
                <a:gd name="T79" fmla="*/ 73 h 343"/>
                <a:gd name="T80" fmla="*/ 109 w 820"/>
                <a:gd name="T81" fmla="*/ 56 h 343"/>
                <a:gd name="T82" fmla="*/ 150 w 820"/>
                <a:gd name="T83" fmla="*/ 40 h 343"/>
                <a:gd name="T84" fmla="*/ 196 w 820"/>
                <a:gd name="T85" fmla="*/ 26 h 343"/>
                <a:gd name="T86" fmla="*/ 245 w 820"/>
                <a:gd name="T87" fmla="*/ 16 h 343"/>
                <a:gd name="T88" fmla="*/ 299 w 820"/>
                <a:gd name="T89" fmla="*/ 8 h 343"/>
                <a:gd name="T90" fmla="*/ 354 w 820"/>
                <a:gd name="T91" fmla="*/ 2 h 343"/>
                <a:gd name="T92" fmla="*/ 409 w 820"/>
                <a:gd name="T9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0" h="343">
                  <a:moveTo>
                    <a:pt x="409" y="0"/>
                  </a:moveTo>
                  <a:lnTo>
                    <a:pt x="467" y="2"/>
                  </a:lnTo>
                  <a:lnTo>
                    <a:pt x="520" y="8"/>
                  </a:lnTo>
                  <a:lnTo>
                    <a:pt x="573" y="16"/>
                  </a:lnTo>
                  <a:lnTo>
                    <a:pt x="623" y="26"/>
                  </a:lnTo>
                  <a:lnTo>
                    <a:pt x="670" y="40"/>
                  </a:lnTo>
                  <a:lnTo>
                    <a:pt x="710" y="56"/>
                  </a:lnTo>
                  <a:lnTo>
                    <a:pt x="745" y="73"/>
                  </a:lnTo>
                  <a:lnTo>
                    <a:pt x="775" y="93"/>
                  </a:lnTo>
                  <a:lnTo>
                    <a:pt x="797" y="115"/>
                  </a:lnTo>
                  <a:lnTo>
                    <a:pt x="812" y="138"/>
                  </a:lnTo>
                  <a:lnTo>
                    <a:pt x="820" y="160"/>
                  </a:lnTo>
                  <a:lnTo>
                    <a:pt x="820" y="184"/>
                  </a:lnTo>
                  <a:lnTo>
                    <a:pt x="812" y="207"/>
                  </a:lnTo>
                  <a:lnTo>
                    <a:pt x="797" y="229"/>
                  </a:lnTo>
                  <a:lnTo>
                    <a:pt x="775" y="251"/>
                  </a:lnTo>
                  <a:lnTo>
                    <a:pt x="745" y="271"/>
                  </a:lnTo>
                  <a:lnTo>
                    <a:pt x="710" y="290"/>
                  </a:lnTo>
                  <a:lnTo>
                    <a:pt x="670" y="306"/>
                  </a:lnTo>
                  <a:lnTo>
                    <a:pt x="623" y="318"/>
                  </a:lnTo>
                  <a:lnTo>
                    <a:pt x="573" y="330"/>
                  </a:lnTo>
                  <a:lnTo>
                    <a:pt x="520" y="338"/>
                  </a:lnTo>
                  <a:lnTo>
                    <a:pt x="467" y="341"/>
                  </a:lnTo>
                  <a:lnTo>
                    <a:pt x="409" y="343"/>
                  </a:lnTo>
                  <a:lnTo>
                    <a:pt x="354" y="341"/>
                  </a:lnTo>
                  <a:lnTo>
                    <a:pt x="299" y="338"/>
                  </a:lnTo>
                  <a:lnTo>
                    <a:pt x="245" y="330"/>
                  </a:lnTo>
                  <a:lnTo>
                    <a:pt x="196" y="318"/>
                  </a:lnTo>
                  <a:lnTo>
                    <a:pt x="150" y="306"/>
                  </a:lnTo>
                  <a:lnTo>
                    <a:pt x="109" y="290"/>
                  </a:lnTo>
                  <a:lnTo>
                    <a:pt x="73" y="271"/>
                  </a:lnTo>
                  <a:lnTo>
                    <a:pt x="44" y="251"/>
                  </a:lnTo>
                  <a:lnTo>
                    <a:pt x="22" y="229"/>
                  </a:lnTo>
                  <a:lnTo>
                    <a:pt x="6" y="207"/>
                  </a:lnTo>
                  <a:lnTo>
                    <a:pt x="0" y="184"/>
                  </a:lnTo>
                  <a:lnTo>
                    <a:pt x="0" y="160"/>
                  </a:lnTo>
                  <a:lnTo>
                    <a:pt x="6" y="138"/>
                  </a:lnTo>
                  <a:lnTo>
                    <a:pt x="22" y="115"/>
                  </a:lnTo>
                  <a:lnTo>
                    <a:pt x="44" y="93"/>
                  </a:lnTo>
                  <a:lnTo>
                    <a:pt x="73" y="73"/>
                  </a:lnTo>
                  <a:lnTo>
                    <a:pt x="109" y="56"/>
                  </a:lnTo>
                  <a:lnTo>
                    <a:pt x="150" y="40"/>
                  </a:lnTo>
                  <a:lnTo>
                    <a:pt x="196" y="26"/>
                  </a:lnTo>
                  <a:lnTo>
                    <a:pt x="245" y="16"/>
                  </a:lnTo>
                  <a:lnTo>
                    <a:pt x="299" y="8"/>
                  </a:lnTo>
                  <a:lnTo>
                    <a:pt x="354" y="2"/>
                  </a:lnTo>
                  <a:lnTo>
                    <a:pt x="40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564" name="Rectangle 20"/>
            <p:cNvSpPr>
              <a:spLocks noChangeAspect="1" noChangeArrowheads="1"/>
            </p:cNvSpPr>
            <p:nvPr/>
          </p:nvSpPr>
          <p:spPr bwMode="auto">
            <a:xfrm>
              <a:off x="1855" y="2394"/>
              <a:ext cx="10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1</a:t>
              </a:r>
              <a:endParaRPr lang="en-US" sz="1600"/>
            </a:p>
          </p:txBody>
        </p:sp>
      </p:grpSp>
      <p:grpSp>
        <p:nvGrpSpPr>
          <p:cNvPr id="1644565" name="Group 21"/>
          <p:cNvGrpSpPr>
            <a:grpSpLocks noChangeAspect="1"/>
          </p:cNvGrpSpPr>
          <p:nvPr/>
        </p:nvGrpSpPr>
        <p:grpSpPr bwMode="auto">
          <a:xfrm>
            <a:off x="7735889" y="4849814"/>
            <a:ext cx="873125" cy="649287"/>
            <a:chOff x="452" y="1501"/>
            <a:chExt cx="834" cy="621"/>
          </a:xfrm>
        </p:grpSpPr>
        <p:sp>
          <p:nvSpPr>
            <p:cNvPr id="1644566" name="Freeform 22"/>
            <p:cNvSpPr>
              <a:spLocks noChangeAspect="1"/>
            </p:cNvSpPr>
            <p:nvPr/>
          </p:nvSpPr>
          <p:spPr bwMode="auto">
            <a:xfrm>
              <a:off x="452" y="1662"/>
              <a:ext cx="834" cy="460"/>
            </a:xfrm>
            <a:custGeom>
              <a:avLst/>
              <a:gdLst>
                <a:gd name="T0" fmla="*/ 436 w 834"/>
                <a:gd name="T1" fmla="*/ 2 h 460"/>
                <a:gd name="T2" fmla="*/ 494 w 834"/>
                <a:gd name="T3" fmla="*/ 10 h 460"/>
                <a:gd name="T4" fmla="*/ 547 w 834"/>
                <a:gd name="T5" fmla="*/ 20 h 460"/>
                <a:gd name="T6" fmla="*/ 600 w 834"/>
                <a:gd name="T7" fmla="*/ 36 h 460"/>
                <a:gd name="T8" fmla="*/ 650 w 834"/>
                <a:gd name="T9" fmla="*/ 54 h 460"/>
                <a:gd name="T10" fmla="*/ 695 w 834"/>
                <a:gd name="T11" fmla="*/ 77 h 460"/>
                <a:gd name="T12" fmla="*/ 735 w 834"/>
                <a:gd name="T13" fmla="*/ 101 h 460"/>
                <a:gd name="T14" fmla="*/ 768 w 834"/>
                <a:gd name="T15" fmla="*/ 128 h 460"/>
                <a:gd name="T16" fmla="*/ 796 w 834"/>
                <a:gd name="T17" fmla="*/ 158 h 460"/>
                <a:gd name="T18" fmla="*/ 816 w 834"/>
                <a:gd name="T19" fmla="*/ 188 h 460"/>
                <a:gd name="T20" fmla="*/ 830 w 834"/>
                <a:gd name="T21" fmla="*/ 219 h 460"/>
                <a:gd name="T22" fmla="*/ 834 w 834"/>
                <a:gd name="T23" fmla="*/ 251 h 460"/>
                <a:gd name="T24" fmla="*/ 832 w 834"/>
                <a:gd name="T25" fmla="*/ 282 h 460"/>
                <a:gd name="T26" fmla="*/ 820 w 834"/>
                <a:gd name="T27" fmla="*/ 312 h 460"/>
                <a:gd name="T28" fmla="*/ 802 w 834"/>
                <a:gd name="T29" fmla="*/ 339 h 460"/>
                <a:gd name="T30" fmla="*/ 778 w 834"/>
                <a:gd name="T31" fmla="*/ 367 h 460"/>
                <a:gd name="T32" fmla="*/ 745 w 834"/>
                <a:gd name="T33" fmla="*/ 391 h 460"/>
                <a:gd name="T34" fmla="*/ 707 w 834"/>
                <a:gd name="T35" fmla="*/ 412 h 460"/>
                <a:gd name="T36" fmla="*/ 664 w 834"/>
                <a:gd name="T37" fmla="*/ 430 h 460"/>
                <a:gd name="T38" fmla="*/ 616 w 834"/>
                <a:gd name="T39" fmla="*/ 444 h 460"/>
                <a:gd name="T40" fmla="*/ 565 w 834"/>
                <a:gd name="T41" fmla="*/ 454 h 460"/>
                <a:gd name="T42" fmla="*/ 510 w 834"/>
                <a:gd name="T43" fmla="*/ 460 h 460"/>
                <a:gd name="T44" fmla="*/ 454 w 834"/>
                <a:gd name="T45" fmla="*/ 460 h 460"/>
                <a:gd name="T46" fmla="*/ 397 w 834"/>
                <a:gd name="T47" fmla="*/ 458 h 460"/>
                <a:gd name="T48" fmla="*/ 340 w 834"/>
                <a:gd name="T49" fmla="*/ 450 h 460"/>
                <a:gd name="T50" fmla="*/ 284 w 834"/>
                <a:gd name="T51" fmla="*/ 440 h 460"/>
                <a:gd name="T52" fmla="*/ 231 w 834"/>
                <a:gd name="T53" fmla="*/ 424 h 460"/>
                <a:gd name="T54" fmla="*/ 183 w 834"/>
                <a:gd name="T55" fmla="*/ 404 h 460"/>
                <a:gd name="T56" fmla="*/ 138 w 834"/>
                <a:gd name="T57" fmla="*/ 383 h 460"/>
                <a:gd name="T58" fmla="*/ 98 w 834"/>
                <a:gd name="T59" fmla="*/ 359 h 460"/>
                <a:gd name="T60" fmla="*/ 65 w 834"/>
                <a:gd name="T61" fmla="*/ 331 h 460"/>
                <a:gd name="T62" fmla="*/ 37 w 834"/>
                <a:gd name="T63" fmla="*/ 302 h 460"/>
                <a:gd name="T64" fmla="*/ 17 w 834"/>
                <a:gd name="T65" fmla="*/ 272 h 460"/>
                <a:gd name="T66" fmla="*/ 3 w 834"/>
                <a:gd name="T67" fmla="*/ 241 h 460"/>
                <a:gd name="T68" fmla="*/ 0 w 834"/>
                <a:gd name="T69" fmla="*/ 209 h 460"/>
                <a:gd name="T70" fmla="*/ 1 w 834"/>
                <a:gd name="T71" fmla="*/ 178 h 460"/>
                <a:gd name="T72" fmla="*/ 11 w 834"/>
                <a:gd name="T73" fmla="*/ 148 h 460"/>
                <a:gd name="T74" fmla="*/ 29 w 834"/>
                <a:gd name="T75" fmla="*/ 119 h 460"/>
                <a:gd name="T76" fmla="*/ 55 w 834"/>
                <a:gd name="T77" fmla="*/ 93 h 460"/>
                <a:gd name="T78" fmla="*/ 86 w 834"/>
                <a:gd name="T79" fmla="*/ 69 h 460"/>
                <a:gd name="T80" fmla="*/ 124 w 834"/>
                <a:gd name="T81" fmla="*/ 48 h 460"/>
                <a:gd name="T82" fmla="*/ 168 w 834"/>
                <a:gd name="T83" fmla="*/ 30 h 460"/>
                <a:gd name="T84" fmla="*/ 217 w 834"/>
                <a:gd name="T85" fmla="*/ 16 h 460"/>
                <a:gd name="T86" fmla="*/ 268 w 834"/>
                <a:gd name="T87" fmla="*/ 6 h 460"/>
                <a:gd name="T88" fmla="*/ 324 w 834"/>
                <a:gd name="T89" fmla="*/ 0 h 460"/>
                <a:gd name="T90" fmla="*/ 379 w 834"/>
                <a:gd name="T91" fmla="*/ 0 h 460"/>
                <a:gd name="T92" fmla="*/ 436 w 834"/>
                <a:gd name="T93" fmla="*/ 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4" h="460">
                  <a:moveTo>
                    <a:pt x="436" y="2"/>
                  </a:moveTo>
                  <a:lnTo>
                    <a:pt x="494" y="10"/>
                  </a:lnTo>
                  <a:lnTo>
                    <a:pt x="547" y="20"/>
                  </a:lnTo>
                  <a:lnTo>
                    <a:pt x="600" y="36"/>
                  </a:lnTo>
                  <a:lnTo>
                    <a:pt x="650" y="54"/>
                  </a:lnTo>
                  <a:lnTo>
                    <a:pt x="695" y="77"/>
                  </a:lnTo>
                  <a:lnTo>
                    <a:pt x="735" y="101"/>
                  </a:lnTo>
                  <a:lnTo>
                    <a:pt x="768" y="128"/>
                  </a:lnTo>
                  <a:lnTo>
                    <a:pt x="796" y="158"/>
                  </a:lnTo>
                  <a:lnTo>
                    <a:pt x="816" y="188"/>
                  </a:lnTo>
                  <a:lnTo>
                    <a:pt x="830" y="219"/>
                  </a:lnTo>
                  <a:lnTo>
                    <a:pt x="834" y="251"/>
                  </a:lnTo>
                  <a:lnTo>
                    <a:pt x="832" y="282"/>
                  </a:lnTo>
                  <a:lnTo>
                    <a:pt x="820" y="312"/>
                  </a:lnTo>
                  <a:lnTo>
                    <a:pt x="802" y="339"/>
                  </a:lnTo>
                  <a:lnTo>
                    <a:pt x="778" y="367"/>
                  </a:lnTo>
                  <a:lnTo>
                    <a:pt x="745" y="391"/>
                  </a:lnTo>
                  <a:lnTo>
                    <a:pt x="707" y="412"/>
                  </a:lnTo>
                  <a:lnTo>
                    <a:pt x="664" y="430"/>
                  </a:lnTo>
                  <a:lnTo>
                    <a:pt x="616" y="444"/>
                  </a:lnTo>
                  <a:lnTo>
                    <a:pt x="565" y="454"/>
                  </a:lnTo>
                  <a:lnTo>
                    <a:pt x="510" y="460"/>
                  </a:lnTo>
                  <a:lnTo>
                    <a:pt x="454" y="460"/>
                  </a:lnTo>
                  <a:lnTo>
                    <a:pt x="397" y="458"/>
                  </a:lnTo>
                  <a:lnTo>
                    <a:pt x="340" y="450"/>
                  </a:lnTo>
                  <a:lnTo>
                    <a:pt x="284" y="440"/>
                  </a:lnTo>
                  <a:lnTo>
                    <a:pt x="231" y="424"/>
                  </a:lnTo>
                  <a:lnTo>
                    <a:pt x="183" y="404"/>
                  </a:lnTo>
                  <a:lnTo>
                    <a:pt x="138" y="383"/>
                  </a:lnTo>
                  <a:lnTo>
                    <a:pt x="98" y="359"/>
                  </a:lnTo>
                  <a:lnTo>
                    <a:pt x="65" y="331"/>
                  </a:lnTo>
                  <a:lnTo>
                    <a:pt x="37" y="302"/>
                  </a:lnTo>
                  <a:lnTo>
                    <a:pt x="17" y="272"/>
                  </a:lnTo>
                  <a:lnTo>
                    <a:pt x="3" y="241"/>
                  </a:lnTo>
                  <a:lnTo>
                    <a:pt x="0" y="209"/>
                  </a:lnTo>
                  <a:lnTo>
                    <a:pt x="1" y="178"/>
                  </a:lnTo>
                  <a:lnTo>
                    <a:pt x="11" y="148"/>
                  </a:lnTo>
                  <a:lnTo>
                    <a:pt x="29" y="119"/>
                  </a:lnTo>
                  <a:lnTo>
                    <a:pt x="55" y="93"/>
                  </a:lnTo>
                  <a:lnTo>
                    <a:pt x="86" y="69"/>
                  </a:lnTo>
                  <a:lnTo>
                    <a:pt x="124" y="48"/>
                  </a:lnTo>
                  <a:lnTo>
                    <a:pt x="168" y="30"/>
                  </a:lnTo>
                  <a:lnTo>
                    <a:pt x="217" y="16"/>
                  </a:lnTo>
                  <a:lnTo>
                    <a:pt x="268" y="6"/>
                  </a:lnTo>
                  <a:lnTo>
                    <a:pt x="324" y="0"/>
                  </a:lnTo>
                  <a:lnTo>
                    <a:pt x="379" y="0"/>
                  </a:lnTo>
                  <a:lnTo>
                    <a:pt x="436" y="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567" name="Rectangle 23"/>
            <p:cNvSpPr>
              <a:spLocks noChangeAspect="1" noChangeArrowheads="1"/>
            </p:cNvSpPr>
            <p:nvPr/>
          </p:nvSpPr>
          <p:spPr bwMode="auto">
            <a:xfrm>
              <a:off x="943" y="1501"/>
              <a:ext cx="10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2</a:t>
              </a:r>
              <a:endParaRPr lang="en-US" sz="1600"/>
            </a:p>
          </p:txBody>
        </p:sp>
      </p:grpSp>
      <p:grpSp>
        <p:nvGrpSpPr>
          <p:cNvPr id="1644568" name="Group 24"/>
          <p:cNvGrpSpPr>
            <a:grpSpLocks noChangeAspect="1"/>
          </p:cNvGrpSpPr>
          <p:nvPr/>
        </p:nvGrpSpPr>
        <p:grpSpPr bwMode="auto">
          <a:xfrm>
            <a:off x="7527925" y="4348164"/>
            <a:ext cx="2413000" cy="2281237"/>
            <a:chOff x="254" y="1022"/>
            <a:chExt cx="2305" cy="2180"/>
          </a:xfrm>
        </p:grpSpPr>
        <p:sp>
          <p:nvSpPr>
            <p:cNvPr id="1644569" name="Rectangle 25"/>
            <p:cNvSpPr>
              <a:spLocks noChangeAspect="1" noChangeArrowheads="1"/>
            </p:cNvSpPr>
            <p:nvPr/>
          </p:nvSpPr>
          <p:spPr bwMode="auto">
            <a:xfrm>
              <a:off x="563" y="1148"/>
              <a:ext cx="10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5</a:t>
              </a:r>
              <a:endParaRPr lang="en-US" sz="1600"/>
            </a:p>
          </p:txBody>
        </p:sp>
        <p:sp>
          <p:nvSpPr>
            <p:cNvPr id="1644570" name="Freeform 26"/>
            <p:cNvSpPr>
              <a:spLocks noChangeAspect="1"/>
            </p:cNvSpPr>
            <p:nvPr/>
          </p:nvSpPr>
          <p:spPr bwMode="auto">
            <a:xfrm>
              <a:off x="254" y="1022"/>
              <a:ext cx="2305" cy="2180"/>
            </a:xfrm>
            <a:custGeom>
              <a:avLst/>
              <a:gdLst>
                <a:gd name="T0" fmla="*/ 1245 w 2305"/>
                <a:gd name="T1" fmla="*/ 4 h 2180"/>
                <a:gd name="T2" fmla="*/ 1433 w 2305"/>
                <a:gd name="T3" fmla="*/ 33 h 2180"/>
                <a:gd name="T4" fmla="*/ 1615 w 2305"/>
                <a:gd name="T5" fmla="*/ 90 h 2180"/>
                <a:gd name="T6" fmla="*/ 1781 w 2305"/>
                <a:gd name="T7" fmla="*/ 175 h 2180"/>
                <a:gd name="T8" fmla="*/ 1931 w 2305"/>
                <a:gd name="T9" fmla="*/ 286 h 2180"/>
                <a:gd name="T10" fmla="*/ 2062 w 2305"/>
                <a:gd name="T11" fmla="*/ 420 h 2180"/>
                <a:gd name="T12" fmla="*/ 2166 w 2305"/>
                <a:gd name="T13" fmla="*/ 569 h 2180"/>
                <a:gd name="T14" fmla="*/ 2242 w 2305"/>
                <a:gd name="T15" fmla="*/ 735 h 2180"/>
                <a:gd name="T16" fmla="*/ 2289 w 2305"/>
                <a:gd name="T17" fmla="*/ 908 h 2180"/>
                <a:gd name="T18" fmla="*/ 2305 w 2305"/>
                <a:gd name="T19" fmla="*/ 1088 h 2180"/>
                <a:gd name="T20" fmla="*/ 2289 w 2305"/>
                <a:gd name="T21" fmla="*/ 1267 h 2180"/>
                <a:gd name="T22" fmla="*/ 2243 w 2305"/>
                <a:gd name="T23" fmla="*/ 1443 h 2180"/>
                <a:gd name="T24" fmla="*/ 2166 w 2305"/>
                <a:gd name="T25" fmla="*/ 1606 h 2180"/>
                <a:gd name="T26" fmla="*/ 2064 w 2305"/>
                <a:gd name="T27" fmla="*/ 1758 h 2180"/>
                <a:gd name="T28" fmla="*/ 1935 w 2305"/>
                <a:gd name="T29" fmla="*/ 1890 h 2180"/>
                <a:gd name="T30" fmla="*/ 1785 w 2305"/>
                <a:gd name="T31" fmla="*/ 2002 h 2180"/>
                <a:gd name="T32" fmla="*/ 1617 w 2305"/>
                <a:gd name="T33" fmla="*/ 2087 h 2180"/>
                <a:gd name="T34" fmla="*/ 1437 w 2305"/>
                <a:gd name="T35" fmla="*/ 2146 h 2180"/>
                <a:gd name="T36" fmla="*/ 1249 w 2305"/>
                <a:gd name="T37" fmla="*/ 2176 h 2180"/>
                <a:gd name="T38" fmla="*/ 1059 w 2305"/>
                <a:gd name="T39" fmla="*/ 2176 h 2180"/>
                <a:gd name="T40" fmla="*/ 872 w 2305"/>
                <a:gd name="T41" fmla="*/ 2148 h 2180"/>
                <a:gd name="T42" fmla="*/ 692 w 2305"/>
                <a:gd name="T43" fmla="*/ 2089 h 2180"/>
                <a:gd name="T44" fmla="*/ 524 w 2305"/>
                <a:gd name="T45" fmla="*/ 2004 h 2180"/>
                <a:gd name="T46" fmla="*/ 373 w 2305"/>
                <a:gd name="T47" fmla="*/ 1894 h 2180"/>
                <a:gd name="T48" fmla="*/ 245 w 2305"/>
                <a:gd name="T49" fmla="*/ 1762 h 2180"/>
                <a:gd name="T50" fmla="*/ 140 w 2305"/>
                <a:gd name="T51" fmla="*/ 1610 h 2180"/>
                <a:gd name="T52" fmla="*/ 63 w 2305"/>
                <a:gd name="T53" fmla="*/ 1447 h 2180"/>
                <a:gd name="T54" fmla="*/ 16 w 2305"/>
                <a:gd name="T55" fmla="*/ 1271 h 2180"/>
                <a:gd name="T56" fmla="*/ 0 w 2305"/>
                <a:gd name="T57" fmla="*/ 1092 h 2180"/>
                <a:gd name="T58" fmla="*/ 16 w 2305"/>
                <a:gd name="T59" fmla="*/ 912 h 2180"/>
                <a:gd name="T60" fmla="*/ 63 w 2305"/>
                <a:gd name="T61" fmla="*/ 737 h 2180"/>
                <a:gd name="T62" fmla="*/ 138 w 2305"/>
                <a:gd name="T63" fmla="*/ 573 h 2180"/>
                <a:gd name="T64" fmla="*/ 243 w 2305"/>
                <a:gd name="T65" fmla="*/ 422 h 2180"/>
                <a:gd name="T66" fmla="*/ 371 w 2305"/>
                <a:gd name="T67" fmla="*/ 290 h 2180"/>
                <a:gd name="T68" fmla="*/ 522 w 2305"/>
                <a:gd name="T69" fmla="*/ 179 h 2180"/>
                <a:gd name="T70" fmla="*/ 688 w 2305"/>
                <a:gd name="T71" fmla="*/ 92 h 2180"/>
                <a:gd name="T72" fmla="*/ 868 w 2305"/>
                <a:gd name="T73" fmla="*/ 33 h 2180"/>
                <a:gd name="T74" fmla="*/ 1055 w 2305"/>
                <a:gd name="T75" fmla="*/ 4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05" h="2180">
                  <a:moveTo>
                    <a:pt x="1150" y="0"/>
                  </a:moveTo>
                  <a:lnTo>
                    <a:pt x="1245" y="4"/>
                  </a:lnTo>
                  <a:lnTo>
                    <a:pt x="1340" y="14"/>
                  </a:lnTo>
                  <a:lnTo>
                    <a:pt x="1433" y="33"/>
                  </a:lnTo>
                  <a:lnTo>
                    <a:pt x="1526" y="59"/>
                  </a:lnTo>
                  <a:lnTo>
                    <a:pt x="1615" y="90"/>
                  </a:lnTo>
                  <a:lnTo>
                    <a:pt x="1700" y="130"/>
                  </a:lnTo>
                  <a:lnTo>
                    <a:pt x="1781" y="175"/>
                  </a:lnTo>
                  <a:lnTo>
                    <a:pt x="1860" y="228"/>
                  </a:lnTo>
                  <a:lnTo>
                    <a:pt x="1931" y="286"/>
                  </a:lnTo>
                  <a:lnTo>
                    <a:pt x="2000" y="351"/>
                  </a:lnTo>
                  <a:lnTo>
                    <a:pt x="2062" y="420"/>
                  </a:lnTo>
                  <a:lnTo>
                    <a:pt x="2117" y="493"/>
                  </a:lnTo>
                  <a:lnTo>
                    <a:pt x="2166" y="569"/>
                  </a:lnTo>
                  <a:lnTo>
                    <a:pt x="2208" y="650"/>
                  </a:lnTo>
                  <a:lnTo>
                    <a:pt x="2242" y="735"/>
                  </a:lnTo>
                  <a:lnTo>
                    <a:pt x="2269" y="820"/>
                  </a:lnTo>
                  <a:lnTo>
                    <a:pt x="2289" y="908"/>
                  </a:lnTo>
                  <a:lnTo>
                    <a:pt x="2301" y="997"/>
                  </a:lnTo>
                  <a:lnTo>
                    <a:pt x="2305" y="1088"/>
                  </a:lnTo>
                  <a:lnTo>
                    <a:pt x="2301" y="1178"/>
                  </a:lnTo>
                  <a:lnTo>
                    <a:pt x="2289" y="1267"/>
                  </a:lnTo>
                  <a:lnTo>
                    <a:pt x="2271" y="1356"/>
                  </a:lnTo>
                  <a:lnTo>
                    <a:pt x="2243" y="1443"/>
                  </a:lnTo>
                  <a:lnTo>
                    <a:pt x="2210" y="1525"/>
                  </a:lnTo>
                  <a:lnTo>
                    <a:pt x="2166" y="1606"/>
                  </a:lnTo>
                  <a:lnTo>
                    <a:pt x="2119" y="1685"/>
                  </a:lnTo>
                  <a:lnTo>
                    <a:pt x="2064" y="1758"/>
                  </a:lnTo>
                  <a:lnTo>
                    <a:pt x="2002" y="1827"/>
                  </a:lnTo>
                  <a:lnTo>
                    <a:pt x="1935" y="1890"/>
                  </a:lnTo>
                  <a:lnTo>
                    <a:pt x="1862" y="1949"/>
                  </a:lnTo>
                  <a:lnTo>
                    <a:pt x="1785" y="2002"/>
                  </a:lnTo>
                  <a:lnTo>
                    <a:pt x="1704" y="2048"/>
                  </a:lnTo>
                  <a:lnTo>
                    <a:pt x="1617" y="2087"/>
                  </a:lnTo>
                  <a:lnTo>
                    <a:pt x="1528" y="2121"/>
                  </a:lnTo>
                  <a:lnTo>
                    <a:pt x="1437" y="2146"/>
                  </a:lnTo>
                  <a:lnTo>
                    <a:pt x="1344" y="2164"/>
                  </a:lnTo>
                  <a:lnTo>
                    <a:pt x="1249" y="2176"/>
                  </a:lnTo>
                  <a:lnTo>
                    <a:pt x="1154" y="2180"/>
                  </a:lnTo>
                  <a:lnTo>
                    <a:pt x="1059" y="2176"/>
                  </a:lnTo>
                  <a:lnTo>
                    <a:pt x="965" y="2166"/>
                  </a:lnTo>
                  <a:lnTo>
                    <a:pt x="872" y="2148"/>
                  </a:lnTo>
                  <a:lnTo>
                    <a:pt x="781" y="2123"/>
                  </a:lnTo>
                  <a:lnTo>
                    <a:pt x="692" y="2089"/>
                  </a:lnTo>
                  <a:lnTo>
                    <a:pt x="607" y="2050"/>
                  </a:lnTo>
                  <a:lnTo>
                    <a:pt x="524" y="2004"/>
                  </a:lnTo>
                  <a:lnTo>
                    <a:pt x="447" y="1951"/>
                  </a:lnTo>
                  <a:lnTo>
                    <a:pt x="373" y="1894"/>
                  </a:lnTo>
                  <a:lnTo>
                    <a:pt x="306" y="1829"/>
                  </a:lnTo>
                  <a:lnTo>
                    <a:pt x="245" y="1762"/>
                  </a:lnTo>
                  <a:lnTo>
                    <a:pt x="190" y="1687"/>
                  </a:lnTo>
                  <a:lnTo>
                    <a:pt x="140" y="1610"/>
                  </a:lnTo>
                  <a:lnTo>
                    <a:pt x="99" y="1529"/>
                  </a:lnTo>
                  <a:lnTo>
                    <a:pt x="63" y="1447"/>
                  </a:lnTo>
                  <a:lnTo>
                    <a:pt x="35" y="1360"/>
                  </a:lnTo>
                  <a:lnTo>
                    <a:pt x="16" y="1271"/>
                  </a:lnTo>
                  <a:lnTo>
                    <a:pt x="4" y="1182"/>
                  </a:lnTo>
                  <a:lnTo>
                    <a:pt x="0" y="1092"/>
                  </a:lnTo>
                  <a:lnTo>
                    <a:pt x="4" y="1001"/>
                  </a:lnTo>
                  <a:lnTo>
                    <a:pt x="16" y="912"/>
                  </a:lnTo>
                  <a:lnTo>
                    <a:pt x="35" y="824"/>
                  </a:lnTo>
                  <a:lnTo>
                    <a:pt x="63" y="737"/>
                  </a:lnTo>
                  <a:lnTo>
                    <a:pt x="97" y="654"/>
                  </a:lnTo>
                  <a:lnTo>
                    <a:pt x="138" y="573"/>
                  </a:lnTo>
                  <a:lnTo>
                    <a:pt x="188" y="495"/>
                  </a:lnTo>
                  <a:lnTo>
                    <a:pt x="243" y="422"/>
                  </a:lnTo>
                  <a:lnTo>
                    <a:pt x="304" y="353"/>
                  </a:lnTo>
                  <a:lnTo>
                    <a:pt x="371" y="290"/>
                  </a:lnTo>
                  <a:lnTo>
                    <a:pt x="443" y="230"/>
                  </a:lnTo>
                  <a:lnTo>
                    <a:pt x="522" y="179"/>
                  </a:lnTo>
                  <a:lnTo>
                    <a:pt x="603" y="132"/>
                  </a:lnTo>
                  <a:lnTo>
                    <a:pt x="688" y="92"/>
                  </a:lnTo>
                  <a:lnTo>
                    <a:pt x="777" y="59"/>
                  </a:lnTo>
                  <a:lnTo>
                    <a:pt x="868" y="33"/>
                  </a:lnTo>
                  <a:lnTo>
                    <a:pt x="961" y="16"/>
                  </a:lnTo>
                  <a:lnTo>
                    <a:pt x="1055" y="4"/>
                  </a:lnTo>
                  <a:lnTo>
                    <a:pt x="115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571" name="Group 27"/>
          <p:cNvGrpSpPr>
            <a:grpSpLocks noChangeAspect="1"/>
          </p:cNvGrpSpPr>
          <p:nvPr/>
        </p:nvGrpSpPr>
        <p:grpSpPr bwMode="auto">
          <a:xfrm>
            <a:off x="8535988" y="5322887"/>
            <a:ext cx="1187450" cy="1143506"/>
            <a:chOff x="1217" y="1954"/>
            <a:chExt cx="1134" cy="1092"/>
          </a:xfrm>
        </p:grpSpPr>
        <p:sp>
          <p:nvSpPr>
            <p:cNvPr id="1644572" name="Rectangle 28"/>
            <p:cNvSpPr>
              <a:spLocks noChangeAspect="1" noChangeArrowheads="1"/>
            </p:cNvSpPr>
            <p:nvPr/>
          </p:nvSpPr>
          <p:spPr bwMode="auto">
            <a:xfrm>
              <a:off x="1666" y="2811"/>
              <a:ext cx="10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3</a:t>
              </a:r>
              <a:endParaRPr lang="en-US" sz="1600"/>
            </a:p>
          </p:txBody>
        </p:sp>
        <p:sp>
          <p:nvSpPr>
            <p:cNvPr id="1644573" name="Freeform 29"/>
            <p:cNvSpPr>
              <a:spLocks noChangeAspect="1"/>
            </p:cNvSpPr>
            <p:nvPr/>
          </p:nvSpPr>
          <p:spPr bwMode="auto">
            <a:xfrm>
              <a:off x="1217" y="1954"/>
              <a:ext cx="1134" cy="909"/>
            </a:xfrm>
            <a:custGeom>
              <a:avLst/>
              <a:gdLst>
                <a:gd name="T0" fmla="*/ 371 w 1134"/>
                <a:gd name="T1" fmla="*/ 142 h 909"/>
                <a:gd name="T2" fmla="*/ 430 w 1134"/>
                <a:gd name="T3" fmla="*/ 108 h 909"/>
                <a:gd name="T4" fmla="*/ 492 w 1134"/>
                <a:gd name="T5" fmla="*/ 79 h 909"/>
                <a:gd name="T6" fmla="*/ 551 w 1134"/>
                <a:gd name="T7" fmla="*/ 53 h 909"/>
                <a:gd name="T8" fmla="*/ 614 w 1134"/>
                <a:gd name="T9" fmla="*/ 32 h 909"/>
                <a:gd name="T10" fmla="*/ 674 w 1134"/>
                <a:gd name="T11" fmla="*/ 16 h 909"/>
                <a:gd name="T12" fmla="*/ 735 w 1134"/>
                <a:gd name="T13" fmla="*/ 6 h 909"/>
                <a:gd name="T14" fmla="*/ 792 w 1134"/>
                <a:gd name="T15" fmla="*/ 0 h 909"/>
                <a:gd name="T16" fmla="*/ 848 w 1134"/>
                <a:gd name="T17" fmla="*/ 0 h 909"/>
                <a:gd name="T18" fmla="*/ 899 w 1134"/>
                <a:gd name="T19" fmla="*/ 4 h 909"/>
                <a:gd name="T20" fmla="*/ 946 w 1134"/>
                <a:gd name="T21" fmla="*/ 14 h 909"/>
                <a:gd name="T22" fmla="*/ 990 w 1134"/>
                <a:gd name="T23" fmla="*/ 30 h 909"/>
                <a:gd name="T24" fmla="*/ 1027 w 1134"/>
                <a:gd name="T25" fmla="*/ 51 h 909"/>
                <a:gd name="T26" fmla="*/ 1061 w 1134"/>
                <a:gd name="T27" fmla="*/ 77 h 909"/>
                <a:gd name="T28" fmla="*/ 1089 w 1134"/>
                <a:gd name="T29" fmla="*/ 107 h 909"/>
                <a:gd name="T30" fmla="*/ 1110 w 1134"/>
                <a:gd name="T31" fmla="*/ 140 h 909"/>
                <a:gd name="T32" fmla="*/ 1124 w 1134"/>
                <a:gd name="T33" fmla="*/ 177 h 909"/>
                <a:gd name="T34" fmla="*/ 1132 w 1134"/>
                <a:gd name="T35" fmla="*/ 217 h 909"/>
                <a:gd name="T36" fmla="*/ 1134 w 1134"/>
                <a:gd name="T37" fmla="*/ 260 h 909"/>
                <a:gd name="T38" fmla="*/ 1128 w 1134"/>
                <a:gd name="T39" fmla="*/ 308 h 909"/>
                <a:gd name="T40" fmla="*/ 1118 w 1134"/>
                <a:gd name="T41" fmla="*/ 355 h 909"/>
                <a:gd name="T42" fmla="*/ 1099 w 1134"/>
                <a:gd name="T43" fmla="*/ 402 h 909"/>
                <a:gd name="T44" fmla="*/ 1075 w 1134"/>
                <a:gd name="T45" fmla="*/ 451 h 909"/>
                <a:gd name="T46" fmla="*/ 1045 w 1134"/>
                <a:gd name="T47" fmla="*/ 501 h 909"/>
                <a:gd name="T48" fmla="*/ 1010 w 1134"/>
                <a:gd name="T49" fmla="*/ 550 h 909"/>
                <a:gd name="T50" fmla="*/ 968 w 1134"/>
                <a:gd name="T51" fmla="*/ 597 h 909"/>
                <a:gd name="T52" fmla="*/ 923 w 1134"/>
                <a:gd name="T53" fmla="*/ 643 h 909"/>
                <a:gd name="T54" fmla="*/ 871 w 1134"/>
                <a:gd name="T55" fmla="*/ 688 h 909"/>
                <a:gd name="T56" fmla="*/ 818 w 1134"/>
                <a:gd name="T57" fmla="*/ 727 h 909"/>
                <a:gd name="T58" fmla="*/ 763 w 1134"/>
                <a:gd name="T59" fmla="*/ 765 h 909"/>
                <a:gd name="T60" fmla="*/ 703 w 1134"/>
                <a:gd name="T61" fmla="*/ 800 h 909"/>
                <a:gd name="T62" fmla="*/ 644 w 1134"/>
                <a:gd name="T63" fmla="*/ 830 h 909"/>
                <a:gd name="T64" fmla="*/ 583 w 1134"/>
                <a:gd name="T65" fmla="*/ 855 h 909"/>
                <a:gd name="T66" fmla="*/ 519 w 1134"/>
                <a:gd name="T67" fmla="*/ 877 h 909"/>
                <a:gd name="T68" fmla="*/ 460 w 1134"/>
                <a:gd name="T69" fmla="*/ 893 h 909"/>
                <a:gd name="T70" fmla="*/ 401 w 1134"/>
                <a:gd name="T71" fmla="*/ 903 h 909"/>
                <a:gd name="T72" fmla="*/ 342 w 1134"/>
                <a:gd name="T73" fmla="*/ 909 h 909"/>
                <a:gd name="T74" fmla="*/ 286 w 1134"/>
                <a:gd name="T75" fmla="*/ 909 h 909"/>
                <a:gd name="T76" fmla="*/ 235 w 1134"/>
                <a:gd name="T77" fmla="*/ 905 h 909"/>
                <a:gd name="T78" fmla="*/ 187 w 1134"/>
                <a:gd name="T79" fmla="*/ 893 h 909"/>
                <a:gd name="T80" fmla="*/ 144 w 1134"/>
                <a:gd name="T81" fmla="*/ 877 h 909"/>
                <a:gd name="T82" fmla="*/ 106 w 1134"/>
                <a:gd name="T83" fmla="*/ 857 h 909"/>
                <a:gd name="T84" fmla="*/ 73 w 1134"/>
                <a:gd name="T85" fmla="*/ 832 h 909"/>
                <a:gd name="T86" fmla="*/ 45 w 1134"/>
                <a:gd name="T87" fmla="*/ 802 h 909"/>
                <a:gd name="T88" fmla="*/ 23 w 1134"/>
                <a:gd name="T89" fmla="*/ 769 h 909"/>
                <a:gd name="T90" fmla="*/ 9 w 1134"/>
                <a:gd name="T91" fmla="*/ 731 h 909"/>
                <a:gd name="T92" fmla="*/ 2 w 1134"/>
                <a:gd name="T93" fmla="*/ 690 h 909"/>
                <a:gd name="T94" fmla="*/ 0 w 1134"/>
                <a:gd name="T95" fmla="*/ 647 h 909"/>
                <a:gd name="T96" fmla="*/ 5 w 1134"/>
                <a:gd name="T97" fmla="*/ 601 h 909"/>
                <a:gd name="T98" fmla="*/ 15 w 1134"/>
                <a:gd name="T99" fmla="*/ 554 h 909"/>
                <a:gd name="T100" fmla="*/ 35 w 1134"/>
                <a:gd name="T101" fmla="*/ 505 h 909"/>
                <a:gd name="T102" fmla="*/ 59 w 1134"/>
                <a:gd name="T103" fmla="*/ 455 h 909"/>
                <a:gd name="T104" fmla="*/ 88 w 1134"/>
                <a:gd name="T105" fmla="*/ 406 h 909"/>
                <a:gd name="T106" fmla="*/ 124 w 1134"/>
                <a:gd name="T107" fmla="*/ 359 h 909"/>
                <a:gd name="T108" fmla="*/ 166 w 1134"/>
                <a:gd name="T109" fmla="*/ 311 h 909"/>
                <a:gd name="T110" fmla="*/ 211 w 1134"/>
                <a:gd name="T111" fmla="*/ 264 h 909"/>
                <a:gd name="T112" fmla="*/ 262 w 1134"/>
                <a:gd name="T113" fmla="*/ 221 h 909"/>
                <a:gd name="T114" fmla="*/ 316 w 1134"/>
                <a:gd name="T115" fmla="*/ 179 h 909"/>
                <a:gd name="T116" fmla="*/ 371 w 1134"/>
                <a:gd name="T117" fmla="*/ 14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4" h="909">
                  <a:moveTo>
                    <a:pt x="371" y="142"/>
                  </a:moveTo>
                  <a:lnTo>
                    <a:pt x="430" y="108"/>
                  </a:lnTo>
                  <a:lnTo>
                    <a:pt x="492" y="79"/>
                  </a:lnTo>
                  <a:lnTo>
                    <a:pt x="551" y="53"/>
                  </a:lnTo>
                  <a:lnTo>
                    <a:pt x="614" y="32"/>
                  </a:lnTo>
                  <a:lnTo>
                    <a:pt x="674" y="16"/>
                  </a:lnTo>
                  <a:lnTo>
                    <a:pt x="735" y="6"/>
                  </a:lnTo>
                  <a:lnTo>
                    <a:pt x="792" y="0"/>
                  </a:lnTo>
                  <a:lnTo>
                    <a:pt x="848" y="0"/>
                  </a:lnTo>
                  <a:lnTo>
                    <a:pt x="899" y="4"/>
                  </a:lnTo>
                  <a:lnTo>
                    <a:pt x="946" y="14"/>
                  </a:lnTo>
                  <a:lnTo>
                    <a:pt x="990" y="30"/>
                  </a:lnTo>
                  <a:lnTo>
                    <a:pt x="1027" y="51"/>
                  </a:lnTo>
                  <a:lnTo>
                    <a:pt x="1061" y="77"/>
                  </a:lnTo>
                  <a:lnTo>
                    <a:pt x="1089" y="107"/>
                  </a:lnTo>
                  <a:lnTo>
                    <a:pt x="1110" y="140"/>
                  </a:lnTo>
                  <a:lnTo>
                    <a:pt x="1124" y="177"/>
                  </a:lnTo>
                  <a:lnTo>
                    <a:pt x="1132" y="217"/>
                  </a:lnTo>
                  <a:lnTo>
                    <a:pt x="1134" y="260"/>
                  </a:lnTo>
                  <a:lnTo>
                    <a:pt x="1128" y="308"/>
                  </a:lnTo>
                  <a:lnTo>
                    <a:pt x="1118" y="355"/>
                  </a:lnTo>
                  <a:lnTo>
                    <a:pt x="1099" y="402"/>
                  </a:lnTo>
                  <a:lnTo>
                    <a:pt x="1075" y="451"/>
                  </a:lnTo>
                  <a:lnTo>
                    <a:pt x="1045" y="501"/>
                  </a:lnTo>
                  <a:lnTo>
                    <a:pt x="1010" y="550"/>
                  </a:lnTo>
                  <a:lnTo>
                    <a:pt x="968" y="597"/>
                  </a:lnTo>
                  <a:lnTo>
                    <a:pt x="923" y="643"/>
                  </a:lnTo>
                  <a:lnTo>
                    <a:pt x="871" y="688"/>
                  </a:lnTo>
                  <a:lnTo>
                    <a:pt x="818" y="727"/>
                  </a:lnTo>
                  <a:lnTo>
                    <a:pt x="763" y="765"/>
                  </a:lnTo>
                  <a:lnTo>
                    <a:pt x="703" y="800"/>
                  </a:lnTo>
                  <a:lnTo>
                    <a:pt x="644" y="830"/>
                  </a:lnTo>
                  <a:lnTo>
                    <a:pt x="583" y="855"/>
                  </a:lnTo>
                  <a:lnTo>
                    <a:pt x="519" y="877"/>
                  </a:lnTo>
                  <a:lnTo>
                    <a:pt x="460" y="893"/>
                  </a:lnTo>
                  <a:lnTo>
                    <a:pt x="401" y="903"/>
                  </a:lnTo>
                  <a:lnTo>
                    <a:pt x="342" y="909"/>
                  </a:lnTo>
                  <a:lnTo>
                    <a:pt x="286" y="909"/>
                  </a:lnTo>
                  <a:lnTo>
                    <a:pt x="235" y="905"/>
                  </a:lnTo>
                  <a:lnTo>
                    <a:pt x="187" y="893"/>
                  </a:lnTo>
                  <a:lnTo>
                    <a:pt x="144" y="877"/>
                  </a:lnTo>
                  <a:lnTo>
                    <a:pt x="106" y="857"/>
                  </a:lnTo>
                  <a:lnTo>
                    <a:pt x="73" y="832"/>
                  </a:lnTo>
                  <a:lnTo>
                    <a:pt x="45" y="802"/>
                  </a:lnTo>
                  <a:lnTo>
                    <a:pt x="23" y="769"/>
                  </a:lnTo>
                  <a:lnTo>
                    <a:pt x="9" y="731"/>
                  </a:lnTo>
                  <a:lnTo>
                    <a:pt x="2" y="690"/>
                  </a:lnTo>
                  <a:lnTo>
                    <a:pt x="0" y="647"/>
                  </a:lnTo>
                  <a:lnTo>
                    <a:pt x="5" y="601"/>
                  </a:lnTo>
                  <a:lnTo>
                    <a:pt x="15" y="554"/>
                  </a:lnTo>
                  <a:lnTo>
                    <a:pt x="35" y="505"/>
                  </a:lnTo>
                  <a:lnTo>
                    <a:pt x="59" y="455"/>
                  </a:lnTo>
                  <a:lnTo>
                    <a:pt x="88" y="406"/>
                  </a:lnTo>
                  <a:lnTo>
                    <a:pt x="124" y="359"/>
                  </a:lnTo>
                  <a:lnTo>
                    <a:pt x="166" y="311"/>
                  </a:lnTo>
                  <a:lnTo>
                    <a:pt x="211" y="264"/>
                  </a:lnTo>
                  <a:lnTo>
                    <a:pt x="262" y="221"/>
                  </a:lnTo>
                  <a:lnTo>
                    <a:pt x="316" y="179"/>
                  </a:lnTo>
                  <a:lnTo>
                    <a:pt x="371" y="14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574" name="Group 30"/>
          <p:cNvGrpSpPr>
            <a:grpSpLocks noChangeAspect="1"/>
          </p:cNvGrpSpPr>
          <p:nvPr/>
        </p:nvGrpSpPr>
        <p:grpSpPr bwMode="auto">
          <a:xfrm>
            <a:off x="8510588" y="4546601"/>
            <a:ext cx="1274762" cy="2041525"/>
            <a:chOff x="1193" y="1212"/>
            <a:chExt cx="1218" cy="1950"/>
          </a:xfrm>
        </p:grpSpPr>
        <p:sp>
          <p:nvSpPr>
            <p:cNvPr id="1644575" name="Rectangle 31"/>
            <p:cNvSpPr>
              <a:spLocks noChangeAspect="1" noChangeArrowheads="1"/>
            </p:cNvSpPr>
            <p:nvPr/>
          </p:nvSpPr>
          <p:spPr bwMode="auto">
            <a:xfrm>
              <a:off x="1603" y="1212"/>
              <a:ext cx="10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4</a:t>
              </a:r>
              <a:endParaRPr lang="en-US" sz="1600"/>
            </a:p>
          </p:txBody>
        </p:sp>
        <p:sp>
          <p:nvSpPr>
            <p:cNvPr id="1644576" name="Freeform 32"/>
            <p:cNvSpPr>
              <a:spLocks noChangeAspect="1"/>
            </p:cNvSpPr>
            <p:nvPr/>
          </p:nvSpPr>
          <p:spPr bwMode="auto">
            <a:xfrm>
              <a:off x="1193" y="1246"/>
              <a:ext cx="1218" cy="1916"/>
            </a:xfrm>
            <a:custGeom>
              <a:avLst/>
              <a:gdLst>
                <a:gd name="T0" fmla="*/ 87 w 1218"/>
                <a:gd name="T1" fmla="*/ 724 h 1916"/>
                <a:gd name="T2" fmla="*/ 148 w 1218"/>
                <a:gd name="T3" fmla="*/ 566 h 1916"/>
                <a:gd name="T4" fmla="*/ 225 w 1218"/>
                <a:gd name="T5" fmla="*/ 420 h 1916"/>
                <a:gd name="T6" fmla="*/ 312 w 1218"/>
                <a:gd name="T7" fmla="*/ 290 h 1916"/>
                <a:gd name="T8" fmla="*/ 409 w 1218"/>
                <a:gd name="T9" fmla="*/ 182 h 1916"/>
                <a:gd name="T10" fmla="*/ 514 w 1218"/>
                <a:gd name="T11" fmla="*/ 97 h 1916"/>
                <a:gd name="T12" fmla="*/ 619 w 1218"/>
                <a:gd name="T13" fmla="*/ 38 h 1916"/>
                <a:gd name="T14" fmla="*/ 725 w 1218"/>
                <a:gd name="T15" fmla="*/ 6 h 1916"/>
                <a:gd name="T16" fmla="*/ 826 w 1218"/>
                <a:gd name="T17" fmla="*/ 4 h 1916"/>
                <a:gd name="T18" fmla="*/ 923 w 1218"/>
                <a:gd name="T19" fmla="*/ 30 h 1916"/>
                <a:gd name="T20" fmla="*/ 1008 w 1218"/>
                <a:gd name="T21" fmla="*/ 85 h 1916"/>
                <a:gd name="T22" fmla="*/ 1081 w 1218"/>
                <a:gd name="T23" fmla="*/ 168 h 1916"/>
                <a:gd name="T24" fmla="*/ 1142 w 1218"/>
                <a:gd name="T25" fmla="*/ 272 h 1916"/>
                <a:gd name="T26" fmla="*/ 1184 w 1218"/>
                <a:gd name="T27" fmla="*/ 399 h 1916"/>
                <a:gd name="T28" fmla="*/ 1212 w 1218"/>
                <a:gd name="T29" fmla="*/ 543 h 1916"/>
                <a:gd name="T30" fmla="*/ 1218 w 1218"/>
                <a:gd name="T31" fmla="*/ 698 h 1916"/>
                <a:gd name="T32" fmla="*/ 1208 w 1218"/>
                <a:gd name="T33" fmla="*/ 862 h 1916"/>
                <a:gd name="T34" fmla="*/ 1178 w 1218"/>
                <a:gd name="T35" fmla="*/ 1029 h 1916"/>
                <a:gd name="T36" fmla="*/ 1133 w 1218"/>
                <a:gd name="T37" fmla="*/ 1193 h 1916"/>
                <a:gd name="T38" fmla="*/ 1069 w 1218"/>
                <a:gd name="T39" fmla="*/ 1351 h 1916"/>
                <a:gd name="T40" fmla="*/ 992 w 1218"/>
                <a:gd name="T41" fmla="*/ 1496 h 1916"/>
                <a:gd name="T42" fmla="*/ 905 w 1218"/>
                <a:gd name="T43" fmla="*/ 1627 h 1916"/>
                <a:gd name="T44" fmla="*/ 808 w 1218"/>
                <a:gd name="T45" fmla="*/ 1735 h 1916"/>
                <a:gd name="T46" fmla="*/ 706 w 1218"/>
                <a:gd name="T47" fmla="*/ 1820 h 1916"/>
                <a:gd name="T48" fmla="*/ 599 w 1218"/>
                <a:gd name="T49" fmla="*/ 1879 h 1916"/>
                <a:gd name="T50" fmla="*/ 494 w 1218"/>
                <a:gd name="T51" fmla="*/ 1910 h 1916"/>
                <a:gd name="T52" fmla="*/ 391 w 1218"/>
                <a:gd name="T53" fmla="*/ 1912 h 1916"/>
                <a:gd name="T54" fmla="*/ 296 w 1218"/>
                <a:gd name="T55" fmla="*/ 1887 h 1916"/>
                <a:gd name="T56" fmla="*/ 209 w 1218"/>
                <a:gd name="T57" fmla="*/ 1832 h 1916"/>
                <a:gd name="T58" fmla="*/ 136 w 1218"/>
                <a:gd name="T59" fmla="*/ 1751 h 1916"/>
                <a:gd name="T60" fmla="*/ 77 w 1218"/>
                <a:gd name="T61" fmla="*/ 1644 h 1916"/>
                <a:gd name="T62" fmla="*/ 33 w 1218"/>
                <a:gd name="T63" fmla="*/ 1518 h 1916"/>
                <a:gd name="T64" fmla="*/ 8 w 1218"/>
                <a:gd name="T65" fmla="*/ 1374 h 1916"/>
                <a:gd name="T66" fmla="*/ 0 w 1218"/>
                <a:gd name="T67" fmla="*/ 1219 h 1916"/>
                <a:gd name="T68" fmla="*/ 12 w 1218"/>
                <a:gd name="T69" fmla="*/ 1055 h 1916"/>
                <a:gd name="T70" fmla="*/ 39 w 1218"/>
                <a:gd name="T71" fmla="*/ 887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8" h="1916">
                  <a:moveTo>
                    <a:pt x="61" y="805"/>
                  </a:moveTo>
                  <a:lnTo>
                    <a:pt x="87" y="724"/>
                  </a:lnTo>
                  <a:lnTo>
                    <a:pt x="116" y="643"/>
                  </a:lnTo>
                  <a:lnTo>
                    <a:pt x="148" y="566"/>
                  </a:lnTo>
                  <a:lnTo>
                    <a:pt x="186" y="491"/>
                  </a:lnTo>
                  <a:lnTo>
                    <a:pt x="225" y="420"/>
                  </a:lnTo>
                  <a:lnTo>
                    <a:pt x="267" y="353"/>
                  </a:lnTo>
                  <a:lnTo>
                    <a:pt x="312" y="290"/>
                  </a:lnTo>
                  <a:lnTo>
                    <a:pt x="360" y="233"/>
                  </a:lnTo>
                  <a:lnTo>
                    <a:pt x="409" y="182"/>
                  </a:lnTo>
                  <a:lnTo>
                    <a:pt x="460" y="136"/>
                  </a:lnTo>
                  <a:lnTo>
                    <a:pt x="514" y="97"/>
                  </a:lnTo>
                  <a:lnTo>
                    <a:pt x="565" y="64"/>
                  </a:lnTo>
                  <a:lnTo>
                    <a:pt x="619" y="38"/>
                  </a:lnTo>
                  <a:lnTo>
                    <a:pt x="672" y="18"/>
                  </a:lnTo>
                  <a:lnTo>
                    <a:pt x="725" y="6"/>
                  </a:lnTo>
                  <a:lnTo>
                    <a:pt x="777" y="0"/>
                  </a:lnTo>
                  <a:lnTo>
                    <a:pt x="826" y="4"/>
                  </a:lnTo>
                  <a:lnTo>
                    <a:pt x="876" y="14"/>
                  </a:lnTo>
                  <a:lnTo>
                    <a:pt x="923" y="30"/>
                  </a:lnTo>
                  <a:lnTo>
                    <a:pt x="966" y="54"/>
                  </a:lnTo>
                  <a:lnTo>
                    <a:pt x="1008" y="85"/>
                  </a:lnTo>
                  <a:lnTo>
                    <a:pt x="1048" y="123"/>
                  </a:lnTo>
                  <a:lnTo>
                    <a:pt x="1081" y="168"/>
                  </a:lnTo>
                  <a:lnTo>
                    <a:pt x="1113" y="217"/>
                  </a:lnTo>
                  <a:lnTo>
                    <a:pt x="1142" y="272"/>
                  </a:lnTo>
                  <a:lnTo>
                    <a:pt x="1166" y="334"/>
                  </a:lnTo>
                  <a:lnTo>
                    <a:pt x="1184" y="399"/>
                  </a:lnTo>
                  <a:lnTo>
                    <a:pt x="1200" y="470"/>
                  </a:lnTo>
                  <a:lnTo>
                    <a:pt x="1212" y="543"/>
                  </a:lnTo>
                  <a:lnTo>
                    <a:pt x="1218" y="619"/>
                  </a:lnTo>
                  <a:lnTo>
                    <a:pt x="1218" y="698"/>
                  </a:lnTo>
                  <a:lnTo>
                    <a:pt x="1216" y="779"/>
                  </a:lnTo>
                  <a:lnTo>
                    <a:pt x="1208" y="862"/>
                  </a:lnTo>
                  <a:lnTo>
                    <a:pt x="1196" y="947"/>
                  </a:lnTo>
                  <a:lnTo>
                    <a:pt x="1178" y="1029"/>
                  </a:lnTo>
                  <a:lnTo>
                    <a:pt x="1156" y="1112"/>
                  </a:lnTo>
                  <a:lnTo>
                    <a:pt x="1133" y="1193"/>
                  </a:lnTo>
                  <a:lnTo>
                    <a:pt x="1103" y="1274"/>
                  </a:lnTo>
                  <a:lnTo>
                    <a:pt x="1069" y="1351"/>
                  </a:lnTo>
                  <a:lnTo>
                    <a:pt x="1034" y="1426"/>
                  </a:lnTo>
                  <a:lnTo>
                    <a:pt x="992" y="1496"/>
                  </a:lnTo>
                  <a:lnTo>
                    <a:pt x="951" y="1563"/>
                  </a:lnTo>
                  <a:lnTo>
                    <a:pt x="905" y="1627"/>
                  </a:lnTo>
                  <a:lnTo>
                    <a:pt x="858" y="1684"/>
                  </a:lnTo>
                  <a:lnTo>
                    <a:pt x="808" y="1735"/>
                  </a:lnTo>
                  <a:lnTo>
                    <a:pt x="757" y="1780"/>
                  </a:lnTo>
                  <a:lnTo>
                    <a:pt x="706" y="1820"/>
                  </a:lnTo>
                  <a:lnTo>
                    <a:pt x="652" y="1853"/>
                  </a:lnTo>
                  <a:lnTo>
                    <a:pt x="599" y="1879"/>
                  </a:lnTo>
                  <a:lnTo>
                    <a:pt x="545" y="1899"/>
                  </a:lnTo>
                  <a:lnTo>
                    <a:pt x="494" y="1910"/>
                  </a:lnTo>
                  <a:lnTo>
                    <a:pt x="443" y="1916"/>
                  </a:lnTo>
                  <a:lnTo>
                    <a:pt x="391" y="1912"/>
                  </a:lnTo>
                  <a:lnTo>
                    <a:pt x="342" y="1902"/>
                  </a:lnTo>
                  <a:lnTo>
                    <a:pt x="296" y="1887"/>
                  </a:lnTo>
                  <a:lnTo>
                    <a:pt x="251" y="1863"/>
                  </a:lnTo>
                  <a:lnTo>
                    <a:pt x="209" y="1832"/>
                  </a:lnTo>
                  <a:lnTo>
                    <a:pt x="172" y="1794"/>
                  </a:lnTo>
                  <a:lnTo>
                    <a:pt x="136" y="1751"/>
                  </a:lnTo>
                  <a:lnTo>
                    <a:pt x="105" y="1699"/>
                  </a:lnTo>
                  <a:lnTo>
                    <a:pt x="77" y="1644"/>
                  </a:lnTo>
                  <a:lnTo>
                    <a:pt x="53" y="1583"/>
                  </a:lnTo>
                  <a:lnTo>
                    <a:pt x="33" y="1518"/>
                  </a:lnTo>
                  <a:lnTo>
                    <a:pt x="18" y="1449"/>
                  </a:lnTo>
                  <a:lnTo>
                    <a:pt x="8" y="1374"/>
                  </a:lnTo>
                  <a:lnTo>
                    <a:pt x="2" y="1297"/>
                  </a:lnTo>
                  <a:lnTo>
                    <a:pt x="0" y="1219"/>
                  </a:lnTo>
                  <a:lnTo>
                    <a:pt x="4" y="1138"/>
                  </a:lnTo>
                  <a:lnTo>
                    <a:pt x="12" y="1055"/>
                  </a:lnTo>
                  <a:lnTo>
                    <a:pt x="24" y="972"/>
                  </a:lnTo>
                  <a:lnTo>
                    <a:pt x="39" y="887"/>
                  </a:lnTo>
                  <a:lnTo>
                    <a:pt x="61" y="80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644577" name="Text Box 33"/>
          <p:cNvSpPr txBox="1">
            <a:spLocks noChangeArrowheads="1"/>
          </p:cNvSpPr>
          <p:nvPr/>
        </p:nvSpPr>
        <p:spPr bwMode="auto">
          <a:xfrm>
            <a:off x="4911725" y="25908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MIN</a:t>
            </a:r>
          </a:p>
        </p:txBody>
      </p:sp>
      <p:sp>
        <p:nvSpPr>
          <p:cNvPr id="1644578" name="Text Box 34"/>
          <p:cNvSpPr txBox="1">
            <a:spLocks noChangeArrowheads="1"/>
          </p:cNvSpPr>
          <p:nvPr/>
        </p:nvSpPr>
        <p:spPr bwMode="auto">
          <a:xfrm>
            <a:off x="6816725" y="2590800"/>
            <a:ext cx="1752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MAX</a:t>
            </a:r>
          </a:p>
        </p:txBody>
      </p:sp>
      <p:grpSp>
        <p:nvGrpSpPr>
          <p:cNvPr id="1644579" name="Group 35"/>
          <p:cNvGrpSpPr>
            <a:grpSpLocks noChangeAspect="1"/>
          </p:cNvGrpSpPr>
          <p:nvPr/>
        </p:nvGrpSpPr>
        <p:grpSpPr bwMode="auto">
          <a:xfrm>
            <a:off x="2478089" y="4502151"/>
            <a:ext cx="1978025" cy="1797507"/>
            <a:chOff x="438" y="1309"/>
            <a:chExt cx="1937" cy="1759"/>
          </a:xfrm>
        </p:grpSpPr>
        <p:sp>
          <p:nvSpPr>
            <p:cNvPr id="1644580" name="Freeform 36"/>
            <p:cNvSpPr>
              <a:spLocks noChangeAspect="1"/>
            </p:cNvSpPr>
            <p:nvPr/>
          </p:nvSpPr>
          <p:spPr bwMode="auto">
            <a:xfrm>
              <a:off x="1038" y="2002"/>
              <a:ext cx="88" cy="87"/>
            </a:xfrm>
            <a:custGeom>
              <a:avLst/>
              <a:gdLst>
                <a:gd name="T0" fmla="*/ 0 w 88"/>
                <a:gd name="T1" fmla="*/ 43 h 87"/>
                <a:gd name="T2" fmla="*/ 4 w 88"/>
                <a:gd name="T3" fmla="*/ 26 h 87"/>
                <a:gd name="T4" fmla="*/ 13 w 88"/>
                <a:gd name="T5" fmla="*/ 13 h 87"/>
                <a:gd name="T6" fmla="*/ 28 w 88"/>
                <a:gd name="T7" fmla="*/ 2 h 87"/>
                <a:gd name="T8" fmla="*/ 45 w 88"/>
                <a:gd name="T9" fmla="*/ 0 h 87"/>
                <a:gd name="T10" fmla="*/ 62 w 88"/>
                <a:gd name="T11" fmla="*/ 2 h 87"/>
                <a:gd name="T12" fmla="*/ 75 w 88"/>
                <a:gd name="T13" fmla="*/ 13 h 87"/>
                <a:gd name="T14" fmla="*/ 86 w 88"/>
                <a:gd name="T15" fmla="*/ 26 h 87"/>
                <a:gd name="T16" fmla="*/ 88 w 88"/>
                <a:gd name="T17" fmla="*/ 43 h 87"/>
                <a:gd name="T18" fmla="*/ 86 w 88"/>
                <a:gd name="T19" fmla="*/ 61 h 87"/>
                <a:gd name="T20" fmla="*/ 75 w 88"/>
                <a:gd name="T21" fmla="*/ 74 h 87"/>
                <a:gd name="T22" fmla="*/ 62 w 88"/>
                <a:gd name="T23" fmla="*/ 84 h 87"/>
                <a:gd name="T24" fmla="*/ 45 w 88"/>
                <a:gd name="T25" fmla="*/ 87 h 87"/>
                <a:gd name="T26" fmla="*/ 28 w 88"/>
                <a:gd name="T27" fmla="*/ 84 h 87"/>
                <a:gd name="T28" fmla="*/ 13 w 88"/>
                <a:gd name="T29" fmla="*/ 74 h 87"/>
                <a:gd name="T30" fmla="*/ 4 w 88"/>
                <a:gd name="T31" fmla="*/ 61 h 87"/>
                <a:gd name="T32" fmla="*/ 0 w 88"/>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7">
                  <a:moveTo>
                    <a:pt x="0" y="43"/>
                  </a:moveTo>
                  <a:lnTo>
                    <a:pt x="4" y="26"/>
                  </a:lnTo>
                  <a:lnTo>
                    <a:pt x="13" y="13"/>
                  </a:lnTo>
                  <a:lnTo>
                    <a:pt x="28" y="2"/>
                  </a:lnTo>
                  <a:lnTo>
                    <a:pt x="45" y="0"/>
                  </a:lnTo>
                  <a:lnTo>
                    <a:pt x="62" y="2"/>
                  </a:lnTo>
                  <a:lnTo>
                    <a:pt x="75" y="13"/>
                  </a:lnTo>
                  <a:lnTo>
                    <a:pt x="86" y="26"/>
                  </a:lnTo>
                  <a:lnTo>
                    <a:pt x="88" y="43"/>
                  </a:lnTo>
                  <a:lnTo>
                    <a:pt x="86" y="61"/>
                  </a:lnTo>
                  <a:lnTo>
                    <a:pt x="75" y="74"/>
                  </a:lnTo>
                  <a:lnTo>
                    <a:pt x="62" y="84"/>
                  </a:lnTo>
                  <a:lnTo>
                    <a:pt x="45" y="87"/>
                  </a:lnTo>
                  <a:lnTo>
                    <a:pt x="28" y="84"/>
                  </a:lnTo>
                  <a:lnTo>
                    <a:pt x="13" y="74"/>
                  </a:lnTo>
                  <a:lnTo>
                    <a:pt x="4" y="61"/>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581" name="Freeform 37"/>
            <p:cNvSpPr>
              <a:spLocks noChangeAspect="1"/>
            </p:cNvSpPr>
            <p:nvPr/>
          </p:nvSpPr>
          <p:spPr bwMode="auto">
            <a:xfrm>
              <a:off x="1860" y="1361"/>
              <a:ext cx="89" cy="88"/>
            </a:xfrm>
            <a:custGeom>
              <a:avLst/>
              <a:gdLst>
                <a:gd name="T0" fmla="*/ 0 w 89"/>
                <a:gd name="T1" fmla="*/ 43 h 88"/>
                <a:gd name="T2" fmla="*/ 4 w 89"/>
                <a:gd name="T3" fmla="*/ 26 h 88"/>
                <a:gd name="T4" fmla="*/ 13 w 89"/>
                <a:gd name="T5" fmla="*/ 13 h 88"/>
                <a:gd name="T6" fmla="*/ 28 w 89"/>
                <a:gd name="T7" fmla="*/ 2 h 88"/>
                <a:gd name="T8" fmla="*/ 45 w 89"/>
                <a:gd name="T9" fmla="*/ 0 h 88"/>
                <a:gd name="T10" fmla="*/ 63 w 89"/>
                <a:gd name="T11" fmla="*/ 2 h 88"/>
                <a:gd name="T12" fmla="*/ 76 w 89"/>
                <a:gd name="T13" fmla="*/ 13 h 88"/>
                <a:gd name="T14" fmla="*/ 86 w 89"/>
                <a:gd name="T15" fmla="*/ 26 h 88"/>
                <a:gd name="T16" fmla="*/ 89 w 89"/>
                <a:gd name="T17" fmla="*/ 43 h 88"/>
                <a:gd name="T18" fmla="*/ 86 w 89"/>
                <a:gd name="T19" fmla="*/ 60 h 88"/>
                <a:gd name="T20" fmla="*/ 76 w 89"/>
                <a:gd name="T21" fmla="*/ 76 h 88"/>
                <a:gd name="T22" fmla="*/ 63 w 89"/>
                <a:gd name="T23" fmla="*/ 84 h 88"/>
                <a:gd name="T24" fmla="*/ 45 w 89"/>
                <a:gd name="T25" fmla="*/ 88 h 88"/>
                <a:gd name="T26" fmla="*/ 28 w 89"/>
                <a:gd name="T27" fmla="*/ 84 h 88"/>
                <a:gd name="T28" fmla="*/ 13 w 89"/>
                <a:gd name="T29" fmla="*/ 76 h 88"/>
                <a:gd name="T30" fmla="*/ 4 w 89"/>
                <a:gd name="T31" fmla="*/ 60 h 88"/>
                <a:gd name="T32" fmla="*/ 0 w 89"/>
                <a:gd name="T33" fmla="*/ 4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8">
                  <a:moveTo>
                    <a:pt x="0" y="43"/>
                  </a:moveTo>
                  <a:lnTo>
                    <a:pt x="4" y="26"/>
                  </a:lnTo>
                  <a:lnTo>
                    <a:pt x="13" y="13"/>
                  </a:lnTo>
                  <a:lnTo>
                    <a:pt x="28" y="2"/>
                  </a:lnTo>
                  <a:lnTo>
                    <a:pt x="45" y="0"/>
                  </a:lnTo>
                  <a:lnTo>
                    <a:pt x="63" y="2"/>
                  </a:lnTo>
                  <a:lnTo>
                    <a:pt x="76" y="13"/>
                  </a:lnTo>
                  <a:lnTo>
                    <a:pt x="86" y="26"/>
                  </a:lnTo>
                  <a:lnTo>
                    <a:pt x="89" y="43"/>
                  </a:lnTo>
                  <a:lnTo>
                    <a:pt x="86" y="60"/>
                  </a:lnTo>
                  <a:lnTo>
                    <a:pt x="76" y="76"/>
                  </a:lnTo>
                  <a:lnTo>
                    <a:pt x="63" y="84"/>
                  </a:lnTo>
                  <a:lnTo>
                    <a:pt x="45" y="88"/>
                  </a:lnTo>
                  <a:lnTo>
                    <a:pt x="28" y="84"/>
                  </a:lnTo>
                  <a:lnTo>
                    <a:pt x="13" y="76"/>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582" name="Freeform 38"/>
            <p:cNvSpPr>
              <a:spLocks noChangeAspect="1"/>
            </p:cNvSpPr>
            <p:nvPr/>
          </p:nvSpPr>
          <p:spPr bwMode="auto">
            <a:xfrm>
              <a:off x="1260" y="2875"/>
              <a:ext cx="89" cy="88"/>
            </a:xfrm>
            <a:custGeom>
              <a:avLst/>
              <a:gdLst>
                <a:gd name="T0" fmla="*/ 0 w 89"/>
                <a:gd name="T1" fmla="*/ 45 h 88"/>
                <a:gd name="T2" fmla="*/ 5 w 89"/>
                <a:gd name="T3" fmla="*/ 28 h 88"/>
                <a:gd name="T4" fmla="*/ 13 w 89"/>
                <a:gd name="T5" fmla="*/ 12 h 88"/>
                <a:gd name="T6" fmla="*/ 29 w 89"/>
                <a:gd name="T7" fmla="*/ 4 h 88"/>
                <a:gd name="T8" fmla="*/ 46 w 89"/>
                <a:gd name="T9" fmla="*/ 0 h 88"/>
                <a:gd name="T10" fmla="*/ 63 w 89"/>
                <a:gd name="T11" fmla="*/ 4 h 88"/>
                <a:gd name="T12" fmla="*/ 76 w 89"/>
                <a:gd name="T13" fmla="*/ 12 h 88"/>
                <a:gd name="T14" fmla="*/ 87 w 89"/>
                <a:gd name="T15" fmla="*/ 28 h 88"/>
                <a:gd name="T16" fmla="*/ 89 w 89"/>
                <a:gd name="T17" fmla="*/ 45 h 88"/>
                <a:gd name="T18" fmla="*/ 87 w 89"/>
                <a:gd name="T19" fmla="*/ 62 h 88"/>
                <a:gd name="T20" fmla="*/ 76 w 89"/>
                <a:gd name="T21" fmla="*/ 75 h 88"/>
                <a:gd name="T22" fmla="*/ 63 w 89"/>
                <a:gd name="T23" fmla="*/ 86 h 88"/>
                <a:gd name="T24" fmla="*/ 46 w 89"/>
                <a:gd name="T25" fmla="*/ 88 h 88"/>
                <a:gd name="T26" fmla="*/ 29 w 89"/>
                <a:gd name="T27" fmla="*/ 86 h 88"/>
                <a:gd name="T28" fmla="*/ 13 w 89"/>
                <a:gd name="T29" fmla="*/ 75 h 88"/>
                <a:gd name="T30" fmla="*/ 5 w 89"/>
                <a:gd name="T31" fmla="*/ 62 h 88"/>
                <a:gd name="T32" fmla="*/ 0 w 89"/>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8">
                  <a:moveTo>
                    <a:pt x="0" y="45"/>
                  </a:moveTo>
                  <a:lnTo>
                    <a:pt x="5" y="28"/>
                  </a:lnTo>
                  <a:lnTo>
                    <a:pt x="13" y="12"/>
                  </a:lnTo>
                  <a:lnTo>
                    <a:pt x="29" y="4"/>
                  </a:lnTo>
                  <a:lnTo>
                    <a:pt x="46" y="0"/>
                  </a:lnTo>
                  <a:lnTo>
                    <a:pt x="63" y="4"/>
                  </a:lnTo>
                  <a:lnTo>
                    <a:pt x="76" y="12"/>
                  </a:lnTo>
                  <a:lnTo>
                    <a:pt x="87" y="28"/>
                  </a:lnTo>
                  <a:lnTo>
                    <a:pt x="89" y="45"/>
                  </a:lnTo>
                  <a:lnTo>
                    <a:pt x="87" y="62"/>
                  </a:lnTo>
                  <a:lnTo>
                    <a:pt x="76" y="75"/>
                  </a:lnTo>
                  <a:lnTo>
                    <a:pt x="63" y="86"/>
                  </a:lnTo>
                  <a:lnTo>
                    <a:pt x="46" y="88"/>
                  </a:lnTo>
                  <a:lnTo>
                    <a:pt x="29" y="86"/>
                  </a:lnTo>
                  <a:lnTo>
                    <a:pt x="13" y="75"/>
                  </a:lnTo>
                  <a:lnTo>
                    <a:pt x="5"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583" name="Freeform 39"/>
            <p:cNvSpPr>
              <a:spLocks noChangeAspect="1"/>
            </p:cNvSpPr>
            <p:nvPr/>
          </p:nvSpPr>
          <p:spPr bwMode="auto">
            <a:xfrm>
              <a:off x="438" y="1875"/>
              <a:ext cx="87" cy="88"/>
            </a:xfrm>
            <a:custGeom>
              <a:avLst/>
              <a:gdLst>
                <a:gd name="T0" fmla="*/ 0 w 87"/>
                <a:gd name="T1" fmla="*/ 45 h 88"/>
                <a:gd name="T2" fmla="*/ 2 w 87"/>
                <a:gd name="T3" fmla="*/ 28 h 88"/>
                <a:gd name="T4" fmla="*/ 11 w 87"/>
                <a:gd name="T5" fmla="*/ 13 h 88"/>
                <a:gd name="T6" fmla="*/ 26 w 87"/>
                <a:gd name="T7" fmla="*/ 4 h 88"/>
                <a:gd name="T8" fmla="*/ 44 w 87"/>
                <a:gd name="T9" fmla="*/ 0 h 88"/>
                <a:gd name="T10" fmla="*/ 61 w 87"/>
                <a:gd name="T11" fmla="*/ 4 h 88"/>
                <a:gd name="T12" fmla="*/ 74 w 87"/>
                <a:gd name="T13" fmla="*/ 13 h 88"/>
                <a:gd name="T14" fmla="*/ 85 w 87"/>
                <a:gd name="T15" fmla="*/ 28 h 88"/>
                <a:gd name="T16" fmla="*/ 87 w 87"/>
                <a:gd name="T17" fmla="*/ 45 h 88"/>
                <a:gd name="T18" fmla="*/ 85 w 87"/>
                <a:gd name="T19" fmla="*/ 62 h 88"/>
                <a:gd name="T20" fmla="*/ 74 w 87"/>
                <a:gd name="T21" fmla="*/ 75 h 88"/>
                <a:gd name="T22" fmla="*/ 61 w 87"/>
                <a:gd name="T23" fmla="*/ 86 h 88"/>
                <a:gd name="T24" fmla="*/ 44 w 87"/>
                <a:gd name="T25" fmla="*/ 88 h 88"/>
                <a:gd name="T26" fmla="*/ 26 w 87"/>
                <a:gd name="T27" fmla="*/ 86 h 88"/>
                <a:gd name="T28" fmla="*/ 11 w 87"/>
                <a:gd name="T29" fmla="*/ 75 h 88"/>
                <a:gd name="T30" fmla="*/ 2 w 87"/>
                <a:gd name="T31" fmla="*/ 62 h 88"/>
                <a:gd name="T32" fmla="*/ 0 w 87"/>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8">
                  <a:moveTo>
                    <a:pt x="0" y="45"/>
                  </a:moveTo>
                  <a:lnTo>
                    <a:pt x="2" y="28"/>
                  </a:lnTo>
                  <a:lnTo>
                    <a:pt x="11" y="13"/>
                  </a:lnTo>
                  <a:lnTo>
                    <a:pt x="26" y="4"/>
                  </a:lnTo>
                  <a:lnTo>
                    <a:pt x="44" y="0"/>
                  </a:lnTo>
                  <a:lnTo>
                    <a:pt x="61" y="4"/>
                  </a:lnTo>
                  <a:lnTo>
                    <a:pt x="74" y="13"/>
                  </a:lnTo>
                  <a:lnTo>
                    <a:pt x="85" y="28"/>
                  </a:lnTo>
                  <a:lnTo>
                    <a:pt x="87" y="45"/>
                  </a:lnTo>
                  <a:lnTo>
                    <a:pt x="85" y="62"/>
                  </a:lnTo>
                  <a:lnTo>
                    <a:pt x="74" y="75"/>
                  </a:lnTo>
                  <a:lnTo>
                    <a:pt x="61" y="86"/>
                  </a:lnTo>
                  <a:lnTo>
                    <a:pt x="44" y="88"/>
                  </a:lnTo>
                  <a:lnTo>
                    <a:pt x="26" y="86"/>
                  </a:lnTo>
                  <a:lnTo>
                    <a:pt x="11" y="75"/>
                  </a:lnTo>
                  <a:lnTo>
                    <a:pt x="2"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584" name="Freeform 40"/>
            <p:cNvSpPr>
              <a:spLocks noChangeAspect="1"/>
            </p:cNvSpPr>
            <p:nvPr/>
          </p:nvSpPr>
          <p:spPr bwMode="auto">
            <a:xfrm>
              <a:off x="1617" y="2309"/>
              <a:ext cx="89" cy="88"/>
            </a:xfrm>
            <a:custGeom>
              <a:avLst/>
              <a:gdLst>
                <a:gd name="T0" fmla="*/ 0 w 89"/>
                <a:gd name="T1" fmla="*/ 45 h 88"/>
                <a:gd name="T2" fmla="*/ 5 w 89"/>
                <a:gd name="T3" fmla="*/ 28 h 88"/>
                <a:gd name="T4" fmla="*/ 13 w 89"/>
                <a:gd name="T5" fmla="*/ 13 h 88"/>
                <a:gd name="T6" fmla="*/ 29 w 89"/>
                <a:gd name="T7" fmla="*/ 4 h 88"/>
                <a:gd name="T8" fmla="*/ 46 w 89"/>
                <a:gd name="T9" fmla="*/ 0 h 88"/>
                <a:gd name="T10" fmla="*/ 61 w 89"/>
                <a:gd name="T11" fmla="*/ 4 h 88"/>
                <a:gd name="T12" fmla="*/ 76 w 89"/>
                <a:gd name="T13" fmla="*/ 13 h 88"/>
                <a:gd name="T14" fmla="*/ 85 w 89"/>
                <a:gd name="T15" fmla="*/ 28 h 88"/>
                <a:gd name="T16" fmla="*/ 89 w 89"/>
                <a:gd name="T17" fmla="*/ 45 h 88"/>
                <a:gd name="T18" fmla="*/ 85 w 89"/>
                <a:gd name="T19" fmla="*/ 62 h 88"/>
                <a:gd name="T20" fmla="*/ 76 w 89"/>
                <a:gd name="T21" fmla="*/ 75 h 88"/>
                <a:gd name="T22" fmla="*/ 61 w 89"/>
                <a:gd name="T23" fmla="*/ 86 h 88"/>
                <a:gd name="T24" fmla="*/ 46 w 89"/>
                <a:gd name="T25" fmla="*/ 88 h 88"/>
                <a:gd name="T26" fmla="*/ 29 w 89"/>
                <a:gd name="T27" fmla="*/ 86 h 88"/>
                <a:gd name="T28" fmla="*/ 13 w 89"/>
                <a:gd name="T29" fmla="*/ 75 h 88"/>
                <a:gd name="T30" fmla="*/ 5 w 89"/>
                <a:gd name="T31" fmla="*/ 62 h 88"/>
                <a:gd name="T32" fmla="*/ 0 w 89"/>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8">
                  <a:moveTo>
                    <a:pt x="0" y="45"/>
                  </a:moveTo>
                  <a:lnTo>
                    <a:pt x="5" y="28"/>
                  </a:lnTo>
                  <a:lnTo>
                    <a:pt x="13" y="13"/>
                  </a:lnTo>
                  <a:lnTo>
                    <a:pt x="29" y="4"/>
                  </a:lnTo>
                  <a:lnTo>
                    <a:pt x="46" y="0"/>
                  </a:lnTo>
                  <a:lnTo>
                    <a:pt x="61" y="4"/>
                  </a:lnTo>
                  <a:lnTo>
                    <a:pt x="76" y="13"/>
                  </a:lnTo>
                  <a:lnTo>
                    <a:pt x="85" y="28"/>
                  </a:lnTo>
                  <a:lnTo>
                    <a:pt x="89" y="45"/>
                  </a:lnTo>
                  <a:lnTo>
                    <a:pt x="85" y="62"/>
                  </a:lnTo>
                  <a:lnTo>
                    <a:pt x="76" y="75"/>
                  </a:lnTo>
                  <a:lnTo>
                    <a:pt x="61" y="86"/>
                  </a:lnTo>
                  <a:lnTo>
                    <a:pt x="46" y="88"/>
                  </a:lnTo>
                  <a:lnTo>
                    <a:pt x="29" y="86"/>
                  </a:lnTo>
                  <a:lnTo>
                    <a:pt x="13" y="75"/>
                  </a:lnTo>
                  <a:lnTo>
                    <a:pt x="5"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585" name="Freeform 41"/>
            <p:cNvSpPr>
              <a:spLocks noChangeAspect="1"/>
            </p:cNvSpPr>
            <p:nvPr/>
          </p:nvSpPr>
          <p:spPr bwMode="auto">
            <a:xfrm>
              <a:off x="2100" y="2369"/>
              <a:ext cx="89" cy="89"/>
            </a:xfrm>
            <a:custGeom>
              <a:avLst/>
              <a:gdLst>
                <a:gd name="T0" fmla="*/ 0 w 89"/>
                <a:gd name="T1" fmla="*/ 43 h 89"/>
                <a:gd name="T2" fmla="*/ 4 w 89"/>
                <a:gd name="T3" fmla="*/ 26 h 89"/>
                <a:gd name="T4" fmla="*/ 13 w 89"/>
                <a:gd name="T5" fmla="*/ 13 h 89"/>
                <a:gd name="T6" fmla="*/ 28 w 89"/>
                <a:gd name="T7" fmla="*/ 2 h 89"/>
                <a:gd name="T8" fmla="*/ 45 w 89"/>
                <a:gd name="T9" fmla="*/ 0 h 89"/>
                <a:gd name="T10" fmla="*/ 63 w 89"/>
                <a:gd name="T11" fmla="*/ 2 h 89"/>
                <a:gd name="T12" fmla="*/ 76 w 89"/>
                <a:gd name="T13" fmla="*/ 13 h 89"/>
                <a:gd name="T14" fmla="*/ 87 w 89"/>
                <a:gd name="T15" fmla="*/ 26 h 89"/>
                <a:gd name="T16" fmla="*/ 89 w 89"/>
                <a:gd name="T17" fmla="*/ 43 h 89"/>
                <a:gd name="T18" fmla="*/ 87 w 89"/>
                <a:gd name="T19" fmla="*/ 61 h 89"/>
                <a:gd name="T20" fmla="*/ 76 w 89"/>
                <a:gd name="T21" fmla="*/ 76 h 89"/>
                <a:gd name="T22" fmla="*/ 63 w 89"/>
                <a:gd name="T23" fmla="*/ 84 h 89"/>
                <a:gd name="T24" fmla="*/ 45 w 89"/>
                <a:gd name="T25" fmla="*/ 89 h 89"/>
                <a:gd name="T26" fmla="*/ 28 w 89"/>
                <a:gd name="T27" fmla="*/ 84 h 89"/>
                <a:gd name="T28" fmla="*/ 13 w 89"/>
                <a:gd name="T29" fmla="*/ 76 h 89"/>
                <a:gd name="T30" fmla="*/ 4 w 89"/>
                <a:gd name="T31" fmla="*/ 61 h 89"/>
                <a:gd name="T32" fmla="*/ 0 w 89"/>
                <a:gd name="T33" fmla="*/ 4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9">
                  <a:moveTo>
                    <a:pt x="0" y="43"/>
                  </a:moveTo>
                  <a:lnTo>
                    <a:pt x="4" y="26"/>
                  </a:lnTo>
                  <a:lnTo>
                    <a:pt x="13" y="13"/>
                  </a:lnTo>
                  <a:lnTo>
                    <a:pt x="28" y="2"/>
                  </a:lnTo>
                  <a:lnTo>
                    <a:pt x="45" y="0"/>
                  </a:lnTo>
                  <a:lnTo>
                    <a:pt x="63" y="2"/>
                  </a:lnTo>
                  <a:lnTo>
                    <a:pt x="76" y="13"/>
                  </a:lnTo>
                  <a:lnTo>
                    <a:pt x="87" y="26"/>
                  </a:lnTo>
                  <a:lnTo>
                    <a:pt x="89" y="43"/>
                  </a:lnTo>
                  <a:lnTo>
                    <a:pt x="87" y="61"/>
                  </a:lnTo>
                  <a:lnTo>
                    <a:pt x="76" y="76"/>
                  </a:lnTo>
                  <a:lnTo>
                    <a:pt x="63" y="84"/>
                  </a:lnTo>
                  <a:lnTo>
                    <a:pt x="45" y="89"/>
                  </a:lnTo>
                  <a:lnTo>
                    <a:pt x="28" y="84"/>
                  </a:lnTo>
                  <a:lnTo>
                    <a:pt x="13" y="76"/>
                  </a:lnTo>
                  <a:lnTo>
                    <a:pt x="4" y="61"/>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586" name="Rectangle 42"/>
            <p:cNvSpPr>
              <a:spLocks noChangeAspect="1" noChangeArrowheads="1"/>
            </p:cNvSpPr>
            <p:nvPr/>
          </p:nvSpPr>
          <p:spPr bwMode="auto">
            <a:xfrm>
              <a:off x="1971" y="1309"/>
              <a:ext cx="10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1</a:t>
              </a:r>
              <a:endParaRPr lang="en-US" sz="1600"/>
            </a:p>
          </p:txBody>
        </p:sp>
        <p:sp>
          <p:nvSpPr>
            <p:cNvPr id="1644587" name="Rectangle 43"/>
            <p:cNvSpPr>
              <a:spLocks noChangeAspect="1" noChangeArrowheads="1"/>
            </p:cNvSpPr>
            <p:nvPr/>
          </p:nvSpPr>
          <p:spPr bwMode="auto">
            <a:xfrm>
              <a:off x="1155" y="1945"/>
              <a:ext cx="10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2</a:t>
              </a:r>
              <a:endParaRPr lang="en-US" sz="1600"/>
            </a:p>
          </p:txBody>
        </p:sp>
        <p:sp>
          <p:nvSpPr>
            <p:cNvPr id="1644588" name="Rectangle 44"/>
            <p:cNvSpPr>
              <a:spLocks noChangeAspect="1" noChangeArrowheads="1"/>
            </p:cNvSpPr>
            <p:nvPr/>
          </p:nvSpPr>
          <p:spPr bwMode="auto">
            <a:xfrm>
              <a:off x="1775" y="2262"/>
              <a:ext cx="10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3</a:t>
              </a:r>
              <a:endParaRPr lang="en-US" sz="1600"/>
            </a:p>
          </p:txBody>
        </p:sp>
        <p:sp>
          <p:nvSpPr>
            <p:cNvPr id="1644589" name="Rectangle 45"/>
            <p:cNvSpPr>
              <a:spLocks noChangeAspect="1" noChangeArrowheads="1"/>
            </p:cNvSpPr>
            <p:nvPr/>
          </p:nvSpPr>
          <p:spPr bwMode="auto">
            <a:xfrm>
              <a:off x="1388" y="2827"/>
              <a:ext cx="10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4</a:t>
              </a:r>
              <a:endParaRPr lang="en-US" sz="1600"/>
            </a:p>
          </p:txBody>
        </p:sp>
        <p:sp>
          <p:nvSpPr>
            <p:cNvPr id="1644590" name="Rectangle 46"/>
            <p:cNvSpPr>
              <a:spLocks noChangeAspect="1" noChangeArrowheads="1"/>
            </p:cNvSpPr>
            <p:nvPr/>
          </p:nvSpPr>
          <p:spPr bwMode="auto">
            <a:xfrm>
              <a:off x="572" y="1817"/>
              <a:ext cx="10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5</a:t>
              </a:r>
              <a:endParaRPr lang="en-US" sz="1600"/>
            </a:p>
          </p:txBody>
        </p:sp>
        <p:sp>
          <p:nvSpPr>
            <p:cNvPr id="1644591" name="Rectangle 47"/>
            <p:cNvSpPr>
              <a:spLocks noChangeAspect="1" noChangeArrowheads="1"/>
            </p:cNvSpPr>
            <p:nvPr/>
          </p:nvSpPr>
          <p:spPr bwMode="auto">
            <a:xfrm>
              <a:off x="2275" y="2316"/>
              <a:ext cx="10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6</a:t>
              </a:r>
              <a:endParaRPr lang="en-US" sz="1600"/>
            </a:p>
          </p:txBody>
        </p:sp>
      </p:grpSp>
      <p:grpSp>
        <p:nvGrpSpPr>
          <p:cNvPr id="1644592" name="Group 48"/>
          <p:cNvGrpSpPr>
            <a:grpSpLocks noChangeAspect="1"/>
          </p:cNvGrpSpPr>
          <p:nvPr/>
        </p:nvGrpSpPr>
        <p:grpSpPr bwMode="auto">
          <a:xfrm>
            <a:off x="3600451" y="5408614"/>
            <a:ext cx="917575" cy="619582"/>
            <a:chOff x="1537" y="2197"/>
            <a:chExt cx="898" cy="606"/>
          </a:xfrm>
        </p:grpSpPr>
        <p:sp>
          <p:nvSpPr>
            <p:cNvPr id="1644593" name="Freeform 49"/>
            <p:cNvSpPr>
              <a:spLocks noChangeAspect="1"/>
            </p:cNvSpPr>
            <p:nvPr/>
          </p:nvSpPr>
          <p:spPr bwMode="auto">
            <a:xfrm>
              <a:off x="1537" y="2197"/>
              <a:ext cx="898" cy="375"/>
            </a:xfrm>
            <a:custGeom>
              <a:avLst/>
              <a:gdLst>
                <a:gd name="T0" fmla="*/ 450 w 898"/>
                <a:gd name="T1" fmla="*/ 0 h 375"/>
                <a:gd name="T2" fmla="*/ 511 w 898"/>
                <a:gd name="T3" fmla="*/ 2 h 375"/>
                <a:gd name="T4" fmla="*/ 572 w 898"/>
                <a:gd name="T5" fmla="*/ 6 h 375"/>
                <a:gd name="T6" fmla="*/ 630 w 898"/>
                <a:gd name="T7" fmla="*/ 15 h 375"/>
                <a:gd name="T8" fmla="*/ 684 w 898"/>
                <a:gd name="T9" fmla="*/ 28 h 375"/>
                <a:gd name="T10" fmla="*/ 734 w 898"/>
                <a:gd name="T11" fmla="*/ 43 h 375"/>
                <a:gd name="T12" fmla="*/ 779 w 898"/>
                <a:gd name="T13" fmla="*/ 60 h 375"/>
                <a:gd name="T14" fmla="*/ 818 w 898"/>
                <a:gd name="T15" fmla="*/ 79 h 375"/>
                <a:gd name="T16" fmla="*/ 851 w 898"/>
                <a:gd name="T17" fmla="*/ 101 h 375"/>
                <a:gd name="T18" fmla="*/ 875 w 898"/>
                <a:gd name="T19" fmla="*/ 125 h 375"/>
                <a:gd name="T20" fmla="*/ 892 w 898"/>
                <a:gd name="T21" fmla="*/ 149 h 375"/>
                <a:gd name="T22" fmla="*/ 898 w 898"/>
                <a:gd name="T23" fmla="*/ 174 h 375"/>
                <a:gd name="T24" fmla="*/ 898 w 898"/>
                <a:gd name="T25" fmla="*/ 200 h 375"/>
                <a:gd name="T26" fmla="*/ 892 w 898"/>
                <a:gd name="T27" fmla="*/ 226 h 375"/>
                <a:gd name="T28" fmla="*/ 875 w 898"/>
                <a:gd name="T29" fmla="*/ 250 h 375"/>
                <a:gd name="T30" fmla="*/ 851 w 898"/>
                <a:gd name="T31" fmla="*/ 274 h 375"/>
                <a:gd name="T32" fmla="*/ 818 w 898"/>
                <a:gd name="T33" fmla="*/ 295 h 375"/>
                <a:gd name="T34" fmla="*/ 779 w 898"/>
                <a:gd name="T35" fmla="*/ 315 h 375"/>
                <a:gd name="T36" fmla="*/ 734 w 898"/>
                <a:gd name="T37" fmla="*/ 332 h 375"/>
                <a:gd name="T38" fmla="*/ 684 w 898"/>
                <a:gd name="T39" fmla="*/ 347 h 375"/>
                <a:gd name="T40" fmla="*/ 630 w 898"/>
                <a:gd name="T41" fmla="*/ 360 h 375"/>
                <a:gd name="T42" fmla="*/ 572 w 898"/>
                <a:gd name="T43" fmla="*/ 369 h 375"/>
                <a:gd name="T44" fmla="*/ 511 w 898"/>
                <a:gd name="T45" fmla="*/ 373 h 375"/>
                <a:gd name="T46" fmla="*/ 450 w 898"/>
                <a:gd name="T47" fmla="*/ 375 h 375"/>
                <a:gd name="T48" fmla="*/ 390 w 898"/>
                <a:gd name="T49" fmla="*/ 373 h 375"/>
                <a:gd name="T50" fmla="*/ 329 w 898"/>
                <a:gd name="T51" fmla="*/ 369 h 375"/>
                <a:gd name="T52" fmla="*/ 271 w 898"/>
                <a:gd name="T53" fmla="*/ 360 h 375"/>
                <a:gd name="T54" fmla="*/ 217 w 898"/>
                <a:gd name="T55" fmla="*/ 347 h 375"/>
                <a:gd name="T56" fmla="*/ 167 w 898"/>
                <a:gd name="T57" fmla="*/ 332 h 375"/>
                <a:gd name="T58" fmla="*/ 122 w 898"/>
                <a:gd name="T59" fmla="*/ 315 h 375"/>
                <a:gd name="T60" fmla="*/ 83 w 898"/>
                <a:gd name="T61" fmla="*/ 295 h 375"/>
                <a:gd name="T62" fmla="*/ 50 w 898"/>
                <a:gd name="T63" fmla="*/ 274 h 375"/>
                <a:gd name="T64" fmla="*/ 26 w 898"/>
                <a:gd name="T65" fmla="*/ 250 h 375"/>
                <a:gd name="T66" fmla="*/ 9 w 898"/>
                <a:gd name="T67" fmla="*/ 226 h 375"/>
                <a:gd name="T68" fmla="*/ 0 w 898"/>
                <a:gd name="T69" fmla="*/ 200 h 375"/>
                <a:gd name="T70" fmla="*/ 0 w 898"/>
                <a:gd name="T71" fmla="*/ 174 h 375"/>
                <a:gd name="T72" fmla="*/ 9 w 898"/>
                <a:gd name="T73" fmla="*/ 149 h 375"/>
                <a:gd name="T74" fmla="*/ 26 w 898"/>
                <a:gd name="T75" fmla="*/ 125 h 375"/>
                <a:gd name="T76" fmla="*/ 50 w 898"/>
                <a:gd name="T77" fmla="*/ 101 h 375"/>
                <a:gd name="T78" fmla="*/ 83 w 898"/>
                <a:gd name="T79" fmla="*/ 79 h 375"/>
                <a:gd name="T80" fmla="*/ 122 w 898"/>
                <a:gd name="T81" fmla="*/ 60 h 375"/>
                <a:gd name="T82" fmla="*/ 167 w 898"/>
                <a:gd name="T83" fmla="*/ 43 h 375"/>
                <a:gd name="T84" fmla="*/ 217 w 898"/>
                <a:gd name="T85" fmla="*/ 28 h 375"/>
                <a:gd name="T86" fmla="*/ 271 w 898"/>
                <a:gd name="T87" fmla="*/ 15 h 375"/>
                <a:gd name="T88" fmla="*/ 329 w 898"/>
                <a:gd name="T89" fmla="*/ 6 h 375"/>
                <a:gd name="T90" fmla="*/ 390 w 898"/>
                <a:gd name="T91" fmla="*/ 2 h 375"/>
                <a:gd name="T92" fmla="*/ 450 w 898"/>
                <a:gd name="T93"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8" h="375">
                  <a:moveTo>
                    <a:pt x="450" y="0"/>
                  </a:moveTo>
                  <a:lnTo>
                    <a:pt x="511" y="2"/>
                  </a:lnTo>
                  <a:lnTo>
                    <a:pt x="572" y="6"/>
                  </a:lnTo>
                  <a:lnTo>
                    <a:pt x="630" y="15"/>
                  </a:lnTo>
                  <a:lnTo>
                    <a:pt x="684" y="28"/>
                  </a:lnTo>
                  <a:lnTo>
                    <a:pt x="734" y="43"/>
                  </a:lnTo>
                  <a:lnTo>
                    <a:pt x="779" y="60"/>
                  </a:lnTo>
                  <a:lnTo>
                    <a:pt x="818" y="79"/>
                  </a:lnTo>
                  <a:lnTo>
                    <a:pt x="851" y="101"/>
                  </a:lnTo>
                  <a:lnTo>
                    <a:pt x="875" y="125"/>
                  </a:lnTo>
                  <a:lnTo>
                    <a:pt x="892" y="149"/>
                  </a:lnTo>
                  <a:lnTo>
                    <a:pt x="898" y="174"/>
                  </a:lnTo>
                  <a:lnTo>
                    <a:pt x="898" y="200"/>
                  </a:lnTo>
                  <a:lnTo>
                    <a:pt x="892" y="226"/>
                  </a:lnTo>
                  <a:lnTo>
                    <a:pt x="875" y="250"/>
                  </a:lnTo>
                  <a:lnTo>
                    <a:pt x="851" y="274"/>
                  </a:lnTo>
                  <a:lnTo>
                    <a:pt x="818" y="295"/>
                  </a:lnTo>
                  <a:lnTo>
                    <a:pt x="779" y="315"/>
                  </a:lnTo>
                  <a:lnTo>
                    <a:pt x="734" y="332"/>
                  </a:lnTo>
                  <a:lnTo>
                    <a:pt x="684" y="347"/>
                  </a:lnTo>
                  <a:lnTo>
                    <a:pt x="630" y="360"/>
                  </a:lnTo>
                  <a:lnTo>
                    <a:pt x="572" y="369"/>
                  </a:lnTo>
                  <a:lnTo>
                    <a:pt x="511" y="373"/>
                  </a:lnTo>
                  <a:lnTo>
                    <a:pt x="450" y="375"/>
                  </a:lnTo>
                  <a:lnTo>
                    <a:pt x="390" y="373"/>
                  </a:lnTo>
                  <a:lnTo>
                    <a:pt x="329" y="369"/>
                  </a:lnTo>
                  <a:lnTo>
                    <a:pt x="271" y="360"/>
                  </a:lnTo>
                  <a:lnTo>
                    <a:pt x="217" y="347"/>
                  </a:lnTo>
                  <a:lnTo>
                    <a:pt x="167" y="332"/>
                  </a:lnTo>
                  <a:lnTo>
                    <a:pt x="122" y="315"/>
                  </a:lnTo>
                  <a:lnTo>
                    <a:pt x="83" y="295"/>
                  </a:lnTo>
                  <a:lnTo>
                    <a:pt x="50" y="274"/>
                  </a:lnTo>
                  <a:lnTo>
                    <a:pt x="26" y="250"/>
                  </a:lnTo>
                  <a:lnTo>
                    <a:pt x="9" y="226"/>
                  </a:lnTo>
                  <a:lnTo>
                    <a:pt x="0" y="200"/>
                  </a:lnTo>
                  <a:lnTo>
                    <a:pt x="0" y="174"/>
                  </a:lnTo>
                  <a:lnTo>
                    <a:pt x="9" y="149"/>
                  </a:lnTo>
                  <a:lnTo>
                    <a:pt x="26" y="125"/>
                  </a:lnTo>
                  <a:lnTo>
                    <a:pt x="50" y="101"/>
                  </a:lnTo>
                  <a:lnTo>
                    <a:pt x="83" y="79"/>
                  </a:lnTo>
                  <a:lnTo>
                    <a:pt x="122" y="60"/>
                  </a:lnTo>
                  <a:lnTo>
                    <a:pt x="167" y="43"/>
                  </a:lnTo>
                  <a:lnTo>
                    <a:pt x="217" y="28"/>
                  </a:lnTo>
                  <a:lnTo>
                    <a:pt x="271" y="15"/>
                  </a:lnTo>
                  <a:lnTo>
                    <a:pt x="329" y="6"/>
                  </a:lnTo>
                  <a:lnTo>
                    <a:pt x="390" y="2"/>
                  </a:lnTo>
                  <a:lnTo>
                    <a:pt x="45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594" name="Rectangle 50"/>
            <p:cNvSpPr>
              <a:spLocks noChangeAspect="1" noChangeArrowheads="1"/>
            </p:cNvSpPr>
            <p:nvPr/>
          </p:nvSpPr>
          <p:spPr bwMode="auto">
            <a:xfrm>
              <a:off x="1910" y="2562"/>
              <a:ext cx="10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1</a:t>
              </a:r>
              <a:endParaRPr lang="en-US" sz="1600"/>
            </a:p>
          </p:txBody>
        </p:sp>
      </p:grpSp>
      <p:grpSp>
        <p:nvGrpSpPr>
          <p:cNvPr id="1644595" name="Group 51"/>
          <p:cNvGrpSpPr>
            <a:grpSpLocks noChangeAspect="1"/>
          </p:cNvGrpSpPr>
          <p:nvPr/>
        </p:nvGrpSpPr>
        <p:grpSpPr bwMode="auto">
          <a:xfrm>
            <a:off x="2417763" y="4779963"/>
            <a:ext cx="1035050" cy="582612"/>
            <a:chOff x="380" y="1581"/>
            <a:chExt cx="1012" cy="570"/>
          </a:xfrm>
        </p:grpSpPr>
        <p:sp>
          <p:nvSpPr>
            <p:cNvPr id="1644596" name="Freeform 52"/>
            <p:cNvSpPr>
              <a:spLocks noChangeAspect="1"/>
            </p:cNvSpPr>
            <p:nvPr/>
          </p:nvSpPr>
          <p:spPr bwMode="auto">
            <a:xfrm>
              <a:off x="380" y="1760"/>
              <a:ext cx="1012" cy="391"/>
            </a:xfrm>
            <a:custGeom>
              <a:avLst/>
              <a:gdLst>
                <a:gd name="T0" fmla="*/ 523 w 1012"/>
                <a:gd name="T1" fmla="*/ 5 h 391"/>
                <a:gd name="T2" fmla="*/ 586 w 1012"/>
                <a:gd name="T3" fmla="*/ 11 h 391"/>
                <a:gd name="T4" fmla="*/ 649 w 1012"/>
                <a:gd name="T5" fmla="*/ 22 h 391"/>
                <a:gd name="T6" fmla="*/ 707 w 1012"/>
                <a:gd name="T7" fmla="*/ 35 h 391"/>
                <a:gd name="T8" fmla="*/ 766 w 1012"/>
                <a:gd name="T9" fmla="*/ 50 h 391"/>
                <a:gd name="T10" fmla="*/ 818 w 1012"/>
                <a:gd name="T11" fmla="*/ 67 h 391"/>
                <a:gd name="T12" fmla="*/ 865 w 1012"/>
                <a:gd name="T13" fmla="*/ 87 h 391"/>
                <a:gd name="T14" fmla="*/ 906 w 1012"/>
                <a:gd name="T15" fmla="*/ 108 h 391"/>
                <a:gd name="T16" fmla="*/ 943 w 1012"/>
                <a:gd name="T17" fmla="*/ 130 h 391"/>
                <a:gd name="T18" fmla="*/ 971 w 1012"/>
                <a:gd name="T19" fmla="*/ 154 h 391"/>
                <a:gd name="T20" fmla="*/ 993 w 1012"/>
                <a:gd name="T21" fmla="*/ 180 h 391"/>
                <a:gd name="T22" fmla="*/ 1006 w 1012"/>
                <a:gd name="T23" fmla="*/ 203 h 391"/>
                <a:gd name="T24" fmla="*/ 1012 w 1012"/>
                <a:gd name="T25" fmla="*/ 227 h 391"/>
                <a:gd name="T26" fmla="*/ 1010 w 1012"/>
                <a:gd name="T27" fmla="*/ 251 h 391"/>
                <a:gd name="T28" fmla="*/ 999 w 1012"/>
                <a:gd name="T29" fmla="*/ 275 h 391"/>
                <a:gd name="T30" fmla="*/ 982 w 1012"/>
                <a:gd name="T31" fmla="*/ 296 h 391"/>
                <a:gd name="T32" fmla="*/ 956 w 1012"/>
                <a:gd name="T33" fmla="*/ 318 h 391"/>
                <a:gd name="T34" fmla="*/ 924 w 1012"/>
                <a:gd name="T35" fmla="*/ 335 h 391"/>
                <a:gd name="T36" fmla="*/ 885 w 1012"/>
                <a:gd name="T37" fmla="*/ 352 h 391"/>
                <a:gd name="T38" fmla="*/ 842 w 1012"/>
                <a:gd name="T39" fmla="*/ 365 h 391"/>
                <a:gd name="T40" fmla="*/ 790 w 1012"/>
                <a:gd name="T41" fmla="*/ 376 h 391"/>
                <a:gd name="T42" fmla="*/ 736 w 1012"/>
                <a:gd name="T43" fmla="*/ 385 h 391"/>
                <a:gd name="T44" fmla="*/ 677 w 1012"/>
                <a:gd name="T45" fmla="*/ 389 h 391"/>
                <a:gd name="T46" fmla="*/ 616 w 1012"/>
                <a:gd name="T47" fmla="*/ 391 h 391"/>
                <a:gd name="T48" fmla="*/ 554 w 1012"/>
                <a:gd name="T49" fmla="*/ 391 h 391"/>
                <a:gd name="T50" fmla="*/ 489 w 1012"/>
                <a:gd name="T51" fmla="*/ 387 h 391"/>
                <a:gd name="T52" fmla="*/ 426 w 1012"/>
                <a:gd name="T53" fmla="*/ 380 h 391"/>
                <a:gd name="T54" fmla="*/ 363 w 1012"/>
                <a:gd name="T55" fmla="*/ 370 h 391"/>
                <a:gd name="T56" fmla="*/ 305 w 1012"/>
                <a:gd name="T57" fmla="*/ 357 h 391"/>
                <a:gd name="T58" fmla="*/ 249 w 1012"/>
                <a:gd name="T59" fmla="*/ 342 h 391"/>
                <a:gd name="T60" fmla="*/ 195 w 1012"/>
                <a:gd name="T61" fmla="*/ 324 h 391"/>
                <a:gd name="T62" fmla="*/ 147 w 1012"/>
                <a:gd name="T63" fmla="*/ 305 h 391"/>
                <a:gd name="T64" fmla="*/ 106 w 1012"/>
                <a:gd name="T65" fmla="*/ 283 h 391"/>
                <a:gd name="T66" fmla="*/ 69 w 1012"/>
                <a:gd name="T67" fmla="*/ 262 h 391"/>
                <a:gd name="T68" fmla="*/ 41 w 1012"/>
                <a:gd name="T69" fmla="*/ 238 h 391"/>
                <a:gd name="T70" fmla="*/ 19 w 1012"/>
                <a:gd name="T71" fmla="*/ 212 h 391"/>
                <a:gd name="T72" fmla="*/ 6 w 1012"/>
                <a:gd name="T73" fmla="*/ 188 h 391"/>
                <a:gd name="T74" fmla="*/ 0 w 1012"/>
                <a:gd name="T75" fmla="*/ 164 h 391"/>
                <a:gd name="T76" fmla="*/ 2 w 1012"/>
                <a:gd name="T77" fmla="*/ 139 h 391"/>
                <a:gd name="T78" fmla="*/ 13 w 1012"/>
                <a:gd name="T79" fmla="*/ 117 h 391"/>
                <a:gd name="T80" fmla="*/ 30 w 1012"/>
                <a:gd name="T81" fmla="*/ 95 h 391"/>
                <a:gd name="T82" fmla="*/ 56 w 1012"/>
                <a:gd name="T83" fmla="*/ 74 h 391"/>
                <a:gd name="T84" fmla="*/ 89 w 1012"/>
                <a:gd name="T85" fmla="*/ 57 h 391"/>
                <a:gd name="T86" fmla="*/ 128 w 1012"/>
                <a:gd name="T87" fmla="*/ 39 h 391"/>
                <a:gd name="T88" fmla="*/ 171 w 1012"/>
                <a:gd name="T89" fmla="*/ 26 h 391"/>
                <a:gd name="T90" fmla="*/ 223 w 1012"/>
                <a:gd name="T91" fmla="*/ 16 h 391"/>
                <a:gd name="T92" fmla="*/ 277 w 1012"/>
                <a:gd name="T93" fmla="*/ 7 h 391"/>
                <a:gd name="T94" fmla="*/ 335 w 1012"/>
                <a:gd name="T95" fmla="*/ 3 h 391"/>
                <a:gd name="T96" fmla="*/ 396 w 1012"/>
                <a:gd name="T97" fmla="*/ 0 h 391"/>
                <a:gd name="T98" fmla="*/ 459 w 1012"/>
                <a:gd name="T99" fmla="*/ 0 h 391"/>
                <a:gd name="T100" fmla="*/ 523 w 1012"/>
                <a:gd name="T101" fmla="*/ 5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12" h="391">
                  <a:moveTo>
                    <a:pt x="523" y="5"/>
                  </a:moveTo>
                  <a:lnTo>
                    <a:pt x="586" y="11"/>
                  </a:lnTo>
                  <a:lnTo>
                    <a:pt x="649" y="22"/>
                  </a:lnTo>
                  <a:lnTo>
                    <a:pt x="707" y="35"/>
                  </a:lnTo>
                  <a:lnTo>
                    <a:pt x="766" y="50"/>
                  </a:lnTo>
                  <a:lnTo>
                    <a:pt x="818" y="67"/>
                  </a:lnTo>
                  <a:lnTo>
                    <a:pt x="865" y="87"/>
                  </a:lnTo>
                  <a:lnTo>
                    <a:pt x="906" y="108"/>
                  </a:lnTo>
                  <a:lnTo>
                    <a:pt x="943" y="130"/>
                  </a:lnTo>
                  <a:lnTo>
                    <a:pt x="971" y="154"/>
                  </a:lnTo>
                  <a:lnTo>
                    <a:pt x="993" y="180"/>
                  </a:lnTo>
                  <a:lnTo>
                    <a:pt x="1006" y="203"/>
                  </a:lnTo>
                  <a:lnTo>
                    <a:pt x="1012" y="227"/>
                  </a:lnTo>
                  <a:lnTo>
                    <a:pt x="1010" y="251"/>
                  </a:lnTo>
                  <a:lnTo>
                    <a:pt x="999" y="275"/>
                  </a:lnTo>
                  <a:lnTo>
                    <a:pt x="982" y="296"/>
                  </a:lnTo>
                  <a:lnTo>
                    <a:pt x="956" y="318"/>
                  </a:lnTo>
                  <a:lnTo>
                    <a:pt x="924" y="335"/>
                  </a:lnTo>
                  <a:lnTo>
                    <a:pt x="885" y="352"/>
                  </a:lnTo>
                  <a:lnTo>
                    <a:pt x="842" y="365"/>
                  </a:lnTo>
                  <a:lnTo>
                    <a:pt x="790" y="376"/>
                  </a:lnTo>
                  <a:lnTo>
                    <a:pt x="736" y="385"/>
                  </a:lnTo>
                  <a:lnTo>
                    <a:pt x="677" y="389"/>
                  </a:lnTo>
                  <a:lnTo>
                    <a:pt x="616" y="391"/>
                  </a:lnTo>
                  <a:lnTo>
                    <a:pt x="554" y="391"/>
                  </a:lnTo>
                  <a:lnTo>
                    <a:pt x="489" y="387"/>
                  </a:lnTo>
                  <a:lnTo>
                    <a:pt x="426" y="380"/>
                  </a:lnTo>
                  <a:lnTo>
                    <a:pt x="363" y="370"/>
                  </a:lnTo>
                  <a:lnTo>
                    <a:pt x="305" y="357"/>
                  </a:lnTo>
                  <a:lnTo>
                    <a:pt x="249" y="342"/>
                  </a:lnTo>
                  <a:lnTo>
                    <a:pt x="195" y="324"/>
                  </a:lnTo>
                  <a:lnTo>
                    <a:pt x="147" y="305"/>
                  </a:lnTo>
                  <a:lnTo>
                    <a:pt x="106" y="283"/>
                  </a:lnTo>
                  <a:lnTo>
                    <a:pt x="69" y="262"/>
                  </a:lnTo>
                  <a:lnTo>
                    <a:pt x="41" y="238"/>
                  </a:lnTo>
                  <a:lnTo>
                    <a:pt x="19" y="212"/>
                  </a:lnTo>
                  <a:lnTo>
                    <a:pt x="6" y="188"/>
                  </a:lnTo>
                  <a:lnTo>
                    <a:pt x="0" y="164"/>
                  </a:lnTo>
                  <a:lnTo>
                    <a:pt x="2" y="139"/>
                  </a:lnTo>
                  <a:lnTo>
                    <a:pt x="13" y="117"/>
                  </a:lnTo>
                  <a:lnTo>
                    <a:pt x="30" y="95"/>
                  </a:lnTo>
                  <a:lnTo>
                    <a:pt x="56" y="74"/>
                  </a:lnTo>
                  <a:lnTo>
                    <a:pt x="89" y="57"/>
                  </a:lnTo>
                  <a:lnTo>
                    <a:pt x="128" y="39"/>
                  </a:lnTo>
                  <a:lnTo>
                    <a:pt x="171" y="26"/>
                  </a:lnTo>
                  <a:lnTo>
                    <a:pt x="223" y="16"/>
                  </a:lnTo>
                  <a:lnTo>
                    <a:pt x="277" y="7"/>
                  </a:lnTo>
                  <a:lnTo>
                    <a:pt x="335" y="3"/>
                  </a:lnTo>
                  <a:lnTo>
                    <a:pt x="396" y="0"/>
                  </a:lnTo>
                  <a:lnTo>
                    <a:pt x="459" y="0"/>
                  </a:lnTo>
                  <a:lnTo>
                    <a:pt x="523" y="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597" name="Rectangle 53"/>
            <p:cNvSpPr>
              <a:spLocks noChangeAspect="1" noChangeArrowheads="1"/>
            </p:cNvSpPr>
            <p:nvPr/>
          </p:nvSpPr>
          <p:spPr bwMode="auto">
            <a:xfrm>
              <a:off x="914" y="1581"/>
              <a:ext cx="10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2</a:t>
              </a:r>
              <a:endParaRPr lang="en-US" sz="1600"/>
            </a:p>
          </p:txBody>
        </p:sp>
      </p:grpSp>
      <p:grpSp>
        <p:nvGrpSpPr>
          <p:cNvPr id="1644598" name="Group 54"/>
          <p:cNvGrpSpPr>
            <a:grpSpLocks noChangeAspect="1"/>
          </p:cNvGrpSpPr>
          <p:nvPr/>
        </p:nvGrpSpPr>
        <p:grpSpPr bwMode="auto">
          <a:xfrm>
            <a:off x="2192338" y="4343400"/>
            <a:ext cx="2578100" cy="2286000"/>
            <a:chOff x="159" y="1154"/>
            <a:chExt cx="2523" cy="2237"/>
          </a:xfrm>
        </p:grpSpPr>
        <p:sp>
          <p:nvSpPr>
            <p:cNvPr id="1644599" name="Rectangle 55"/>
            <p:cNvSpPr>
              <a:spLocks noChangeAspect="1" noChangeArrowheads="1"/>
            </p:cNvSpPr>
            <p:nvPr/>
          </p:nvSpPr>
          <p:spPr bwMode="auto">
            <a:xfrm>
              <a:off x="2186" y="1166"/>
              <a:ext cx="10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5</a:t>
              </a:r>
              <a:endParaRPr lang="en-US" sz="1600"/>
            </a:p>
          </p:txBody>
        </p:sp>
        <p:sp>
          <p:nvSpPr>
            <p:cNvPr id="1644600" name="Freeform 56"/>
            <p:cNvSpPr>
              <a:spLocks noChangeAspect="1"/>
            </p:cNvSpPr>
            <p:nvPr/>
          </p:nvSpPr>
          <p:spPr bwMode="auto">
            <a:xfrm>
              <a:off x="159" y="1154"/>
              <a:ext cx="2523" cy="2237"/>
            </a:xfrm>
            <a:custGeom>
              <a:avLst/>
              <a:gdLst>
                <a:gd name="T0" fmla="*/ 1363 w 2523"/>
                <a:gd name="T1" fmla="*/ 2 h 2237"/>
                <a:gd name="T2" fmla="*/ 1569 w 2523"/>
                <a:gd name="T3" fmla="*/ 32 h 2237"/>
                <a:gd name="T4" fmla="*/ 1766 w 2523"/>
                <a:gd name="T5" fmla="*/ 93 h 2237"/>
                <a:gd name="T6" fmla="*/ 1950 w 2523"/>
                <a:gd name="T7" fmla="*/ 179 h 2237"/>
                <a:gd name="T8" fmla="*/ 2114 w 2523"/>
                <a:gd name="T9" fmla="*/ 293 h 2237"/>
                <a:gd name="T10" fmla="*/ 2255 w 2523"/>
                <a:gd name="T11" fmla="*/ 429 h 2237"/>
                <a:gd name="T12" fmla="*/ 2369 w 2523"/>
                <a:gd name="T13" fmla="*/ 583 h 2237"/>
                <a:gd name="T14" fmla="*/ 2454 w 2523"/>
                <a:gd name="T15" fmla="*/ 753 h 2237"/>
                <a:gd name="T16" fmla="*/ 2506 w 2523"/>
                <a:gd name="T17" fmla="*/ 930 h 2237"/>
                <a:gd name="T18" fmla="*/ 2523 w 2523"/>
                <a:gd name="T19" fmla="*/ 1116 h 2237"/>
                <a:gd name="T20" fmla="*/ 2506 w 2523"/>
                <a:gd name="T21" fmla="*/ 1299 h 2237"/>
                <a:gd name="T22" fmla="*/ 2454 w 2523"/>
                <a:gd name="T23" fmla="*/ 1479 h 2237"/>
                <a:gd name="T24" fmla="*/ 2372 w 2523"/>
                <a:gd name="T25" fmla="*/ 1647 h 2237"/>
                <a:gd name="T26" fmla="*/ 2257 w 2523"/>
                <a:gd name="T27" fmla="*/ 1803 h 2237"/>
                <a:gd name="T28" fmla="*/ 2116 w 2523"/>
                <a:gd name="T29" fmla="*/ 1939 h 2237"/>
                <a:gd name="T30" fmla="*/ 1952 w 2523"/>
                <a:gd name="T31" fmla="*/ 2053 h 2237"/>
                <a:gd name="T32" fmla="*/ 1770 w 2523"/>
                <a:gd name="T33" fmla="*/ 2142 h 2237"/>
                <a:gd name="T34" fmla="*/ 1573 w 2523"/>
                <a:gd name="T35" fmla="*/ 2202 h 2237"/>
                <a:gd name="T36" fmla="*/ 1368 w 2523"/>
                <a:gd name="T37" fmla="*/ 2232 h 2237"/>
                <a:gd name="T38" fmla="*/ 1160 w 2523"/>
                <a:gd name="T39" fmla="*/ 2232 h 2237"/>
                <a:gd name="T40" fmla="*/ 954 w 2523"/>
                <a:gd name="T41" fmla="*/ 2202 h 2237"/>
                <a:gd name="T42" fmla="*/ 757 w 2523"/>
                <a:gd name="T43" fmla="*/ 2144 h 2237"/>
                <a:gd name="T44" fmla="*/ 574 w 2523"/>
                <a:gd name="T45" fmla="*/ 2055 h 2237"/>
                <a:gd name="T46" fmla="*/ 409 w 2523"/>
                <a:gd name="T47" fmla="*/ 1943 h 2237"/>
                <a:gd name="T48" fmla="*/ 268 w 2523"/>
                <a:gd name="T49" fmla="*/ 1807 h 2237"/>
                <a:gd name="T50" fmla="*/ 154 w 2523"/>
                <a:gd name="T51" fmla="*/ 1651 h 2237"/>
                <a:gd name="T52" fmla="*/ 69 w 2523"/>
                <a:gd name="T53" fmla="*/ 1483 h 2237"/>
                <a:gd name="T54" fmla="*/ 17 w 2523"/>
                <a:gd name="T55" fmla="*/ 1304 h 2237"/>
                <a:gd name="T56" fmla="*/ 0 w 2523"/>
                <a:gd name="T57" fmla="*/ 1120 h 2237"/>
                <a:gd name="T58" fmla="*/ 17 w 2523"/>
                <a:gd name="T59" fmla="*/ 935 h 2237"/>
                <a:gd name="T60" fmla="*/ 69 w 2523"/>
                <a:gd name="T61" fmla="*/ 755 h 2237"/>
                <a:gd name="T62" fmla="*/ 152 w 2523"/>
                <a:gd name="T63" fmla="*/ 587 h 2237"/>
                <a:gd name="T64" fmla="*/ 266 w 2523"/>
                <a:gd name="T65" fmla="*/ 431 h 2237"/>
                <a:gd name="T66" fmla="*/ 407 w 2523"/>
                <a:gd name="T67" fmla="*/ 295 h 2237"/>
                <a:gd name="T68" fmla="*/ 571 w 2523"/>
                <a:gd name="T69" fmla="*/ 183 h 2237"/>
                <a:gd name="T70" fmla="*/ 753 w 2523"/>
                <a:gd name="T71" fmla="*/ 95 h 2237"/>
                <a:gd name="T72" fmla="*/ 950 w 2523"/>
                <a:gd name="T73" fmla="*/ 34 h 2237"/>
                <a:gd name="T74" fmla="*/ 1156 w 2523"/>
                <a:gd name="T75" fmla="*/ 4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3" h="2237">
                  <a:moveTo>
                    <a:pt x="1259" y="0"/>
                  </a:moveTo>
                  <a:lnTo>
                    <a:pt x="1363" y="2"/>
                  </a:lnTo>
                  <a:lnTo>
                    <a:pt x="1467" y="15"/>
                  </a:lnTo>
                  <a:lnTo>
                    <a:pt x="1569" y="32"/>
                  </a:lnTo>
                  <a:lnTo>
                    <a:pt x="1668" y="58"/>
                  </a:lnTo>
                  <a:lnTo>
                    <a:pt x="1766" y="93"/>
                  </a:lnTo>
                  <a:lnTo>
                    <a:pt x="1861" y="134"/>
                  </a:lnTo>
                  <a:lnTo>
                    <a:pt x="1950" y="179"/>
                  </a:lnTo>
                  <a:lnTo>
                    <a:pt x="2034" y="233"/>
                  </a:lnTo>
                  <a:lnTo>
                    <a:pt x="2114" y="293"/>
                  </a:lnTo>
                  <a:lnTo>
                    <a:pt x="2188" y="358"/>
                  </a:lnTo>
                  <a:lnTo>
                    <a:pt x="2255" y="429"/>
                  </a:lnTo>
                  <a:lnTo>
                    <a:pt x="2315" y="505"/>
                  </a:lnTo>
                  <a:lnTo>
                    <a:pt x="2369" y="583"/>
                  </a:lnTo>
                  <a:lnTo>
                    <a:pt x="2415" y="667"/>
                  </a:lnTo>
                  <a:lnTo>
                    <a:pt x="2454" y="753"/>
                  </a:lnTo>
                  <a:lnTo>
                    <a:pt x="2484" y="842"/>
                  </a:lnTo>
                  <a:lnTo>
                    <a:pt x="2506" y="930"/>
                  </a:lnTo>
                  <a:lnTo>
                    <a:pt x="2519" y="1023"/>
                  </a:lnTo>
                  <a:lnTo>
                    <a:pt x="2523" y="1116"/>
                  </a:lnTo>
                  <a:lnTo>
                    <a:pt x="2519" y="1209"/>
                  </a:lnTo>
                  <a:lnTo>
                    <a:pt x="2506" y="1299"/>
                  </a:lnTo>
                  <a:lnTo>
                    <a:pt x="2484" y="1390"/>
                  </a:lnTo>
                  <a:lnTo>
                    <a:pt x="2454" y="1479"/>
                  </a:lnTo>
                  <a:lnTo>
                    <a:pt x="2417" y="1565"/>
                  </a:lnTo>
                  <a:lnTo>
                    <a:pt x="2372" y="1647"/>
                  </a:lnTo>
                  <a:lnTo>
                    <a:pt x="2317" y="1727"/>
                  </a:lnTo>
                  <a:lnTo>
                    <a:pt x="2257" y="1803"/>
                  </a:lnTo>
                  <a:lnTo>
                    <a:pt x="2190" y="1874"/>
                  </a:lnTo>
                  <a:lnTo>
                    <a:pt x="2116" y="1939"/>
                  </a:lnTo>
                  <a:lnTo>
                    <a:pt x="2038" y="1999"/>
                  </a:lnTo>
                  <a:lnTo>
                    <a:pt x="1952" y="2053"/>
                  </a:lnTo>
                  <a:lnTo>
                    <a:pt x="1863" y="2101"/>
                  </a:lnTo>
                  <a:lnTo>
                    <a:pt x="1770" y="2142"/>
                  </a:lnTo>
                  <a:lnTo>
                    <a:pt x="1673" y="2174"/>
                  </a:lnTo>
                  <a:lnTo>
                    <a:pt x="1573" y="2202"/>
                  </a:lnTo>
                  <a:lnTo>
                    <a:pt x="1471" y="2221"/>
                  </a:lnTo>
                  <a:lnTo>
                    <a:pt x="1368" y="2232"/>
                  </a:lnTo>
                  <a:lnTo>
                    <a:pt x="1264" y="2237"/>
                  </a:lnTo>
                  <a:lnTo>
                    <a:pt x="1160" y="2232"/>
                  </a:lnTo>
                  <a:lnTo>
                    <a:pt x="1056" y="2221"/>
                  </a:lnTo>
                  <a:lnTo>
                    <a:pt x="954" y="2202"/>
                  </a:lnTo>
                  <a:lnTo>
                    <a:pt x="855" y="2176"/>
                  </a:lnTo>
                  <a:lnTo>
                    <a:pt x="757" y="2144"/>
                  </a:lnTo>
                  <a:lnTo>
                    <a:pt x="662" y="2103"/>
                  </a:lnTo>
                  <a:lnTo>
                    <a:pt x="574" y="2055"/>
                  </a:lnTo>
                  <a:lnTo>
                    <a:pt x="489" y="2001"/>
                  </a:lnTo>
                  <a:lnTo>
                    <a:pt x="409" y="1943"/>
                  </a:lnTo>
                  <a:lnTo>
                    <a:pt x="336" y="1876"/>
                  </a:lnTo>
                  <a:lnTo>
                    <a:pt x="268" y="1807"/>
                  </a:lnTo>
                  <a:lnTo>
                    <a:pt x="208" y="1731"/>
                  </a:lnTo>
                  <a:lnTo>
                    <a:pt x="154" y="1651"/>
                  </a:lnTo>
                  <a:lnTo>
                    <a:pt x="108" y="1569"/>
                  </a:lnTo>
                  <a:lnTo>
                    <a:pt x="69" y="1483"/>
                  </a:lnTo>
                  <a:lnTo>
                    <a:pt x="39" y="1394"/>
                  </a:lnTo>
                  <a:lnTo>
                    <a:pt x="17" y="1304"/>
                  </a:lnTo>
                  <a:lnTo>
                    <a:pt x="4" y="1213"/>
                  </a:lnTo>
                  <a:lnTo>
                    <a:pt x="0" y="1120"/>
                  </a:lnTo>
                  <a:lnTo>
                    <a:pt x="4" y="1027"/>
                  </a:lnTo>
                  <a:lnTo>
                    <a:pt x="17" y="935"/>
                  </a:lnTo>
                  <a:lnTo>
                    <a:pt x="39" y="846"/>
                  </a:lnTo>
                  <a:lnTo>
                    <a:pt x="69" y="755"/>
                  </a:lnTo>
                  <a:lnTo>
                    <a:pt x="106" y="671"/>
                  </a:lnTo>
                  <a:lnTo>
                    <a:pt x="152" y="587"/>
                  </a:lnTo>
                  <a:lnTo>
                    <a:pt x="206" y="507"/>
                  </a:lnTo>
                  <a:lnTo>
                    <a:pt x="266" y="431"/>
                  </a:lnTo>
                  <a:lnTo>
                    <a:pt x="333" y="362"/>
                  </a:lnTo>
                  <a:lnTo>
                    <a:pt x="407" y="295"/>
                  </a:lnTo>
                  <a:lnTo>
                    <a:pt x="485" y="237"/>
                  </a:lnTo>
                  <a:lnTo>
                    <a:pt x="571" y="183"/>
                  </a:lnTo>
                  <a:lnTo>
                    <a:pt x="660" y="136"/>
                  </a:lnTo>
                  <a:lnTo>
                    <a:pt x="753" y="95"/>
                  </a:lnTo>
                  <a:lnTo>
                    <a:pt x="850" y="60"/>
                  </a:lnTo>
                  <a:lnTo>
                    <a:pt x="950" y="34"/>
                  </a:lnTo>
                  <a:lnTo>
                    <a:pt x="1052" y="15"/>
                  </a:lnTo>
                  <a:lnTo>
                    <a:pt x="1156" y="4"/>
                  </a:lnTo>
                  <a:lnTo>
                    <a:pt x="125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601" name="Group 57"/>
          <p:cNvGrpSpPr>
            <a:grpSpLocks noChangeAspect="1"/>
          </p:cNvGrpSpPr>
          <p:nvPr/>
        </p:nvGrpSpPr>
        <p:grpSpPr bwMode="auto">
          <a:xfrm>
            <a:off x="3189288" y="5294313"/>
            <a:ext cx="1357312" cy="1052512"/>
            <a:chOff x="1135" y="2084"/>
            <a:chExt cx="1328" cy="1030"/>
          </a:xfrm>
        </p:grpSpPr>
        <p:sp>
          <p:nvSpPr>
            <p:cNvPr id="1644602" name="Rectangle 58"/>
            <p:cNvSpPr>
              <a:spLocks noChangeAspect="1" noChangeArrowheads="1"/>
            </p:cNvSpPr>
            <p:nvPr/>
          </p:nvSpPr>
          <p:spPr bwMode="auto">
            <a:xfrm>
              <a:off x="1135" y="2451"/>
              <a:ext cx="10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3</a:t>
              </a:r>
              <a:endParaRPr lang="en-US" sz="1600"/>
            </a:p>
          </p:txBody>
        </p:sp>
        <p:sp>
          <p:nvSpPr>
            <p:cNvPr id="1644603" name="Freeform 59"/>
            <p:cNvSpPr>
              <a:spLocks noChangeAspect="1"/>
            </p:cNvSpPr>
            <p:nvPr/>
          </p:nvSpPr>
          <p:spPr bwMode="auto">
            <a:xfrm>
              <a:off x="1178" y="2084"/>
              <a:ext cx="1285" cy="1030"/>
            </a:xfrm>
            <a:custGeom>
              <a:avLst/>
              <a:gdLst>
                <a:gd name="T0" fmla="*/ 422 w 1285"/>
                <a:gd name="T1" fmla="*/ 162 h 1030"/>
                <a:gd name="T2" fmla="*/ 487 w 1285"/>
                <a:gd name="T3" fmla="*/ 123 h 1030"/>
                <a:gd name="T4" fmla="*/ 556 w 1285"/>
                <a:gd name="T5" fmla="*/ 89 h 1030"/>
                <a:gd name="T6" fmla="*/ 626 w 1285"/>
                <a:gd name="T7" fmla="*/ 61 h 1030"/>
                <a:gd name="T8" fmla="*/ 695 w 1285"/>
                <a:gd name="T9" fmla="*/ 37 h 1030"/>
                <a:gd name="T10" fmla="*/ 764 w 1285"/>
                <a:gd name="T11" fmla="*/ 18 h 1030"/>
                <a:gd name="T12" fmla="*/ 831 w 1285"/>
                <a:gd name="T13" fmla="*/ 7 h 1030"/>
                <a:gd name="T14" fmla="*/ 896 w 1285"/>
                <a:gd name="T15" fmla="*/ 0 h 1030"/>
                <a:gd name="T16" fmla="*/ 959 w 1285"/>
                <a:gd name="T17" fmla="*/ 0 h 1030"/>
                <a:gd name="T18" fmla="*/ 1017 w 1285"/>
                <a:gd name="T19" fmla="*/ 7 h 1030"/>
                <a:gd name="T20" fmla="*/ 1071 w 1285"/>
                <a:gd name="T21" fmla="*/ 18 h 1030"/>
                <a:gd name="T22" fmla="*/ 1121 w 1285"/>
                <a:gd name="T23" fmla="*/ 35 h 1030"/>
                <a:gd name="T24" fmla="*/ 1164 w 1285"/>
                <a:gd name="T25" fmla="*/ 59 h 1030"/>
                <a:gd name="T26" fmla="*/ 1203 w 1285"/>
                <a:gd name="T27" fmla="*/ 87 h 1030"/>
                <a:gd name="T28" fmla="*/ 1234 w 1285"/>
                <a:gd name="T29" fmla="*/ 121 h 1030"/>
                <a:gd name="T30" fmla="*/ 1257 w 1285"/>
                <a:gd name="T31" fmla="*/ 160 h 1030"/>
                <a:gd name="T32" fmla="*/ 1275 w 1285"/>
                <a:gd name="T33" fmla="*/ 201 h 1030"/>
                <a:gd name="T34" fmla="*/ 1283 w 1285"/>
                <a:gd name="T35" fmla="*/ 249 h 1030"/>
                <a:gd name="T36" fmla="*/ 1285 w 1285"/>
                <a:gd name="T37" fmla="*/ 298 h 1030"/>
                <a:gd name="T38" fmla="*/ 1279 w 1285"/>
                <a:gd name="T39" fmla="*/ 350 h 1030"/>
                <a:gd name="T40" fmla="*/ 1266 w 1285"/>
                <a:gd name="T41" fmla="*/ 404 h 1030"/>
                <a:gd name="T42" fmla="*/ 1247 w 1285"/>
                <a:gd name="T43" fmla="*/ 458 h 1030"/>
                <a:gd name="T44" fmla="*/ 1218 w 1285"/>
                <a:gd name="T45" fmla="*/ 514 h 1030"/>
                <a:gd name="T46" fmla="*/ 1184 w 1285"/>
                <a:gd name="T47" fmla="*/ 570 h 1030"/>
                <a:gd name="T48" fmla="*/ 1145 w 1285"/>
                <a:gd name="T49" fmla="*/ 624 h 1030"/>
                <a:gd name="T50" fmla="*/ 1097 w 1285"/>
                <a:gd name="T51" fmla="*/ 678 h 1030"/>
                <a:gd name="T52" fmla="*/ 1045 w 1285"/>
                <a:gd name="T53" fmla="*/ 730 h 1030"/>
                <a:gd name="T54" fmla="*/ 989 w 1285"/>
                <a:gd name="T55" fmla="*/ 780 h 1030"/>
                <a:gd name="T56" fmla="*/ 928 w 1285"/>
                <a:gd name="T57" fmla="*/ 827 h 1030"/>
                <a:gd name="T58" fmla="*/ 866 w 1285"/>
                <a:gd name="T59" fmla="*/ 870 h 1030"/>
                <a:gd name="T60" fmla="*/ 799 w 1285"/>
                <a:gd name="T61" fmla="*/ 907 h 1030"/>
                <a:gd name="T62" fmla="*/ 729 w 1285"/>
                <a:gd name="T63" fmla="*/ 942 h 1030"/>
                <a:gd name="T64" fmla="*/ 660 w 1285"/>
                <a:gd name="T65" fmla="*/ 972 h 1030"/>
                <a:gd name="T66" fmla="*/ 591 w 1285"/>
                <a:gd name="T67" fmla="*/ 996 h 1030"/>
                <a:gd name="T68" fmla="*/ 522 w 1285"/>
                <a:gd name="T69" fmla="*/ 1013 h 1030"/>
                <a:gd name="T70" fmla="*/ 455 w 1285"/>
                <a:gd name="T71" fmla="*/ 1026 h 1030"/>
                <a:gd name="T72" fmla="*/ 390 w 1285"/>
                <a:gd name="T73" fmla="*/ 1030 h 1030"/>
                <a:gd name="T74" fmla="*/ 327 w 1285"/>
                <a:gd name="T75" fmla="*/ 1030 h 1030"/>
                <a:gd name="T76" fmla="*/ 269 w 1285"/>
                <a:gd name="T77" fmla="*/ 1026 h 1030"/>
                <a:gd name="T78" fmla="*/ 214 w 1285"/>
                <a:gd name="T79" fmla="*/ 1013 h 1030"/>
                <a:gd name="T80" fmla="*/ 165 w 1285"/>
                <a:gd name="T81" fmla="*/ 996 h 1030"/>
                <a:gd name="T82" fmla="*/ 121 w 1285"/>
                <a:gd name="T83" fmla="*/ 972 h 1030"/>
                <a:gd name="T84" fmla="*/ 85 w 1285"/>
                <a:gd name="T85" fmla="*/ 944 h 1030"/>
                <a:gd name="T86" fmla="*/ 52 w 1285"/>
                <a:gd name="T87" fmla="*/ 909 h 1030"/>
                <a:gd name="T88" fmla="*/ 28 w 1285"/>
                <a:gd name="T89" fmla="*/ 873 h 1030"/>
                <a:gd name="T90" fmla="*/ 13 w 1285"/>
                <a:gd name="T91" fmla="*/ 829 h 1030"/>
                <a:gd name="T92" fmla="*/ 2 w 1285"/>
                <a:gd name="T93" fmla="*/ 784 h 1030"/>
                <a:gd name="T94" fmla="*/ 0 w 1285"/>
                <a:gd name="T95" fmla="*/ 734 h 1030"/>
                <a:gd name="T96" fmla="*/ 7 w 1285"/>
                <a:gd name="T97" fmla="*/ 683 h 1030"/>
                <a:gd name="T98" fmla="*/ 20 w 1285"/>
                <a:gd name="T99" fmla="*/ 629 h 1030"/>
                <a:gd name="T100" fmla="*/ 39 w 1285"/>
                <a:gd name="T101" fmla="*/ 572 h 1030"/>
                <a:gd name="T102" fmla="*/ 67 w 1285"/>
                <a:gd name="T103" fmla="*/ 516 h 1030"/>
                <a:gd name="T104" fmla="*/ 102 w 1285"/>
                <a:gd name="T105" fmla="*/ 462 h 1030"/>
                <a:gd name="T106" fmla="*/ 143 w 1285"/>
                <a:gd name="T107" fmla="*/ 406 h 1030"/>
                <a:gd name="T108" fmla="*/ 188 w 1285"/>
                <a:gd name="T109" fmla="*/ 352 h 1030"/>
                <a:gd name="T110" fmla="*/ 240 w 1285"/>
                <a:gd name="T111" fmla="*/ 300 h 1030"/>
                <a:gd name="T112" fmla="*/ 297 w 1285"/>
                <a:gd name="T113" fmla="*/ 251 h 1030"/>
                <a:gd name="T114" fmla="*/ 357 w 1285"/>
                <a:gd name="T115" fmla="*/ 205 h 1030"/>
                <a:gd name="T116" fmla="*/ 422 w 1285"/>
                <a:gd name="T117" fmla="*/ 162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5" h="1030">
                  <a:moveTo>
                    <a:pt x="422" y="162"/>
                  </a:moveTo>
                  <a:lnTo>
                    <a:pt x="487" y="123"/>
                  </a:lnTo>
                  <a:lnTo>
                    <a:pt x="556" y="89"/>
                  </a:lnTo>
                  <a:lnTo>
                    <a:pt x="626" y="61"/>
                  </a:lnTo>
                  <a:lnTo>
                    <a:pt x="695" y="37"/>
                  </a:lnTo>
                  <a:lnTo>
                    <a:pt x="764" y="18"/>
                  </a:lnTo>
                  <a:lnTo>
                    <a:pt x="831" y="7"/>
                  </a:lnTo>
                  <a:lnTo>
                    <a:pt x="896" y="0"/>
                  </a:lnTo>
                  <a:lnTo>
                    <a:pt x="959" y="0"/>
                  </a:lnTo>
                  <a:lnTo>
                    <a:pt x="1017" y="7"/>
                  </a:lnTo>
                  <a:lnTo>
                    <a:pt x="1071" y="18"/>
                  </a:lnTo>
                  <a:lnTo>
                    <a:pt x="1121" y="35"/>
                  </a:lnTo>
                  <a:lnTo>
                    <a:pt x="1164" y="59"/>
                  </a:lnTo>
                  <a:lnTo>
                    <a:pt x="1203" y="87"/>
                  </a:lnTo>
                  <a:lnTo>
                    <a:pt x="1234" y="121"/>
                  </a:lnTo>
                  <a:lnTo>
                    <a:pt x="1257" y="160"/>
                  </a:lnTo>
                  <a:lnTo>
                    <a:pt x="1275" y="201"/>
                  </a:lnTo>
                  <a:lnTo>
                    <a:pt x="1283" y="249"/>
                  </a:lnTo>
                  <a:lnTo>
                    <a:pt x="1285" y="298"/>
                  </a:lnTo>
                  <a:lnTo>
                    <a:pt x="1279" y="350"/>
                  </a:lnTo>
                  <a:lnTo>
                    <a:pt x="1266" y="404"/>
                  </a:lnTo>
                  <a:lnTo>
                    <a:pt x="1247" y="458"/>
                  </a:lnTo>
                  <a:lnTo>
                    <a:pt x="1218" y="514"/>
                  </a:lnTo>
                  <a:lnTo>
                    <a:pt x="1184" y="570"/>
                  </a:lnTo>
                  <a:lnTo>
                    <a:pt x="1145" y="624"/>
                  </a:lnTo>
                  <a:lnTo>
                    <a:pt x="1097" y="678"/>
                  </a:lnTo>
                  <a:lnTo>
                    <a:pt x="1045" y="730"/>
                  </a:lnTo>
                  <a:lnTo>
                    <a:pt x="989" y="780"/>
                  </a:lnTo>
                  <a:lnTo>
                    <a:pt x="928" y="827"/>
                  </a:lnTo>
                  <a:lnTo>
                    <a:pt x="866" y="870"/>
                  </a:lnTo>
                  <a:lnTo>
                    <a:pt x="799" y="907"/>
                  </a:lnTo>
                  <a:lnTo>
                    <a:pt x="729" y="942"/>
                  </a:lnTo>
                  <a:lnTo>
                    <a:pt x="660" y="972"/>
                  </a:lnTo>
                  <a:lnTo>
                    <a:pt x="591" y="996"/>
                  </a:lnTo>
                  <a:lnTo>
                    <a:pt x="522" y="1013"/>
                  </a:lnTo>
                  <a:lnTo>
                    <a:pt x="455" y="1026"/>
                  </a:lnTo>
                  <a:lnTo>
                    <a:pt x="390" y="1030"/>
                  </a:lnTo>
                  <a:lnTo>
                    <a:pt x="327" y="1030"/>
                  </a:lnTo>
                  <a:lnTo>
                    <a:pt x="269" y="1026"/>
                  </a:lnTo>
                  <a:lnTo>
                    <a:pt x="214" y="1013"/>
                  </a:lnTo>
                  <a:lnTo>
                    <a:pt x="165" y="996"/>
                  </a:lnTo>
                  <a:lnTo>
                    <a:pt x="121" y="972"/>
                  </a:lnTo>
                  <a:lnTo>
                    <a:pt x="85" y="944"/>
                  </a:lnTo>
                  <a:lnTo>
                    <a:pt x="52" y="909"/>
                  </a:lnTo>
                  <a:lnTo>
                    <a:pt x="28" y="873"/>
                  </a:lnTo>
                  <a:lnTo>
                    <a:pt x="13" y="829"/>
                  </a:lnTo>
                  <a:lnTo>
                    <a:pt x="2" y="784"/>
                  </a:lnTo>
                  <a:lnTo>
                    <a:pt x="0" y="734"/>
                  </a:lnTo>
                  <a:lnTo>
                    <a:pt x="7" y="683"/>
                  </a:lnTo>
                  <a:lnTo>
                    <a:pt x="20" y="629"/>
                  </a:lnTo>
                  <a:lnTo>
                    <a:pt x="39" y="572"/>
                  </a:lnTo>
                  <a:lnTo>
                    <a:pt x="67" y="516"/>
                  </a:lnTo>
                  <a:lnTo>
                    <a:pt x="102" y="462"/>
                  </a:lnTo>
                  <a:lnTo>
                    <a:pt x="143" y="406"/>
                  </a:lnTo>
                  <a:lnTo>
                    <a:pt x="188" y="352"/>
                  </a:lnTo>
                  <a:lnTo>
                    <a:pt x="240" y="300"/>
                  </a:lnTo>
                  <a:lnTo>
                    <a:pt x="297" y="251"/>
                  </a:lnTo>
                  <a:lnTo>
                    <a:pt x="357" y="205"/>
                  </a:lnTo>
                  <a:lnTo>
                    <a:pt x="422"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604" name="Group 60"/>
          <p:cNvGrpSpPr>
            <a:grpSpLocks noChangeAspect="1"/>
          </p:cNvGrpSpPr>
          <p:nvPr/>
        </p:nvGrpSpPr>
        <p:grpSpPr bwMode="auto">
          <a:xfrm>
            <a:off x="2220913" y="4625976"/>
            <a:ext cx="2432050" cy="1789113"/>
            <a:chOff x="187" y="1430"/>
            <a:chExt cx="2380" cy="1751"/>
          </a:xfrm>
        </p:grpSpPr>
        <p:sp>
          <p:nvSpPr>
            <p:cNvPr id="1644605" name="Rectangle 61"/>
            <p:cNvSpPr>
              <a:spLocks noChangeAspect="1" noChangeArrowheads="1"/>
            </p:cNvSpPr>
            <p:nvPr/>
          </p:nvSpPr>
          <p:spPr bwMode="auto">
            <a:xfrm>
              <a:off x="417" y="2643"/>
              <a:ext cx="10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4</a:t>
              </a:r>
              <a:endParaRPr lang="en-US" sz="1600"/>
            </a:p>
          </p:txBody>
        </p:sp>
        <p:sp>
          <p:nvSpPr>
            <p:cNvPr id="1644606" name="Freeform 62"/>
            <p:cNvSpPr>
              <a:spLocks noChangeAspect="1"/>
            </p:cNvSpPr>
            <p:nvPr/>
          </p:nvSpPr>
          <p:spPr bwMode="auto">
            <a:xfrm>
              <a:off x="187" y="1430"/>
              <a:ext cx="2380" cy="1751"/>
            </a:xfrm>
            <a:custGeom>
              <a:avLst/>
              <a:gdLst>
                <a:gd name="T0" fmla="*/ 1275 w 2380"/>
                <a:gd name="T1" fmla="*/ 0 h 1751"/>
                <a:gd name="T2" fmla="*/ 1474 w 2380"/>
                <a:gd name="T3" fmla="*/ 22 h 1751"/>
                <a:gd name="T4" fmla="*/ 1664 w 2380"/>
                <a:gd name="T5" fmla="*/ 67 h 1751"/>
                <a:gd name="T6" fmla="*/ 1842 w 2380"/>
                <a:gd name="T7" fmla="*/ 136 h 1751"/>
                <a:gd name="T8" fmla="*/ 2002 w 2380"/>
                <a:gd name="T9" fmla="*/ 227 h 1751"/>
                <a:gd name="T10" fmla="*/ 2138 w 2380"/>
                <a:gd name="T11" fmla="*/ 335 h 1751"/>
                <a:gd name="T12" fmla="*/ 2246 w 2380"/>
                <a:gd name="T13" fmla="*/ 460 h 1751"/>
                <a:gd name="T14" fmla="*/ 2324 w 2380"/>
                <a:gd name="T15" fmla="*/ 596 h 1751"/>
                <a:gd name="T16" fmla="*/ 2370 w 2380"/>
                <a:gd name="T17" fmla="*/ 741 h 1751"/>
                <a:gd name="T18" fmla="*/ 2380 w 2380"/>
                <a:gd name="T19" fmla="*/ 887 h 1751"/>
                <a:gd name="T20" fmla="*/ 2359 w 2380"/>
                <a:gd name="T21" fmla="*/ 1036 h 1751"/>
                <a:gd name="T22" fmla="*/ 2302 w 2380"/>
                <a:gd name="T23" fmla="*/ 1179 h 1751"/>
                <a:gd name="T24" fmla="*/ 2214 w 2380"/>
                <a:gd name="T25" fmla="*/ 1313 h 1751"/>
                <a:gd name="T26" fmla="*/ 2097 w 2380"/>
                <a:gd name="T27" fmla="*/ 1436 h 1751"/>
                <a:gd name="T28" fmla="*/ 1954 w 2380"/>
                <a:gd name="T29" fmla="*/ 1542 h 1751"/>
                <a:gd name="T30" fmla="*/ 1787 w 2380"/>
                <a:gd name="T31" fmla="*/ 1628 h 1751"/>
                <a:gd name="T32" fmla="*/ 1606 w 2380"/>
                <a:gd name="T33" fmla="*/ 1693 h 1751"/>
                <a:gd name="T34" fmla="*/ 1411 w 2380"/>
                <a:gd name="T35" fmla="*/ 1736 h 1751"/>
                <a:gd name="T36" fmla="*/ 1210 w 2380"/>
                <a:gd name="T37" fmla="*/ 1751 h 1751"/>
                <a:gd name="T38" fmla="*/ 1009 w 2380"/>
                <a:gd name="T39" fmla="*/ 1742 h 1751"/>
                <a:gd name="T40" fmla="*/ 812 w 2380"/>
                <a:gd name="T41" fmla="*/ 1710 h 1751"/>
                <a:gd name="T42" fmla="*/ 626 w 2380"/>
                <a:gd name="T43" fmla="*/ 1652 h 1751"/>
                <a:gd name="T44" fmla="*/ 457 w 2380"/>
                <a:gd name="T45" fmla="*/ 1572 h 1751"/>
                <a:gd name="T46" fmla="*/ 310 w 2380"/>
                <a:gd name="T47" fmla="*/ 1473 h 1751"/>
                <a:gd name="T48" fmla="*/ 186 w 2380"/>
                <a:gd name="T49" fmla="*/ 1356 h 1751"/>
                <a:gd name="T50" fmla="*/ 93 w 2380"/>
                <a:gd name="T51" fmla="*/ 1226 h 1751"/>
                <a:gd name="T52" fmla="*/ 31 w 2380"/>
                <a:gd name="T53" fmla="*/ 1084 h 1751"/>
                <a:gd name="T54" fmla="*/ 2 w 2380"/>
                <a:gd name="T55" fmla="*/ 937 h 1751"/>
                <a:gd name="T56" fmla="*/ 9 w 2380"/>
                <a:gd name="T57" fmla="*/ 788 h 1751"/>
                <a:gd name="T58" fmla="*/ 48 w 2380"/>
                <a:gd name="T59" fmla="*/ 643 h 1751"/>
                <a:gd name="T60" fmla="*/ 119 w 2380"/>
                <a:gd name="T61" fmla="*/ 503 h 1751"/>
                <a:gd name="T62" fmla="*/ 223 w 2380"/>
                <a:gd name="T63" fmla="*/ 374 h 1751"/>
                <a:gd name="T64" fmla="*/ 355 w 2380"/>
                <a:gd name="T65" fmla="*/ 259 h 1751"/>
                <a:gd name="T66" fmla="*/ 509 w 2380"/>
                <a:gd name="T67" fmla="*/ 164 h 1751"/>
                <a:gd name="T68" fmla="*/ 684 w 2380"/>
                <a:gd name="T69" fmla="*/ 86 h 1751"/>
                <a:gd name="T70" fmla="*/ 874 w 2380"/>
                <a:gd name="T71" fmla="*/ 35 h 1751"/>
                <a:gd name="T72" fmla="*/ 1071 w 2380"/>
                <a:gd name="T73" fmla="*/ 4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0" h="1751">
                  <a:moveTo>
                    <a:pt x="1173" y="0"/>
                  </a:moveTo>
                  <a:lnTo>
                    <a:pt x="1275" y="0"/>
                  </a:lnTo>
                  <a:lnTo>
                    <a:pt x="1374" y="9"/>
                  </a:lnTo>
                  <a:lnTo>
                    <a:pt x="1474" y="22"/>
                  </a:lnTo>
                  <a:lnTo>
                    <a:pt x="1571" y="41"/>
                  </a:lnTo>
                  <a:lnTo>
                    <a:pt x="1664" y="67"/>
                  </a:lnTo>
                  <a:lnTo>
                    <a:pt x="1755" y="99"/>
                  </a:lnTo>
                  <a:lnTo>
                    <a:pt x="1842" y="136"/>
                  </a:lnTo>
                  <a:lnTo>
                    <a:pt x="1924" y="179"/>
                  </a:lnTo>
                  <a:lnTo>
                    <a:pt x="2002" y="227"/>
                  </a:lnTo>
                  <a:lnTo>
                    <a:pt x="2073" y="279"/>
                  </a:lnTo>
                  <a:lnTo>
                    <a:pt x="2138" y="335"/>
                  </a:lnTo>
                  <a:lnTo>
                    <a:pt x="2194" y="395"/>
                  </a:lnTo>
                  <a:lnTo>
                    <a:pt x="2246" y="460"/>
                  </a:lnTo>
                  <a:lnTo>
                    <a:pt x="2289" y="527"/>
                  </a:lnTo>
                  <a:lnTo>
                    <a:pt x="2324" y="596"/>
                  </a:lnTo>
                  <a:lnTo>
                    <a:pt x="2350" y="667"/>
                  </a:lnTo>
                  <a:lnTo>
                    <a:pt x="2370" y="741"/>
                  </a:lnTo>
                  <a:lnTo>
                    <a:pt x="2380" y="814"/>
                  </a:lnTo>
                  <a:lnTo>
                    <a:pt x="2380" y="887"/>
                  </a:lnTo>
                  <a:lnTo>
                    <a:pt x="2374" y="963"/>
                  </a:lnTo>
                  <a:lnTo>
                    <a:pt x="2359" y="1036"/>
                  </a:lnTo>
                  <a:lnTo>
                    <a:pt x="2335" y="1108"/>
                  </a:lnTo>
                  <a:lnTo>
                    <a:pt x="2302" y="1179"/>
                  </a:lnTo>
                  <a:lnTo>
                    <a:pt x="2261" y="1248"/>
                  </a:lnTo>
                  <a:lnTo>
                    <a:pt x="2214" y="1313"/>
                  </a:lnTo>
                  <a:lnTo>
                    <a:pt x="2160" y="1378"/>
                  </a:lnTo>
                  <a:lnTo>
                    <a:pt x="2097" y="1436"/>
                  </a:lnTo>
                  <a:lnTo>
                    <a:pt x="2028" y="1492"/>
                  </a:lnTo>
                  <a:lnTo>
                    <a:pt x="1954" y="1542"/>
                  </a:lnTo>
                  <a:lnTo>
                    <a:pt x="1872" y="1587"/>
                  </a:lnTo>
                  <a:lnTo>
                    <a:pt x="1787" y="1628"/>
                  </a:lnTo>
                  <a:lnTo>
                    <a:pt x="1699" y="1665"/>
                  </a:lnTo>
                  <a:lnTo>
                    <a:pt x="1606" y="1693"/>
                  </a:lnTo>
                  <a:lnTo>
                    <a:pt x="1508" y="1717"/>
                  </a:lnTo>
                  <a:lnTo>
                    <a:pt x="1411" y="1736"/>
                  </a:lnTo>
                  <a:lnTo>
                    <a:pt x="1309" y="1747"/>
                  </a:lnTo>
                  <a:lnTo>
                    <a:pt x="1210" y="1751"/>
                  </a:lnTo>
                  <a:lnTo>
                    <a:pt x="1108" y="1751"/>
                  </a:lnTo>
                  <a:lnTo>
                    <a:pt x="1009" y="1742"/>
                  </a:lnTo>
                  <a:lnTo>
                    <a:pt x="909" y="1730"/>
                  </a:lnTo>
                  <a:lnTo>
                    <a:pt x="812" y="1710"/>
                  </a:lnTo>
                  <a:lnTo>
                    <a:pt x="719" y="1684"/>
                  </a:lnTo>
                  <a:lnTo>
                    <a:pt x="626" y="1652"/>
                  </a:lnTo>
                  <a:lnTo>
                    <a:pt x="539" y="1615"/>
                  </a:lnTo>
                  <a:lnTo>
                    <a:pt x="457" y="1572"/>
                  </a:lnTo>
                  <a:lnTo>
                    <a:pt x="381" y="1524"/>
                  </a:lnTo>
                  <a:lnTo>
                    <a:pt x="310" y="1473"/>
                  </a:lnTo>
                  <a:lnTo>
                    <a:pt x="245" y="1416"/>
                  </a:lnTo>
                  <a:lnTo>
                    <a:pt x="186" y="1356"/>
                  </a:lnTo>
                  <a:lnTo>
                    <a:pt x="137" y="1291"/>
                  </a:lnTo>
                  <a:lnTo>
                    <a:pt x="93" y="1226"/>
                  </a:lnTo>
                  <a:lnTo>
                    <a:pt x="59" y="1155"/>
                  </a:lnTo>
                  <a:lnTo>
                    <a:pt x="31" y="1084"/>
                  </a:lnTo>
                  <a:lnTo>
                    <a:pt x="13" y="1011"/>
                  </a:lnTo>
                  <a:lnTo>
                    <a:pt x="2" y="937"/>
                  </a:lnTo>
                  <a:lnTo>
                    <a:pt x="0" y="864"/>
                  </a:lnTo>
                  <a:lnTo>
                    <a:pt x="9" y="788"/>
                  </a:lnTo>
                  <a:lnTo>
                    <a:pt x="24" y="715"/>
                  </a:lnTo>
                  <a:lnTo>
                    <a:pt x="48" y="643"/>
                  </a:lnTo>
                  <a:lnTo>
                    <a:pt x="80" y="572"/>
                  </a:lnTo>
                  <a:lnTo>
                    <a:pt x="119" y="503"/>
                  </a:lnTo>
                  <a:lnTo>
                    <a:pt x="167" y="438"/>
                  </a:lnTo>
                  <a:lnTo>
                    <a:pt x="223" y="374"/>
                  </a:lnTo>
                  <a:lnTo>
                    <a:pt x="286" y="315"/>
                  </a:lnTo>
                  <a:lnTo>
                    <a:pt x="355" y="259"/>
                  </a:lnTo>
                  <a:lnTo>
                    <a:pt x="429" y="209"/>
                  </a:lnTo>
                  <a:lnTo>
                    <a:pt x="509" y="164"/>
                  </a:lnTo>
                  <a:lnTo>
                    <a:pt x="595" y="123"/>
                  </a:lnTo>
                  <a:lnTo>
                    <a:pt x="684" y="86"/>
                  </a:lnTo>
                  <a:lnTo>
                    <a:pt x="777" y="58"/>
                  </a:lnTo>
                  <a:lnTo>
                    <a:pt x="874" y="35"/>
                  </a:lnTo>
                  <a:lnTo>
                    <a:pt x="972" y="15"/>
                  </a:lnTo>
                  <a:lnTo>
                    <a:pt x="1071" y="4"/>
                  </a:lnTo>
                  <a:lnTo>
                    <a:pt x="1173"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607" name="Group 63"/>
          <p:cNvGrpSpPr>
            <a:grpSpLocks noChangeAspect="1"/>
          </p:cNvGrpSpPr>
          <p:nvPr/>
        </p:nvGrpSpPr>
        <p:grpSpPr bwMode="auto">
          <a:xfrm>
            <a:off x="7681913" y="1909763"/>
            <a:ext cx="1979612" cy="1797050"/>
            <a:chOff x="383" y="1437"/>
            <a:chExt cx="1902" cy="1727"/>
          </a:xfrm>
        </p:grpSpPr>
        <p:sp>
          <p:nvSpPr>
            <p:cNvPr id="1644608" name="Freeform 64"/>
            <p:cNvSpPr>
              <a:spLocks noChangeAspect="1"/>
            </p:cNvSpPr>
            <p:nvPr/>
          </p:nvSpPr>
          <p:spPr bwMode="auto">
            <a:xfrm>
              <a:off x="974" y="2118"/>
              <a:ext cx="87" cy="87"/>
            </a:xfrm>
            <a:custGeom>
              <a:avLst/>
              <a:gdLst>
                <a:gd name="T0" fmla="*/ 0 w 87"/>
                <a:gd name="T1" fmla="*/ 43 h 87"/>
                <a:gd name="T2" fmla="*/ 4 w 87"/>
                <a:gd name="T3" fmla="*/ 26 h 87"/>
                <a:gd name="T4" fmla="*/ 13 w 87"/>
                <a:gd name="T5" fmla="*/ 13 h 87"/>
                <a:gd name="T6" fmla="*/ 28 w 87"/>
                <a:gd name="T7" fmla="*/ 2 h 87"/>
                <a:gd name="T8" fmla="*/ 45 w 87"/>
                <a:gd name="T9" fmla="*/ 0 h 87"/>
                <a:gd name="T10" fmla="*/ 62 w 87"/>
                <a:gd name="T11" fmla="*/ 2 h 87"/>
                <a:gd name="T12" fmla="*/ 75 w 87"/>
                <a:gd name="T13" fmla="*/ 13 h 87"/>
                <a:gd name="T14" fmla="*/ 85 w 87"/>
                <a:gd name="T15" fmla="*/ 26 h 87"/>
                <a:gd name="T16" fmla="*/ 87 w 87"/>
                <a:gd name="T17" fmla="*/ 43 h 87"/>
                <a:gd name="T18" fmla="*/ 85 w 87"/>
                <a:gd name="T19" fmla="*/ 60 h 87"/>
                <a:gd name="T20" fmla="*/ 75 w 87"/>
                <a:gd name="T21" fmla="*/ 75 h 87"/>
                <a:gd name="T22" fmla="*/ 62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3"/>
                  </a:moveTo>
                  <a:lnTo>
                    <a:pt x="4" y="26"/>
                  </a:lnTo>
                  <a:lnTo>
                    <a:pt x="13" y="13"/>
                  </a:lnTo>
                  <a:lnTo>
                    <a:pt x="28" y="2"/>
                  </a:lnTo>
                  <a:lnTo>
                    <a:pt x="45" y="0"/>
                  </a:lnTo>
                  <a:lnTo>
                    <a:pt x="62" y="2"/>
                  </a:lnTo>
                  <a:lnTo>
                    <a:pt x="75" y="13"/>
                  </a:lnTo>
                  <a:lnTo>
                    <a:pt x="85" y="26"/>
                  </a:lnTo>
                  <a:lnTo>
                    <a:pt x="87" y="43"/>
                  </a:lnTo>
                  <a:lnTo>
                    <a:pt x="85" y="60"/>
                  </a:lnTo>
                  <a:lnTo>
                    <a:pt x="75" y="75"/>
                  </a:lnTo>
                  <a:lnTo>
                    <a:pt x="62" y="83"/>
                  </a:lnTo>
                  <a:lnTo>
                    <a:pt x="45" y="87"/>
                  </a:lnTo>
                  <a:lnTo>
                    <a:pt x="28" y="83"/>
                  </a:lnTo>
                  <a:lnTo>
                    <a:pt x="13" y="75"/>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09" name="Freeform 65"/>
            <p:cNvSpPr>
              <a:spLocks noChangeAspect="1"/>
            </p:cNvSpPr>
            <p:nvPr/>
          </p:nvSpPr>
          <p:spPr bwMode="auto">
            <a:xfrm>
              <a:off x="1782" y="1488"/>
              <a:ext cx="87" cy="87"/>
            </a:xfrm>
            <a:custGeom>
              <a:avLst/>
              <a:gdLst>
                <a:gd name="T0" fmla="*/ 0 w 87"/>
                <a:gd name="T1" fmla="*/ 43 h 87"/>
                <a:gd name="T2" fmla="*/ 4 w 87"/>
                <a:gd name="T3" fmla="*/ 26 h 87"/>
                <a:gd name="T4" fmla="*/ 13 w 87"/>
                <a:gd name="T5" fmla="*/ 13 h 87"/>
                <a:gd name="T6" fmla="*/ 28 w 87"/>
                <a:gd name="T7" fmla="*/ 3 h 87"/>
                <a:gd name="T8" fmla="*/ 45 w 87"/>
                <a:gd name="T9" fmla="*/ 0 h 87"/>
                <a:gd name="T10" fmla="*/ 60 w 87"/>
                <a:gd name="T11" fmla="*/ 3 h 87"/>
                <a:gd name="T12" fmla="*/ 74 w 87"/>
                <a:gd name="T13" fmla="*/ 13 h 87"/>
                <a:gd name="T14" fmla="*/ 85 w 87"/>
                <a:gd name="T15" fmla="*/ 26 h 87"/>
                <a:gd name="T16" fmla="*/ 87 w 87"/>
                <a:gd name="T17" fmla="*/ 43 h 87"/>
                <a:gd name="T18" fmla="*/ 85 w 87"/>
                <a:gd name="T19" fmla="*/ 60 h 87"/>
                <a:gd name="T20" fmla="*/ 74 w 87"/>
                <a:gd name="T21" fmla="*/ 75 h 87"/>
                <a:gd name="T22" fmla="*/ 60 w 87"/>
                <a:gd name="T23" fmla="*/ 83 h 87"/>
                <a:gd name="T24" fmla="*/ 45 w 87"/>
                <a:gd name="T25" fmla="*/ 87 h 87"/>
                <a:gd name="T26" fmla="*/ 28 w 87"/>
                <a:gd name="T27" fmla="*/ 83 h 87"/>
                <a:gd name="T28" fmla="*/ 13 w 87"/>
                <a:gd name="T29" fmla="*/ 75 h 87"/>
                <a:gd name="T30" fmla="*/ 4 w 87"/>
                <a:gd name="T31" fmla="*/ 60 h 87"/>
                <a:gd name="T32" fmla="*/ 0 w 87"/>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3"/>
                  </a:moveTo>
                  <a:lnTo>
                    <a:pt x="4" y="26"/>
                  </a:lnTo>
                  <a:lnTo>
                    <a:pt x="13" y="13"/>
                  </a:lnTo>
                  <a:lnTo>
                    <a:pt x="28" y="3"/>
                  </a:lnTo>
                  <a:lnTo>
                    <a:pt x="45" y="0"/>
                  </a:lnTo>
                  <a:lnTo>
                    <a:pt x="60" y="3"/>
                  </a:lnTo>
                  <a:lnTo>
                    <a:pt x="74" y="13"/>
                  </a:lnTo>
                  <a:lnTo>
                    <a:pt x="85" y="26"/>
                  </a:lnTo>
                  <a:lnTo>
                    <a:pt x="87" y="43"/>
                  </a:lnTo>
                  <a:lnTo>
                    <a:pt x="85" y="60"/>
                  </a:lnTo>
                  <a:lnTo>
                    <a:pt x="74" y="75"/>
                  </a:lnTo>
                  <a:lnTo>
                    <a:pt x="60" y="83"/>
                  </a:lnTo>
                  <a:lnTo>
                    <a:pt x="45" y="87"/>
                  </a:lnTo>
                  <a:lnTo>
                    <a:pt x="28" y="83"/>
                  </a:lnTo>
                  <a:lnTo>
                    <a:pt x="13" y="75"/>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10" name="Freeform 66"/>
            <p:cNvSpPr>
              <a:spLocks noChangeAspect="1"/>
            </p:cNvSpPr>
            <p:nvPr/>
          </p:nvSpPr>
          <p:spPr bwMode="auto">
            <a:xfrm>
              <a:off x="1193" y="2975"/>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5 w 87"/>
                <a:gd name="T13" fmla="*/ 13 h 87"/>
                <a:gd name="T14" fmla="*/ 85 w 87"/>
                <a:gd name="T15" fmla="*/ 28 h 87"/>
                <a:gd name="T16" fmla="*/ 87 w 87"/>
                <a:gd name="T17" fmla="*/ 45 h 87"/>
                <a:gd name="T18" fmla="*/ 85 w 87"/>
                <a:gd name="T19" fmla="*/ 62 h 87"/>
                <a:gd name="T20" fmla="*/ 75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5"/>
                  </a:moveTo>
                  <a:lnTo>
                    <a:pt x="4" y="28"/>
                  </a:lnTo>
                  <a:lnTo>
                    <a:pt x="13" y="13"/>
                  </a:lnTo>
                  <a:lnTo>
                    <a:pt x="28" y="4"/>
                  </a:lnTo>
                  <a:lnTo>
                    <a:pt x="45" y="0"/>
                  </a:lnTo>
                  <a:lnTo>
                    <a:pt x="62" y="4"/>
                  </a:lnTo>
                  <a:lnTo>
                    <a:pt x="75" y="13"/>
                  </a:lnTo>
                  <a:lnTo>
                    <a:pt x="85" y="28"/>
                  </a:lnTo>
                  <a:lnTo>
                    <a:pt x="87" y="45"/>
                  </a:lnTo>
                  <a:lnTo>
                    <a:pt x="85" y="62"/>
                  </a:lnTo>
                  <a:lnTo>
                    <a:pt x="75" y="74"/>
                  </a:lnTo>
                  <a:lnTo>
                    <a:pt x="62" y="85"/>
                  </a:lnTo>
                  <a:lnTo>
                    <a:pt x="45" y="87"/>
                  </a:lnTo>
                  <a:lnTo>
                    <a:pt x="28" y="85"/>
                  </a:lnTo>
                  <a:lnTo>
                    <a:pt x="13" y="74"/>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11" name="Freeform 67"/>
            <p:cNvSpPr>
              <a:spLocks noChangeAspect="1"/>
            </p:cNvSpPr>
            <p:nvPr/>
          </p:nvSpPr>
          <p:spPr bwMode="auto">
            <a:xfrm>
              <a:off x="383" y="1993"/>
              <a:ext cx="87" cy="87"/>
            </a:xfrm>
            <a:custGeom>
              <a:avLst/>
              <a:gdLst>
                <a:gd name="T0" fmla="*/ 0 w 87"/>
                <a:gd name="T1" fmla="*/ 45 h 87"/>
                <a:gd name="T2" fmla="*/ 4 w 87"/>
                <a:gd name="T3" fmla="*/ 28 h 87"/>
                <a:gd name="T4" fmla="*/ 13 w 87"/>
                <a:gd name="T5" fmla="*/ 13 h 87"/>
                <a:gd name="T6" fmla="*/ 28 w 87"/>
                <a:gd name="T7" fmla="*/ 4 h 87"/>
                <a:gd name="T8" fmla="*/ 45 w 87"/>
                <a:gd name="T9" fmla="*/ 0 h 87"/>
                <a:gd name="T10" fmla="*/ 62 w 87"/>
                <a:gd name="T11" fmla="*/ 4 h 87"/>
                <a:gd name="T12" fmla="*/ 74 w 87"/>
                <a:gd name="T13" fmla="*/ 13 h 87"/>
                <a:gd name="T14" fmla="*/ 85 w 87"/>
                <a:gd name="T15" fmla="*/ 28 h 87"/>
                <a:gd name="T16" fmla="*/ 87 w 87"/>
                <a:gd name="T17" fmla="*/ 45 h 87"/>
                <a:gd name="T18" fmla="*/ 85 w 87"/>
                <a:gd name="T19" fmla="*/ 62 h 87"/>
                <a:gd name="T20" fmla="*/ 74 w 87"/>
                <a:gd name="T21" fmla="*/ 74 h 87"/>
                <a:gd name="T22" fmla="*/ 62 w 87"/>
                <a:gd name="T23" fmla="*/ 85 h 87"/>
                <a:gd name="T24" fmla="*/ 45 w 87"/>
                <a:gd name="T25" fmla="*/ 87 h 87"/>
                <a:gd name="T26" fmla="*/ 28 w 87"/>
                <a:gd name="T27" fmla="*/ 85 h 87"/>
                <a:gd name="T28" fmla="*/ 13 w 87"/>
                <a:gd name="T29" fmla="*/ 74 h 87"/>
                <a:gd name="T30" fmla="*/ 4 w 87"/>
                <a:gd name="T31" fmla="*/ 62 h 87"/>
                <a:gd name="T32" fmla="*/ 0 w 87"/>
                <a:gd name="T3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5"/>
                  </a:moveTo>
                  <a:lnTo>
                    <a:pt x="4" y="28"/>
                  </a:lnTo>
                  <a:lnTo>
                    <a:pt x="13" y="13"/>
                  </a:lnTo>
                  <a:lnTo>
                    <a:pt x="28" y="4"/>
                  </a:lnTo>
                  <a:lnTo>
                    <a:pt x="45" y="0"/>
                  </a:lnTo>
                  <a:lnTo>
                    <a:pt x="62" y="4"/>
                  </a:lnTo>
                  <a:lnTo>
                    <a:pt x="74" y="13"/>
                  </a:lnTo>
                  <a:lnTo>
                    <a:pt x="85" y="28"/>
                  </a:lnTo>
                  <a:lnTo>
                    <a:pt x="87" y="45"/>
                  </a:lnTo>
                  <a:lnTo>
                    <a:pt x="85" y="62"/>
                  </a:lnTo>
                  <a:lnTo>
                    <a:pt x="74" y="74"/>
                  </a:lnTo>
                  <a:lnTo>
                    <a:pt x="62" y="85"/>
                  </a:lnTo>
                  <a:lnTo>
                    <a:pt x="45" y="87"/>
                  </a:lnTo>
                  <a:lnTo>
                    <a:pt x="28" y="85"/>
                  </a:lnTo>
                  <a:lnTo>
                    <a:pt x="13" y="74"/>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12" name="Freeform 68"/>
            <p:cNvSpPr>
              <a:spLocks noChangeAspect="1"/>
            </p:cNvSpPr>
            <p:nvPr/>
          </p:nvSpPr>
          <p:spPr bwMode="auto">
            <a:xfrm>
              <a:off x="1544" y="2419"/>
              <a:ext cx="87" cy="87"/>
            </a:xfrm>
            <a:custGeom>
              <a:avLst/>
              <a:gdLst>
                <a:gd name="T0" fmla="*/ 0 w 87"/>
                <a:gd name="T1" fmla="*/ 45 h 87"/>
                <a:gd name="T2" fmla="*/ 4 w 87"/>
                <a:gd name="T3" fmla="*/ 28 h 87"/>
                <a:gd name="T4" fmla="*/ 13 w 87"/>
                <a:gd name="T5" fmla="*/ 13 h 87"/>
                <a:gd name="T6" fmla="*/ 28 w 87"/>
                <a:gd name="T7" fmla="*/ 5 h 87"/>
                <a:gd name="T8" fmla="*/ 42 w 87"/>
                <a:gd name="T9" fmla="*/ 0 h 87"/>
                <a:gd name="T10" fmla="*/ 59 w 87"/>
                <a:gd name="T11" fmla="*/ 5 h 87"/>
                <a:gd name="T12" fmla="*/ 74 w 87"/>
                <a:gd name="T13" fmla="*/ 13 h 87"/>
                <a:gd name="T14" fmla="*/ 83 w 87"/>
                <a:gd name="T15" fmla="*/ 28 h 87"/>
                <a:gd name="T16" fmla="*/ 87 w 87"/>
                <a:gd name="T17" fmla="*/ 45 h 87"/>
                <a:gd name="T18" fmla="*/ 83 w 87"/>
                <a:gd name="T19" fmla="*/ 62 h 87"/>
                <a:gd name="T20" fmla="*/ 74 w 87"/>
                <a:gd name="T21" fmla="*/ 75 h 87"/>
                <a:gd name="T22" fmla="*/ 59 w 87"/>
                <a:gd name="T23" fmla="*/ 85 h 87"/>
                <a:gd name="T24" fmla="*/ 42 w 87"/>
                <a:gd name="T25" fmla="*/ 87 h 87"/>
                <a:gd name="T26" fmla="*/ 28 w 87"/>
                <a:gd name="T27" fmla="*/ 85 h 87"/>
                <a:gd name="T28" fmla="*/ 13 w 87"/>
                <a:gd name="T29" fmla="*/ 75 h 87"/>
                <a:gd name="T30" fmla="*/ 4 w 87"/>
                <a:gd name="T31" fmla="*/ 62 h 87"/>
                <a:gd name="T32" fmla="*/ 0 w 87"/>
                <a:gd name="T3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5"/>
                  </a:moveTo>
                  <a:lnTo>
                    <a:pt x="4" y="28"/>
                  </a:lnTo>
                  <a:lnTo>
                    <a:pt x="13" y="13"/>
                  </a:lnTo>
                  <a:lnTo>
                    <a:pt x="28" y="5"/>
                  </a:lnTo>
                  <a:lnTo>
                    <a:pt x="42" y="0"/>
                  </a:lnTo>
                  <a:lnTo>
                    <a:pt x="59" y="5"/>
                  </a:lnTo>
                  <a:lnTo>
                    <a:pt x="74" y="13"/>
                  </a:lnTo>
                  <a:lnTo>
                    <a:pt x="83" y="28"/>
                  </a:lnTo>
                  <a:lnTo>
                    <a:pt x="87" y="45"/>
                  </a:lnTo>
                  <a:lnTo>
                    <a:pt x="83" y="62"/>
                  </a:lnTo>
                  <a:lnTo>
                    <a:pt x="74" y="75"/>
                  </a:lnTo>
                  <a:lnTo>
                    <a:pt x="59" y="85"/>
                  </a:lnTo>
                  <a:lnTo>
                    <a:pt x="42" y="87"/>
                  </a:lnTo>
                  <a:lnTo>
                    <a:pt x="28" y="85"/>
                  </a:lnTo>
                  <a:lnTo>
                    <a:pt x="13" y="75"/>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13" name="Freeform 69"/>
            <p:cNvSpPr>
              <a:spLocks noChangeAspect="1"/>
            </p:cNvSpPr>
            <p:nvPr/>
          </p:nvSpPr>
          <p:spPr bwMode="auto">
            <a:xfrm>
              <a:off x="2018" y="2479"/>
              <a:ext cx="87" cy="87"/>
            </a:xfrm>
            <a:custGeom>
              <a:avLst/>
              <a:gdLst>
                <a:gd name="T0" fmla="*/ 0 w 87"/>
                <a:gd name="T1" fmla="*/ 42 h 87"/>
                <a:gd name="T2" fmla="*/ 4 w 87"/>
                <a:gd name="T3" fmla="*/ 25 h 87"/>
                <a:gd name="T4" fmla="*/ 13 w 87"/>
                <a:gd name="T5" fmla="*/ 13 h 87"/>
                <a:gd name="T6" fmla="*/ 28 w 87"/>
                <a:gd name="T7" fmla="*/ 2 h 87"/>
                <a:gd name="T8" fmla="*/ 45 w 87"/>
                <a:gd name="T9" fmla="*/ 0 h 87"/>
                <a:gd name="T10" fmla="*/ 62 w 87"/>
                <a:gd name="T11" fmla="*/ 2 h 87"/>
                <a:gd name="T12" fmla="*/ 74 w 87"/>
                <a:gd name="T13" fmla="*/ 13 h 87"/>
                <a:gd name="T14" fmla="*/ 85 w 87"/>
                <a:gd name="T15" fmla="*/ 25 h 87"/>
                <a:gd name="T16" fmla="*/ 87 w 87"/>
                <a:gd name="T17" fmla="*/ 42 h 87"/>
                <a:gd name="T18" fmla="*/ 85 w 87"/>
                <a:gd name="T19" fmla="*/ 59 h 87"/>
                <a:gd name="T20" fmla="*/ 74 w 87"/>
                <a:gd name="T21" fmla="*/ 74 h 87"/>
                <a:gd name="T22" fmla="*/ 62 w 87"/>
                <a:gd name="T23" fmla="*/ 83 h 87"/>
                <a:gd name="T24" fmla="*/ 45 w 87"/>
                <a:gd name="T25" fmla="*/ 87 h 87"/>
                <a:gd name="T26" fmla="*/ 28 w 87"/>
                <a:gd name="T27" fmla="*/ 83 h 87"/>
                <a:gd name="T28" fmla="*/ 13 w 87"/>
                <a:gd name="T29" fmla="*/ 74 h 87"/>
                <a:gd name="T30" fmla="*/ 4 w 87"/>
                <a:gd name="T31" fmla="*/ 59 h 87"/>
                <a:gd name="T32" fmla="*/ 0 w 87"/>
                <a:gd name="T33"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0" y="42"/>
                  </a:moveTo>
                  <a:lnTo>
                    <a:pt x="4" y="25"/>
                  </a:lnTo>
                  <a:lnTo>
                    <a:pt x="13" y="13"/>
                  </a:lnTo>
                  <a:lnTo>
                    <a:pt x="28" y="2"/>
                  </a:lnTo>
                  <a:lnTo>
                    <a:pt x="45" y="0"/>
                  </a:lnTo>
                  <a:lnTo>
                    <a:pt x="62" y="2"/>
                  </a:lnTo>
                  <a:lnTo>
                    <a:pt x="74" y="13"/>
                  </a:lnTo>
                  <a:lnTo>
                    <a:pt x="85" y="25"/>
                  </a:lnTo>
                  <a:lnTo>
                    <a:pt x="87" y="42"/>
                  </a:lnTo>
                  <a:lnTo>
                    <a:pt x="85" y="59"/>
                  </a:lnTo>
                  <a:lnTo>
                    <a:pt x="74" y="74"/>
                  </a:lnTo>
                  <a:lnTo>
                    <a:pt x="62" y="83"/>
                  </a:lnTo>
                  <a:lnTo>
                    <a:pt x="45" y="87"/>
                  </a:lnTo>
                  <a:lnTo>
                    <a:pt x="28" y="83"/>
                  </a:lnTo>
                  <a:lnTo>
                    <a:pt x="13" y="74"/>
                  </a:lnTo>
                  <a:lnTo>
                    <a:pt x="4" y="59"/>
                  </a:lnTo>
                  <a:lnTo>
                    <a:pt x="0" y="42"/>
                  </a:lnTo>
                  <a:close/>
                </a:path>
              </a:pathLst>
            </a:custGeom>
            <a:solidFill>
              <a:srgbClr val="1A1A1A"/>
            </a:solidFill>
            <a:ln w="3175">
              <a:solidFill>
                <a:srgbClr val="000000"/>
              </a:solidFill>
              <a:prstDash val="solid"/>
              <a:round/>
              <a:headEnd/>
              <a:tailEnd/>
            </a:ln>
          </p:spPr>
          <p:txBody>
            <a:bodyPr/>
            <a:lstStyle/>
            <a:p>
              <a:endParaRPr lang="en-US"/>
            </a:p>
          </p:txBody>
        </p:sp>
        <p:sp>
          <p:nvSpPr>
            <p:cNvPr id="1644614" name="Rectangle 70"/>
            <p:cNvSpPr>
              <a:spLocks noChangeAspect="1" noChangeArrowheads="1"/>
            </p:cNvSpPr>
            <p:nvPr/>
          </p:nvSpPr>
          <p:spPr bwMode="auto">
            <a:xfrm>
              <a:off x="1890" y="1437"/>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1</a:t>
              </a:r>
              <a:endParaRPr lang="en-US" sz="1600"/>
            </a:p>
          </p:txBody>
        </p:sp>
        <p:sp>
          <p:nvSpPr>
            <p:cNvPr id="1644615" name="Rectangle 71"/>
            <p:cNvSpPr>
              <a:spLocks noChangeAspect="1" noChangeArrowheads="1"/>
            </p:cNvSpPr>
            <p:nvPr/>
          </p:nvSpPr>
          <p:spPr bwMode="auto">
            <a:xfrm>
              <a:off x="1089" y="2061"/>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2</a:t>
              </a:r>
              <a:endParaRPr lang="en-US" sz="1600"/>
            </a:p>
          </p:txBody>
        </p:sp>
        <p:sp>
          <p:nvSpPr>
            <p:cNvPr id="1644616" name="Rectangle 72"/>
            <p:cNvSpPr>
              <a:spLocks noChangeAspect="1" noChangeArrowheads="1"/>
            </p:cNvSpPr>
            <p:nvPr/>
          </p:nvSpPr>
          <p:spPr bwMode="auto">
            <a:xfrm>
              <a:off x="1699" y="2374"/>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3</a:t>
              </a:r>
              <a:endParaRPr lang="en-US" sz="1600"/>
            </a:p>
          </p:txBody>
        </p:sp>
        <p:sp>
          <p:nvSpPr>
            <p:cNvPr id="1644617" name="Rectangle 73"/>
            <p:cNvSpPr>
              <a:spLocks noChangeAspect="1" noChangeArrowheads="1"/>
            </p:cNvSpPr>
            <p:nvPr/>
          </p:nvSpPr>
          <p:spPr bwMode="auto">
            <a:xfrm>
              <a:off x="1319" y="2929"/>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4</a:t>
              </a:r>
              <a:endParaRPr lang="en-US" sz="1600"/>
            </a:p>
          </p:txBody>
        </p:sp>
        <p:sp>
          <p:nvSpPr>
            <p:cNvPr id="1644618" name="Rectangle 74"/>
            <p:cNvSpPr>
              <a:spLocks noChangeAspect="1" noChangeArrowheads="1"/>
            </p:cNvSpPr>
            <p:nvPr/>
          </p:nvSpPr>
          <p:spPr bwMode="auto">
            <a:xfrm>
              <a:off x="517" y="1940"/>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5</a:t>
              </a:r>
              <a:endParaRPr lang="en-US" sz="1600"/>
            </a:p>
          </p:txBody>
        </p:sp>
        <p:sp>
          <p:nvSpPr>
            <p:cNvPr id="1644619" name="Rectangle 75"/>
            <p:cNvSpPr>
              <a:spLocks noChangeAspect="1" noChangeArrowheads="1"/>
            </p:cNvSpPr>
            <p:nvPr/>
          </p:nvSpPr>
          <p:spPr bwMode="auto">
            <a:xfrm>
              <a:off x="2187" y="2429"/>
              <a:ext cx="9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6</a:t>
              </a:r>
              <a:endParaRPr lang="en-US" sz="1600"/>
            </a:p>
          </p:txBody>
        </p:sp>
      </p:grpSp>
      <p:grpSp>
        <p:nvGrpSpPr>
          <p:cNvPr id="1644620" name="Group 76"/>
          <p:cNvGrpSpPr>
            <a:grpSpLocks noChangeAspect="1"/>
          </p:cNvGrpSpPr>
          <p:nvPr/>
        </p:nvGrpSpPr>
        <p:grpSpPr bwMode="auto">
          <a:xfrm>
            <a:off x="8809038" y="2817812"/>
            <a:ext cx="919162" cy="619616"/>
            <a:chOff x="1465" y="2309"/>
            <a:chExt cx="883" cy="596"/>
          </a:xfrm>
        </p:grpSpPr>
        <p:sp>
          <p:nvSpPr>
            <p:cNvPr id="1644621" name="Freeform 77"/>
            <p:cNvSpPr>
              <a:spLocks noChangeAspect="1"/>
            </p:cNvSpPr>
            <p:nvPr/>
          </p:nvSpPr>
          <p:spPr bwMode="auto">
            <a:xfrm>
              <a:off x="1465" y="2309"/>
              <a:ext cx="883" cy="369"/>
            </a:xfrm>
            <a:custGeom>
              <a:avLst/>
              <a:gdLst>
                <a:gd name="T0" fmla="*/ 442 w 883"/>
                <a:gd name="T1" fmla="*/ 0 h 369"/>
                <a:gd name="T2" fmla="*/ 502 w 883"/>
                <a:gd name="T3" fmla="*/ 2 h 369"/>
                <a:gd name="T4" fmla="*/ 562 w 883"/>
                <a:gd name="T5" fmla="*/ 7 h 369"/>
                <a:gd name="T6" fmla="*/ 619 w 883"/>
                <a:gd name="T7" fmla="*/ 15 h 369"/>
                <a:gd name="T8" fmla="*/ 672 w 883"/>
                <a:gd name="T9" fmla="*/ 28 h 369"/>
                <a:gd name="T10" fmla="*/ 721 w 883"/>
                <a:gd name="T11" fmla="*/ 43 h 369"/>
                <a:gd name="T12" fmla="*/ 766 w 883"/>
                <a:gd name="T13" fmla="*/ 60 h 369"/>
                <a:gd name="T14" fmla="*/ 804 w 883"/>
                <a:gd name="T15" fmla="*/ 79 h 369"/>
                <a:gd name="T16" fmla="*/ 836 w 883"/>
                <a:gd name="T17" fmla="*/ 100 h 369"/>
                <a:gd name="T18" fmla="*/ 859 w 883"/>
                <a:gd name="T19" fmla="*/ 123 h 369"/>
                <a:gd name="T20" fmla="*/ 876 w 883"/>
                <a:gd name="T21" fmla="*/ 147 h 369"/>
                <a:gd name="T22" fmla="*/ 883 w 883"/>
                <a:gd name="T23" fmla="*/ 172 h 369"/>
                <a:gd name="T24" fmla="*/ 883 w 883"/>
                <a:gd name="T25" fmla="*/ 197 h 369"/>
                <a:gd name="T26" fmla="*/ 876 w 883"/>
                <a:gd name="T27" fmla="*/ 223 h 369"/>
                <a:gd name="T28" fmla="*/ 859 w 883"/>
                <a:gd name="T29" fmla="*/ 246 h 369"/>
                <a:gd name="T30" fmla="*/ 836 w 883"/>
                <a:gd name="T31" fmla="*/ 270 h 369"/>
                <a:gd name="T32" fmla="*/ 804 w 883"/>
                <a:gd name="T33" fmla="*/ 291 h 369"/>
                <a:gd name="T34" fmla="*/ 766 w 883"/>
                <a:gd name="T35" fmla="*/ 310 h 369"/>
                <a:gd name="T36" fmla="*/ 721 w 883"/>
                <a:gd name="T37" fmla="*/ 327 h 369"/>
                <a:gd name="T38" fmla="*/ 672 w 883"/>
                <a:gd name="T39" fmla="*/ 342 h 369"/>
                <a:gd name="T40" fmla="*/ 619 w 883"/>
                <a:gd name="T41" fmla="*/ 354 h 369"/>
                <a:gd name="T42" fmla="*/ 562 w 883"/>
                <a:gd name="T43" fmla="*/ 363 h 369"/>
                <a:gd name="T44" fmla="*/ 502 w 883"/>
                <a:gd name="T45" fmla="*/ 367 h 369"/>
                <a:gd name="T46" fmla="*/ 442 w 883"/>
                <a:gd name="T47" fmla="*/ 369 h 369"/>
                <a:gd name="T48" fmla="*/ 381 w 883"/>
                <a:gd name="T49" fmla="*/ 367 h 369"/>
                <a:gd name="T50" fmla="*/ 323 w 883"/>
                <a:gd name="T51" fmla="*/ 363 h 369"/>
                <a:gd name="T52" fmla="*/ 266 w 883"/>
                <a:gd name="T53" fmla="*/ 354 h 369"/>
                <a:gd name="T54" fmla="*/ 213 w 883"/>
                <a:gd name="T55" fmla="*/ 342 h 369"/>
                <a:gd name="T56" fmla="*/ 162 w 883"/>
                <a:gd name="T57" fmla="*/ 327 h 369"/>
                <a:gd name="T58" fmla="*/ 119 w 883"/>
                <a:gd name="T59" fmla="*/ 310 h 369"/>
                <a:gd name="T60" fmla="*/ 81 w 883"/>
                <a:gd name="T61" fmla="*/ 291 h 369"/>
                <a:gd name="T62" fmla="*/ 49 w 883"/>
                <a:gd name="T63" fmla="*/ 270 h 369"/>
                <a:gd name="T64" fmla="*/ 26 w 883"/>
                <a:gd name="T65" fmla="*/ 246 h 369"/>
                <a:gd name="T66" fmla="*/ 9 w 883"/>
                <a:gd name="T67" fmla="*/ 223 h 369"/>
                <a:gd name="T68" fmla="*/ 0 w 883"/>
                <a:gd name="T69" fmla="*/ 197 h 369"/>
                <a:gd name="T70" fmla="*/ 0 w 883"/>
                <a:gd name="T71" fmla="*/ 172 h 369"/>
                <a:gd name="T72" fmla="*/ 9 w 883"/>
                <a:gd name="T73" fmla="*/ 147 h 369"/>
                <a:gd name="T74" fmla="*/ 26 w 883"/>
                <a:gd name="T75" fmla="*/ 123 h 369"/>
                <a:gd name="T76" fmla="*/ 49 w 883"/>
                <a:gd name="T77" fmla="*/ 100 h 369"/>
                <a:gd name="T78" fmla="*/ 81 w 883"/>
                <a:gd name="T79" fmla="*/ 79 h 369"/>
                <a:gd name="T80" fmla="*/ 119 w 883"/>
                <a:gd name="T81" fmla="*/ 60 h 369"/>
                <a:gd name="T82" fmla="*/ 162 w 883"/>
                <a:gd name="T83" fmla="*/ 43 h 369"/>
                <a:gd name="T84" fmla="*/ 213 w 883"/>
                <a:gd name="T85" fmla="*/ 28 h 369"/>
                <a:gd name="T86" fmla="*/ 266 w 883"/>
                <a:gd name="T87" fmla="*/ 15 h 369"/>
                <a:gd name="T88" fmla="*/ 323 w 883"/>
                <a:gd name="T89" fmla="*/ 7 h 369"/>
                <a:gd name="T90" fmla="*/ 381 w 883"/>
                <a:gd name="T91" fmla="*/ 2 h 369"/>
                <a:gd name="T92" fmla="*/ 442 w 883"/>
                <a:gd name="T93"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83" h="369">
                  <a:moveTo>
                    <a:pt x="442" y="0"/>
                  </a:moveTo>
                  <a:lnTo>
                    <a:pt x="502" y="2"/>
                  </a:lnTo>
                  <a:lnTo>
                    <a:pt x="562" y="7"/>
                  </a:lnTo>
                  <a:lnTo>
                    <a:pt x="619" y="15"/>
                  </a:lnTo>
                  <a:lnTo>
                    <a:pt x="672" y="28"/>
                  </a:lnTo>
                  <a:lnTo>
                    <a:pt x="721" y="43"/>
                  </a:lnTo>
                  <a:lnTo>
                    <a:pt x="766" y="60"/>
                  </a:lnTo>
                  <a:lnTo>
                    <a:pt x="804" y="79"/>
                  </a:lnTo>
                  <a:lnTo>
                    <a:pt x="836" y="100"/>
                  </a:lnTo>
                  <a:lnTo>
                    <a:pt x="859" y="123"/>
                  </a:lnTo>
                  <a:lnTo>
                    <a:pt x="876" y="147"/>
                  </a:lnTo>
                  <a:lnTo>
                    <a:pt x="883" y="172"/>
                  </a:lnTo>
                  <a:lnTo>
                    <a:pt x="883" y="197"/>
                  </a:lnTo>
                  <a:lnTo>
                    <a:pt x="876" y="223"/>
                  </a:lnTo>
                  <a:lnTo>
                    <a:pt x="859" y="246"/>
                  </a:lnTo>
                  <a:lnTo>
                    <a:pt x="836" y="270"/>
                  </a:lnTo>
                  <a:lnTo>
                    <a:pt x="804" y="291"/>
                  </a:lnTo>
                  <a:lnTo>
                    <a:pt x="766" y="310"/>
                  </a:lnTo>
                  <a:lnTo>
                    <a:pt x="721" y="327"/>
                  </a:lnTo>
                  <a:lnTo>
                    <a:pt x="672" y="342"/>
                  </a:lnTo>
                  <a:lnTo>
                    <a:pt x="619" y="354"/>
                  </a:lnTo>
                  <a:lnTo>
                    <a:pt x="562" y="363"/>
                  </a:lnTo>
                  <a:lnTo>
                    <a:pt x="502" y="367"/>
                  </a:lnTo>
                  <a:lnTo>
                    <a:pt x="442" y="369"/>
                  </a:lnTo>
                  <a:lnTo>
                    <a:pt x="381" y="367"/>
                  </a:lnTo>
                  <a:lnTo>
                    <a:pt x="323" y="363"/>
                  </a:lnTo>
                  <a:lnTo>
                    <a:pt x="266" y="354"/>
                  </a:lnTo>
                  <a:lnTo>
                    <a:pt x="213" y="342"/>
                  </a:lnTo>
                  <a:lnTo>
                    <a:pt x="162" y="327"/>
                  </a:lnTo>
                  <a:lnTo>
                    <a:pt x="119" y="310"/>
                  </a:lnTo>
                  <a:lnTo>
                    <a:pt x="81" y="291"/>
                  </a:lnTo>
                  <a:lnTo>
                    <a:pt x="49" y="270"/>
                  </a:lnTo>
                  <a:lnTo>
                    <a:pt x="26" y="246"/>
                  </a:lnTo>
                  <a:lnTo>
                    <a:pt x="9" y="223"/>
                  </a:lnTo>
                  <a:lnTo>
                    <a:pt x="0" y="197"/>
                  </a:lnTo>
                  <a:lnTo>
                    <a:pt x="0" y="172"/>
                  </a:lnTo>
                  <a:lnTo>
                    <a:pt x="9" y="147"/>
                  </a:lnTo>
                  <a:lnTo>
                    <a:pt x="26" y="123"/>
                  </a:lnTo>
                  <a:lnTo>
                    <a:pt x="49" y="100"/>
                  </a:lnTo>
                  <a:lnTo>
                    <a:pt x="81" y="79"/>
                  </a:lnTo>
                  <a:lnTo>
                    <a:pt x="119" y="60"/>
                  </a:lnTo>
                  <a:lnTo>
                    <a:pt x="162" y="43"/>
                  </a:lnTo>
                  <a:lnTo>
                    <a:pt x="213" y="28"/>
                  </a:lnTo>
                  <a:lnTo>
                    <a:pt x="266" y="15"/>
                  </a:lnTo>
                  <a:lnTo>
                    <a:pt x="323" y="7"/>
                  </a:lnTo>
                  <a:lnTo>
                    <a:pt x="381" y="2"/>
                  </a:lnTo>
                  <a:lnTo>
                    <a:pt x="442"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22" name="Rectangle 78"/>
            <p:cNvSpPr>
              <a:spLocks noChangeAspect="1" noChangeArrowheads="1"/>
            </p:cNvSpPr>
            <p:nvPr/>
          </p:nvSpPr>
          <p:spPr bwMode="auto">
            <a:xfrm>
              <a:off x="1831" y="2668"/>
              <a:ext cx="10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1</a:t>
              </a:r>
              <a:endParaRPr lang="en-US" sz="1600"/>
            </a:p>
          </p:txBody>
        </p:sp>
      </p:grpSp>
      <p:grpSp>
        <p:nvGrpSpPr>
          <p:cNvPr id="1644623" name="Group 79"/>
          <p:cNvGrpSpPr>
            <a:grpSpLocks noChangeAspect="1"/>
          </p:cNvGrpSpPr>
          <p:nvPr/>
        </p:nvGrpSpPr>
        <p:grpSpPr bwMode="auto">
          <a:xfrm>
            <a:off x="7624764" y="2187575"/>
            <a:ext cx="1036637" cy="584200"/>
            <a:chOff x="328" y="1704"/>
            <a:chExt cx="995" cy="561"/>
          </a:xfrm>
        </p:grpSpPr>
        <p:sp>
          <p:nvSpPr>
            <p:cNvPr id="1644624" name="Freeform 80"/>
            <p:cNvSpPr>
              <a:spLocks noChangeAspect="1"/>
            </p:cNvSpPr>
            <p:nvPr/>
          </p:nvSpPr>
          <p:spPr bwMode="auto">
            <a:xfrm>
              <a:off x="328" y="1881"/>
              <a:ext cx="995" cy="384"/>
            </a:xfrm>
            <a:custGeom>
              <a:avLst/>
              <a:gdLst>
                <a:gd name="T0" fmla="*/ 514 w 995"/>
                <a:gd name="T1" fmla="*/ 4 h 384"/>
                <a:gd name="T2" fmla="*/ 576 w 995"/>
                <a:gd name="T3" fmla="*/ 10 h 384"/>
                <a:gd name="T4" fmla="*/ 638 w 995"/>
                <a:gd name="T5" fmla="*/ 21 h 384"/>
                <a:gd name="T6" fmla="*/ 695 w 995"/>
                <a:gd name="T7" fmla="*/ 34 h 384"/>
                <a:gd name="T8" fmla="*/ 752 w 995"/>
                <a:gd name="T9" fmla="*/ 49 h 384"/>
                <a:gd name="T10" fmla="*/ 803 w 995"/>
                <a:gd name="T11" fmla="*/ 66 h 384"/>
                <a:gd name="T12" fmla="*/ 850 w 995"/>
                <a:gd name="T13" fmla="*/ 85 h 384"/>
                <a:gd name="T14" fmla="*/ 891 w 995"/>
                <a:gd name="T15" fmla="*/ 106 h 384"/>
                <a:gd name="T16" fmla="*/ 927 w 995"/>
                <a:gd name="T17" fmla="*/ 127 h 384"/>
                <a:gd name="T18" fmla="*/ 954 w 995"/>
                <a:gd name="T19" fmla="*/ 150 h 384"/>
                <a:gd name="T20" fmla="*/ 976 w 995"/>
                <a:gd name="T21" fmla="*/ 176 h 384"/>
                <a:gd name="T22" fmla="*/ 988 w 995"/>
                <a:gd name="T23" fmla="*/ 199 h 384"/>
                <a:gd name="T24" fmla="*/ 995 w 995"/>
                <a:gd name="T25" fmla="*/ 222 h 384"/>
                <a:gd name="T26" fmla="*/ 993 w 995"/>
                <a:gd name="T27" fmla="*/ 248 h 384"/>
                <a:gd name="T28" fmla="*/ 982 w 995"/>
                <a:gd name="T29" fmla="*/ 269 h 384"/>
                <a:gd name="T30" fmla="*/ 965 w 995"/>
                <a:gd name="T31" fmla="*/ 290 h 384"/>
                <a:gd name="T32" fmla="*/ 940 w 995"/>
                <a:gd name="T33" fmla="*/ 312 h 384"/>
                <a:gd name="T34" fmla="*/ 908 w 995"/>
                <a:gd name="T35" fmla="*/ 329 h 384"/>
                <a:gd name="T36" fmla="*/ 869 w 995"/>
                <a:gd name="T37" fmla="*/ 345 h 384"/>
                <a:gd name="T38" fmla="*/ 827 w 995"/>
                <a:gd name="T39" fmla="*/ 358 h 384"/>
                <a:gd name="T40" fmla="*/ 776 w 995"/>
                <a:gd name="T41" fmla="*/ 369 h 384"/>
                <a:gd name="T42" fmla="*/ 723 w 995"/>
                <a:gd name="T43" fmla="*/ 377 h 384"/>
                <a:gd name="T44" fmla="*/ 665 w 995"/>
                <a:gd name="T45" fmla="*/ 382 h 384"/>
                <a:gd name="T46" fmla="*/ 606 w 995"/>
                <a:gd name="T47" fmla="*/ 384 h 384"/>
                <a:gd name="T48" fmla="*/ 544 w 995"/>
                <a:gd name="T49" fmla="*/ 384 h 384"/>
                <a:gd name="T50" fmla="*/ 480 w 995"/>
                <a:gd name="T51" fmla="*/ 379 h 384"/>
                <a:gd name="T52" fmla="*/ 419 w 995"/>
                <a:gd name="T53" fmla="*/ 373 h 384"/>
                <a:gd name="T54" fmla="*/ 357 w 995"/>
                <a:gd name="T55" fmla="*/ 362 h 384"/>
                <a:gd name="T56" fmla="*/ 300 w 995"/>
                <a:gd name="T57" fmla="*/ 350 h 384"/>
                <a:gd name="T58" fmla="*/ 242 w 995"/>
                <a:gd name="T59" fmla="*/ 335 h 384"/>
                <a:gd name="T60" fmla="*/ 191 w 995"/>
                <a:gd name="T61" fmla="*/ 318 h 384"/>
                <a:gd name="T62" fmla="*/ 144 w 995"/>
                <a:gd name="T63" fmla="*/ 299 h 384"/>
                <a:gd name="T64" fmla="*/ 104 w 995"/>
                <a:gd name="T65" fmla="*/ 278 h 384"/>
                <a:gd name="T66" fmla="*/ 68 w 995"/>
                <a:gd name="T67" fmla="*/ 256 h 384"/>
                <a:gd name="T68" fmla="*/ 40 w 995"/>
                <a:gd name="T69" fmla="*/ 233 h 384"/>
                <a:gd name="T70" fmla="*/ 19 w 995"/>
                <a:gd name="T71" fmla="*/ 208 h 384"/>
                <a:gd name="T72" fmla="*/ 6 w 995"/>
                <a:gd name="T73" fmla="*/ 184 h 384"/>
                <a:gd name="T74" fmla="*/ 0 w 995"/>
                <a:gd name="T75" fmla="*/ 161 h 384"/>
                <a:gd name="T76" fmla="*/ 2 w 995"/>
                <a:gd name="T77" fmla="*/ 138 h 384"/>
                <a:gd name="T78" fmla="*/ 13 w 995"/>
                <a:gd name="T79" fmla="*/ 114 h 384"/>
                <a:gd name="T80" fmla="*/ 30 w 995"/>
                <a:gd name="T81" fmla="*/ 93 h 384"/>
                <a:gd name="T82" fmla="*/ 55 w 995"/>
                <a:gd name="T83" fmla="*/ 72 h 384"/>
                <a:gd name="T84" fmla="*/ 87 w 995"/>
                <a:gd name="T85" fmla="*/ 55 h 384"/>
                <a:gd name="T86" fmla="*/ 125 w 995"/>
                <a:gd name="T87" fmla="*/ 38 h 384"/>
                <a:gd name="T88" fmla="*/ 168 w 995"/>
                <a:gd name="T89" fmla="*/ 25 h 384"/>
                <a:gd name="T90" fmla="*/ 219 w 995"/>
                <a:gd name="T91" fmla="*/ 15 h 384"/>
                <a:gd name="T92" fmla="*/ 272 w 995"/>
                <a:gd name="T93" fmla="*/ 6 h 384"/>
                <a:gd name="T94" fmla="*/ 329 w 995"/>
                <a:gd name="T95" fmla="*/ 2 h 384"/>
                <a:gd name="T96" fmla="*/ 389 w 995"/>
                <a:gd name="T97" fmla="*/ 0 h 384"/>
                <a:gd name="T98" fmla="*/ 450 w 995"/>
                <a:gd name="T99" fmla="*/ 0 h 384"/>
                <a:gd name="T100" fmla="*/ 514 w 995"/>
                <a:gd name="T101" fmla="*/ 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5" h="384">
                  <a:moveTo>
                    <a:pt x="514" y="4"/>
                  </a:moveTo>
                  <a:lnTo>
                    <a:pt x="576" y="10"/>
                  </a:lnTo>
                  <a:lnTo>
                    <a:pt x="638" y="21"/>
                  </a:lnTo>
                  <a:lnTo>
                    <a:pt x="695" y="34"/>
                  </a:lnTo>
                  <a:lnTo>
                    <a:pt x="752" y="49"/>
                  </a:lnTo>
                  <a:lnTo>
                    <a:pt x="803" y="66"/>
                  </a:lnTo>
                  <a:lnTo>
                    <a:pt x="850" y="85"/>
                  </a:lnTo>
                  <a:lnTo>
                    <a:pt x="891" y="106"/>
                  </a:lnTo>
                  <a:lnTo>
                    <a:pt x="927" y="127"/>
                  </a:lnTo>
                  <a:lnTo>
                    <a:pt x="954" y="150"/>
                  </a:lnTo>
                  <a:lnTo>
                    <a:pt x="976" y="176"/>
                  </a:lnTo>
                  <a:lnTo>
                    <a:pt x="988" y="199"/>
                  </a:lnTo>
                  <a:lnTo>
                    <a:pt x="995" y="222"/>
                  </a:lnTo>
                  <a:lnTo>
                    <a:pt x="993" y="248"/>
                  </a:lnTo>
                  <a:lnTo>
                    <a:pt x="982" y="269"/>
                  </a:lnTo>
                  <a:lnTo>
                    <a:pt x="965" y="290"/>
                  </a:lnTo>
                  <a:lnTo>
                    <a:pt x="940" y="312"/>
                  </a:lnTo>
                  <a:lnTo>
                    <a:pt x="908" y="329"/>
                  </a:lnTo>
                  <a:lnTo>
                    <a:pt x="869" y="345"/>
                  </a:lnTo>
                  <a:lnTo>
                    <a:pt x="827" y="358"/>
                  </a:lnTo>
                  <a:lnTo>
                    <a:pt x="776" y="369"/>
                  </a:lnTo>
                  <a:lnTo>
                    <a:pt x="723" y="377"/>
                  </a:lnTo>
                  <a:lnTo>
                    <a:pt x="665" y="382"/>
                  </a:lnTo>
                  <a:lnTo>
                    <a:pt x="606" y="384"/>
                  </a:lnTo>
                  <a:lnTo>
                    <a:pt x="544" y="384"/>
                  </a:lnTo>
                  <a:lnTo>
                    <a:pt x="480" y="379"/>
                  </a:lnTo>
                  <a:lnTo>
                    <a:pt x="419" y="373"/>
                  </a:lnTo>
                  <a:lnTo>
                    <a:pt x="357" y="362"/>
                  </a:lnTo>
                  <a:lnTo>
                    <a:pt x="300" y="350"/>
                  </a:lnTo>
                  <a:lnTo>
                    <a:pt x="242" y="335"/>
                  </a:lnTo>
                  <a:lnTo>
                    <a:pt x="191" y="318"/>
                  </a:lnTo>
                  <a:lnTo>
                    <a:pt x="144" y="299"/>
                  </a:lnTo>
                  <a:lnTo>
                    <a:pt x="104" y="278"/>
                  </a:lnTo>
                  <a:lnTo>
                    <a:pt x="68" y="256"/>
                  </a:lnTo>
                  <a:lnTo>
                    <a:pt x="40" y="233"/>
                  </a:lnTo>
                  <a:lnTo>
                    <a:pt x="19" y="208"/>
                  </a:lnTo>
                  <a:lnTo>
                    <a:pt x="6" y="184"/>
                  </a:lnTo>
                  <a:lnTo>
                    <a:pt x="0" y="161"/>
                  </a:lnTo>
                  <a:lnTo>
                    <a:pt x="2" y="138"/>
                  </a:lnTo>
                  <a:lnTo>
                    <a:pt x="13" y="114"/>
                  </a:lnTo>
                  <a:lnTo>
                    <a:pt x="30" y="93"/>
                  </a:lnTo>
                  <a:lnTo>
                    <a:pt x="55" y="72"/>
                  </a:lnTo>
                  <a:lnTo>
                    <a:pt x="87" y="55"/>
                  </a:lnTo>
                  <a:lnTo>
                    <a:pt x="125" y="38"/>
                  </a:lnTo>
                  <a:lnTo>
                    <a:pt x="168" y="25"/>
                  </a:lnTo>
                  <a:lnTo>
                    <a:pt x="219" y="15"/>
                  </a:lnTo>
                  <a:lnTo>
                    <a:pt x="272" y="6"/>
                  </a:lnTo>
                  <a:lnTo>
                    <a:pt x="329" y="2"/>
                  </a:lnTo>
                  <a:lnTo>
                    <a:pt x="389" y="0"/>
                  </a:lnTo>
                  <a:lnTo>
                    <a:pt x="450" y="0"/>
                  </a:lnTo>
                  <a:lnTo>
                    <a:pt x="514" y="4"/>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25" name="Rectangle 81"/>
            <p:cNvSpPr>
              <a:spLocks noChangeAspect="1" noChangeArrowheads="1"/>
            </p:cNvSpPr>
            <p:nvPr/>
          </p:nvSpPr>
          <p:spPr bwMode="auto">
            <a:xfrm>
              <a:off x="854" y="1704"/>
              <a:ext cx="1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2</a:t>
              </a:r>
              <a:endParaRPr lang="en-US" sz="1600"/>
            </a:p>
          </p:txBody>
        </p:sp>
      </p:grpSp>
      <p:grpSp>
        <p:nvGrpSpPr>
          <p:cNvPr id="1644626" name="Group 82"/>
          <p:cNvGrpSpPr>
            <a:grpSpLocks noChangeAspect="1"/>
          </p:cNvGrpSpPr>
          <p:nvPr/>
        </p:nvGrpSpPr>
        <p:grpSpPr bwMode="auto">
          <a:xfrm>
            <a:off x="7399338" y="1751014"/>
            <a:ext cx="2580780" cy="2287587"/>
            <a:chOff x="111" y="1285"/>
            <a:chExt cx="2479" cy="2197"/>
          </a:xfrm>
        </p:grpSpPr>
        <p:sp>
          <p:nvSpPr>
            <p:cNvPr id="1644627" name="Rectangle 83"/>
            <p:cNvSpPr>
              <a:spLocks noChangeAspect="1" noChangeArrowheads="1"/>
            </p:cNvSpPr>
            <p:nvPr/>
          </p:nvSpPr>
          <p:spPr bwMode="auto">
            <a:xfrm>
              <a:off x="2484" y="1704"/>
              <a:ext cx="1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5</a:t>
              </a:r>
              <a:endParaRPr lang="en-US" sz="1600"/>
            </a:p>
          </p:txBody>
        </p:sp>
        <p:sp>
          <p:nvSpPr>
            <p:cNvPr id="1644628" name="Freeform 84"/>
            <p:cNvSpPr>
              <a:spLocks noChangeAspect="1"/>
            </p:cNvSpPr>
            <p:nvPr/>
          </p:nvSpPr>
          <p:spPr bwMode="auto">
            <a:xfrm>
              <a:off x="111" y="1285"/>
              <a:ext cx="2479" cy="2197"/>
            </a:xfrm>
            <a:custGeom>
              <a:avLst/>
              <a:gdLst>
                <a:gd name="T0" fmla="*/ 1339 w 2479"/>
                <a:gd name="T1" fmla="*/ 2 h 2197"/>
                <a:gd name="T2" fmla="*/ 1541 w 2479"/>
                <a:gd name="T3" fmla="*/ 32 h 2197"/>
                <a:gd name="T4" fmla="*/ 1735 w 2479"/>
                <a:gd name="T5" fmla="*/ 91 h 2197"/>
                <a:gd name="T6" fmla="*/ 1916 w 2479"/>
                <a:gd name="T7" fmla="*/ 178 h 2197"/>
                <a:gd name="T8" fmla="*/ 2077 w 2479"/>
                <a:gd name="T9" fmla="*/ 288 h 2197"/>
                <a:gd name="T10" fmla="*/ 2215 w 2479"/>
                <a:gd name="T11" fmla="*/ 422 h 2197"/>
                <a:gd name="T12" fmla="*/ 2328 w 2479"/>
                <a:gd name="T13" fmla="*/ 572 h 2197"/>
                <a:gd name="T14" fmla="*/ 2411 w 2479"/>
                <a:gd name="T15" fmla="*/ 740 h 2197"/>
                <a:gd name="T16" fmla="*/ 2462 w 2479"/>
                <a:gd name="T17" fmla="*/ 916 h 2197"/>
                <a:gd name="T18" fmla="*/ 2479 w 2479"/>
                <a:gd name="T19" fmla="*/ 1096 h 2197"/>
                <a:gd name="T20" fmla="*/ 2462 w 2479"/>
                <a:gd name="T21" fmla="*/ 1277 h 2197"/>
                <a:gd name="T22" fmla="*/ 2411 w 2479"/>
                <a:gd name="T23" fmla="*/ 1453 h 2197"/>
                <a:gd name="T24" fmla="*/ 2330 w 2479"/>
                <a:gd name="T25" fmla="*/ 1620 h 2197"/>
                <a:gd name="T26" fmla="*/ 2217 w 2479"/>
                <a:gd name="T27" fmla="*/ 1771 h 2197"/>
                <a:gd name="T28" fmla="*/ 2079 w 2479"/>
                <a:gd name="T29" fmla="*/ 1904 h 2197"/>
                <a:gd name="T30" fmla="*/ 1918 w 2479"/>
                <a:gd name="T31" fmla="*/ 2017 h 2197"/>
                <a:gd name="T32" fmla="*/ 1739 w 2479"/>
                <a:gd name="T33" fmla="*/ 2104 h 2197"/>
                <a:gd name="T34" fmla="*/ 1546 w 2479"/>
                <a:gd name="T35" fmla="*/ 2163 h 2197"/>
                <a:gd name="T36" fmla="*/ 1344 w 2479"/>
                <a:gd name="T37" fmla="*/ 2193 h 2197"/>
                <a:gd name="T38" fmla="*/ 1139 w 2479"/>
                <a:gd name="T39" fmla="*/ 2193 h 2197"/>
                <a:gd name="T40" fmla="*/ 938 w 2479"/>
                <a:gd name="T41" fmla="*/ 2163 h 2197"/>
                <a:gd name="T42" fmla="*/ 744 w 2479"/>
                <a:gd name="T43" fmla="*/ 2106 h 2197"/>
                <a:gd name="T44" fmla="*/ 563 w 2479"/>
                <a:gd name="T45" fmla="*/ 2019 h 2197"/>
                <a:gd name="T46" fmla="*/ 402 w 2479"/>
                <a:gd name="T47" fmla="*/ 1909 h 2197"/>
                <a:gd name="T48" fmla="*/ 264 w 2479"/>
                <a:gd name="T49" fmla="*/ 1775 h 2197"/>
                <a:gd name="T50" fmla="*/ 151 w 2479"/>
                <a:gd name="T51" fmla="*/ 1622 h 2197"/>
                <a:gd name="T52" fmla="*/ 68 w 2479"/>
                <a:gd name="T53" fmla="*/ 1457 h 2197"/>
                <a:gd name="T54" fmla="*/ 17 w 2479"/>
                <a:gd name="T55" fmla="*/ 1281 h 2197"/>
                <a:gd name="T56" fmla="*/ 0 w 2479"/>
                <a:gd name="T57" fmla="*/ 1101 h 2197"/>
                <a:gd name="T58" fmla="*/ 17 w 2479"/>
                <a:gd name="T59" fmla="*/ 920 h 2197"/>
                <a:gd name="T60" fmla="*/ 68 w 2479"/>
                <a:gd name="T61" fmla="*/ 744 h 2197"/>
                <a:gd name="T62" fmla="*/ 149 w 2479"/>
                <a:gd name="T63" fmla="*/ 577 h 2197"/>
                <a:gd name="T64" fmla="*/ 261 w 2479"/>
                <a:gd name="T65" fmla="*/ 424 h 2197"/>
                <a:gd name="T66" fmla="*/ 400 w 2479"/>
                <a:gd name="T67" fmla="*/ 290 h 2197"/>
                <a:gd name="T68" fmla="*/ 559 w 2479"/>
                <a:gd name="T69" fmla="*/ 180 h 2197"/>
                <a:gd name="T70" fmla="*/ 740 w 2479"/>
                <a:gd name="T71" fmla="*/ 93 h 2197"/>
                <a:gd name="T72" fmla="*/ 933 w 2479"/>
                <a:gd name="T73" fmla="*/ 34 h 2197"/>
                <a:gd name="T74" fmla="*/ 1135 w 2479"/>
                <a:gd name="T75" fmla="*/ 4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79" h="2197">
                  <a:moveTo>
                    <a:pt x="1237" y="0"/>
                  </a:moveTo>
                  <a:lnTo>
                    <a:pt x="1339" y="2"/>
                  </a:lnTo>
                  <a:lnTo>
                    <a:pt x="1441" y="15"/>
                  </a:lnTo>
                  <a:lnTo>
                    <a:pt x="1541" y="32"/>
                  </a:lnTo>
                  <a:lnTo>
                    <a:pt x="1639" y="59"/>
                  </a:lnTo>
                  <a:lnTo>
                    <a:pt x="1735" y="91"/>
                  </a:lnTo>
                  <a:lnTo>
                    <a:pt x="1826" y="131"/>
                  </a:lnTo>
                  <a:lnTo>
                    <a:pt x="1916" y="178"/>
                  </a:lnTo>
                  <a:lnTo>
                    <a:pt x="1998" y="229"/>
                  </a:lnTo>
                  <a:lnTo>
                    <a:pt x="2077" y="288"/>
                  </a:lnTo>
                  <a:lnTo>
                    <a:pt x="2149" y="352"/>
                  </a:lnTo>
                  <a:lnTo>
                    <a:pt x="2215" y="422"/>
                  </a:lnTo>
                  <a:lnTo>
                    <a:pt x="2275" y="496"/>
                  </a:lnTo>
                  <a:lnTo>
                    <a:pt x="2328" y="572"/>
                  </a:lnTo>
                  <a:lnTo>
                    <a:pt x="2373" y="655"/>
                  </a:lnTo>
                  <a:lnTo>
                    <a:pt x="2411" y="740"/>
                  </a:lnTo>
                  <a:lnTo>
                    <a:pt x="2441" y="827"/>
                  </a:lnTo>
                  <a:lnTo>
                    <a:pt x="2462" y="916"/>
                  </a:lnTo>
                  <a:lnTo>
                    <a:pt x="2475" y="1005"/>
                  </a:lnTo>
                  <a:lnTo>
                    <a:pt x="2479" y="1096"/>
                  </a:lnTo>
                  <a:lnTo>
                    <a:pt x="2475" y="1188"/>
                  </a:lnTo>
                  <a:lnTo>
                    <a:pt x="2462" y="1277"/>
                  </a:lnTo>
                  <a:lnTo>
                    <a:pt x="2441" y="1366"/>
                  </a:lnTo>
                  <a:lnTo>
                    <a:pt x="2411" y="1453"/>
                  </a:lnTo>
                  <a:lnTo>
                    <a:pt x="2375" y="1537"/>
                  </a:lnTo>
                  <a:lnTo>
                    <a:pt x="2330" y="1620"/>
                  </a:lnTo>
                  <a:lnTo>
                    <a:pt x="2277" y="1697"/>
                  </a:lnTo>
                  <a:lnTo>
                    <a:pt x="2217" y="1771"/>
                  </a:lnTo>
                  <a:lnTo>
                    <a:pt x="2152" y="1841"/>
                  </a:lnTo>
                  <a:lnTo>
                    <a:pt x="2079" y="1904"/>
                  </a:lnTo>
                  <a:lnTo>
                    <a:pt x="2003" y="1964"/>
                  </a:lnTo>
                  <a:lnTo>
                    <a:pt x="1918" y="2017"/>
                  </a:lnTo>
                  <a:lnTo>
                    <a:pt x="1830" y="2063"/>
                  </a:lnTo>
                  <a:lnTo>
                    <a:pt x="1739" y="2104"/>
                  </a:lnTo>
                  <a:lnTo>
                    <a:pt x="1643" y="2136"/>
                  </a:lnTo>
                  <a:lnTo>
                    <a:pt x="1546" y="2163"/>
                  </a:lnTo>
                  <a:lnTo>
                    <a:pt x="1446" y="2182"/>
                  </a:lnTo>
                  <a:lnTo>
                    <a:pt x="1344" y="2193"/>
                  </a:lnTo>
                  <a:lnTo>
                    <a:pt x="1242" y="2197"/>
                  </a:lnTo>
                  <a:lnTo>
                    <a:pt x="1139" y="2193"/>
                  </a:lnTo>
                  <a:lnTo>
                    <a:pt x="1037" y="2182"/>
                  </a:lnTo>
                  <a:lnTo>
                    <a:pt x="938" y="2163"/>
                  </a:lnTo>
                  <a:lnTo>
                    <a:pt x="840" y="2138"/>
                  </a:lnTo>
                  <a:lnTo>
                    <a:pt x="744" y="2106"/>
                  </a:lnTo>
                  <a:lnTo>
                    <a:pt x="650" y="2066"/>
                  </a:lnTo>
                  <a:lnTo>
                    <a:pt x="563" y="2019"/>
                  </a:lnTo>
                  <a:lnTo>
                    <a:pt x="480" y="1966"/>
                  </a:lnTo>
                  <a:lnTo>
                    <a:pt x="402" y="1909"/>
                  </a:lnTo>
                  <a:lnTo>
                    <a:pt x="329" y="1843"/>
                  </a:lnTo>
                  <a:lnTo>
                    <a:pt x="264" y="1775"/>
                  </a:lnTo>
                  <a:lnTo>
                    <a:pt x="204" y="1701"/>
                  </a:lnTo>
                  <a:lnTo>
                    <a:pt x="151" y="1622"/>
                  </a:lnTo>
                  <a:lnTo>
                    <a:pt x="106" y="1542"/>
                  </a:lnTo>
                  <a:lnTo>
                    <a:pt x="68" y="1457"/>
                  </a:lnTo>
                  <a:lnTo>
                    <a:pt x="38" y="1370"/>
                  </a:lnTo>
                  <a:lnTo>
                    <a:pt x="17" y="1281"/>
                  </a:lnTo>
                  <a:lnTo>
                    <a:pt x="4" y="1192"/>
                  </a:lnTo>
                  <a:lnTo>
                    <a:pt x="0" y="1101"/>
                  </a:lnTo>
                  <a:lnTo>
                    <a:pt x="4" y="1009"/>
                  </a:lnTo>
                  <a:lnTo>
                    <a:pt x="17" y="920"/>
                  </a:lnTo>
                  <a:lnTo>
                    <a:pt x="38" y="831"/>
                  </a:lnTo>
                  <a:lnTo>
                    <a:pt x="68" y="744"/>
                  </a:lnTo>
                  <a:lnTo>
                    <a:pt x="104" y="659"/>
                  </a:lnTo>
                  <a:lnTo>
                    <a:pt x="149" y="577"/>
                  </a:lnTo>
                  <a:lnTo>
                    <a:pt x="202" y="498"/>
                  </a:lnTo>
                  <a:lnTo>
                    <a:pt x="261" y="424"/>
                  </a:lnTo>
                  <a:lnTo>
                    <a:pt x="327" y="356"/>
                  </a:lnTo>
                  <a:lnTo>
                    <a:pt x="400" y="290"/>
                  </a:lnTo>
                  <a:lnTo>
                    <a:pt x="476" y="233"/>
                  </a:lnTo>
                  <a:lnTo>
                    <a:pt x="559" y="180"/>
                  </a:lnTo>
                  <a:lnTo>
                    <a:pt x="648" y="133"/>
                  </a:lnTo>
                  <a:lnTo>
                    <a:pt x="740" y="93"/>
                  </a:lnTo>
                  <a:lnTo>
                    <a:pt x="835" y="59"/>
                  </a:lnTo>
                  <a:lnTo>
                    <a:pt x="933" y="34"/>
                  </a:lnTo>
                  <a:lnTo>
                    <a:pt x="1033" y="15"/>
                  </a:lnTo>
                  <a:lnTo>
                    <a:pt x="1135" y="4"/>
                  </a:lnTo>
                  <a:lnTo>
                    <a:pt x="1237"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629" name="Group 85"/>
          <p:cNvGrpSpPr>
            <a:grpSpLocks noChangeAspect="1"/>
          </p:cNvGrpSpPr>
          <p:nvPr/>
        </p:nvGrpSpPr>
        <p:grpSpPr bwMode="auto">
          <a:xfrm>
            <a:off x="8397875" y="2668588"/>
            <a:ext cx="1416050" cy="1084262"/>
            <a:chOff x="1070" y="2167"/>
            <a:chExt cx="1361" cy="1041"/>
          </a:xfrm>
        </p:grpSpPr>
        <p:sp>
          <p:nvSpPr>
            <p:cNvPr id="1644630" name="Rectangle 86"/>
            <p:cNvSpPr>
              <a:spLocks noChangeAspect="1" noChangeArrowheads="1"/>
            </p:cNvSpPr>
            <p:nvPr/>
          </p:nvSpPr>
          <p:spPr bwMode="auto">
            <a:xfrm>
              <a:off x="1070" y="2560"/>
              <a:ext cx="10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3</a:t>
              </a:r>
              <a:endParaRPr lang="en-US" sz="1600"/>
            </a:p>
          </p:txBody>
        </p:sp>
        <p:sp>
          <p:nvSpPr>
            <p:cNvPr id="1644631" name="Freeform 87"/>
            <p:cNvSpPr>
              <a:spLocks noChangeAspect="1"/>
            </p:cNvSpPr>
            <p:nvPr/>
          </p:nvSpPr>
          <p:spPr bwMode="auto">
            <a:xfrm>
              <a:off x="1114" y="2167"/>
              <a:ext cx="1317" cy="1041"/>
            </a:xfrm>
            <a:custGeom>
              <a:avLst/>
              <a:gdLst>
                <a:gd name="T0" fmla="*/ 441 w 1317"/>
                <a:gd name="T1" fmla="*/ 174 h 1041"/>
                <a:gd name="T2" fmla="*/ 506 w 1317"/>
                <a:gd name="T3" fmla="*/ 134 h 1041"/>
                <a:gd name="T4" fmla="*/ 574 w 1317"/>
                <a:gd name="T5" fmla="*/ 100 h 1041"/>
                <a:gd name="T6" fmla="*/ 643 w 1317"/>
                <a:gd name="T7" fmla="*/ 70 h 1041"/>
                <a:gd name="T8" fmla="*/ 711 w 1317"/>
                <a:gd name="T9" fmla="*/ 47 h 1041"/>
                <a:gd name="T10" fmla="*/ 781 w 1317"/>
                <a:gd name="T11" fmla="*/ 26 h 1041"/>
                <a:gd name="T12" fmla="*/ 847 w 1317"/>
                <a:gd name="T13" fmla="*/ 13 h 1041"/>
                <a:gd name="T14" fmla="*/ 910 w 1317"/>
                <a:gd name="T15" fmla="*/ 4 h 1041"/>
                <a:gd name="T16" fmla="*/ 974 w 1317"/>
                <a:gd name="T17" fmla="*/ 0 h 1041"/>
                <a:gd name="T18" fmla="*/ 1032 w 1317"/>
                <a:gd name="T19" fmla="*/ 4 h 1041"/>
                <a:gd name="T20" fmla="*/ 1087 w 1317"/>
                <a:gd name="T21" fmla="*/ 13 h 1041"/>
                <a:gd name="T22" fmla="*/ 1136 w 1317"/>
                <a:gd name="T23" fmla="*/ 26 h 1041"/>
                <a:gd name="T24" fmla="*/ 1180 w 1317"/>
                <a:gd name="T25" fmla="*/ 45 h 1041"/>
                <a:gd name="T26" fmla="*/ 1219 w 1317"/>
                <a:gd name="T27" fmla="*/ 70 h 1041"/>
                <a:gd name="T28" fmla="*/ 1253 w 1317"/>
                <a:gd name="T29" fmla="*/ 100 h 1041"/>
                <a:gd name="T30" fmla="*/ 1278 w 1317"/>
                <a:gd name="T31" fmla="*/ 134 h 1041"/>
                <a:gd name="T32" fmla="*/ 1297 w 1317"/>
                <a:gd name="T33" fmla="*/ 172 h 1041"/>
                <a:gd name="T34" fmla="*/ 1310 w 1317"/>
                <a:gd name="T35" fmla="*/ 214 h 1041"/>
                <a:gd name="T36" fmla="*/ 1317 w 1317"/>
                <a:gd name="T37" fmla="*/ 261 h 1041"/>
                <a:gd name="T38" fmla="*/ 1314 w 1317"/>
                <a:gd name="T39" fmla="*/ 310 h 1041"/>
                <a:gd name="T40" fmla="*/ 1304 w 1317"/>
                <a:gd name="T41" fmla="*/ 359 h 1041"/>
                <a:gd name="T42" fmla="*/ 1289 w 1317"/>
                <a:gd name="T43" fmla="*/ 412 h 1041"/>
                <a:gd name="T44" fmla="*/ 1265 w 1317"/>
                <a:gd name="T45" fmla="*/ 467 h 1041"/>
                <a:gd name="T46" fmla="*/ 1236 w 1317"/>
                <a:gd name="T47" fmla="*/ 520 h 1041"/>
                <a:gd name="T48" fmla="*/ 1200 w 1317"/>
                <a:gd name="T49" fmla="*/ 575 h 1041"/>
                <a:gd name="T50" fmla="*/ 1157 w 1317"/>
                <a:gd name="T51" fmla="*/ 628 h 1041"/>
                <a:gd name="T52" fmla="*/ 1110 w 1317"/>
                <a:gd name="T53" fmla="*/ 681 h 1041"/>
                <a:gd name="T54" fmla="*/ 1057 w 1317"/>
                <a:gd name="T55" fmla="*/ 732 h 1041"/>
                <a:gd name="T56" fmla="*/ 1000 w 1317"/>
                <a:gd name="T57" fmla="*/ 781 h 1041"/>
                <a:gd name="T58" fmla="*/ 940 w 1317"/>
                <a:gd name="T59" fmla="*/ 825 h 1041"/>
                <a:gd name="T60" fmla="*/ 876 w 1317"/>
                <a:gd name="T61" fmla="*/ 868 h 1041"/>
                <a:gd name="T62" fmla="*/ 810 w 1317"/>
                <a:gd name="T63" fmla="*/ 908 h 1041"/>
                <a:gd name="T64" fmla="*/ 742 w 1317"/>
                <a:gd name="T65" fmla="*/ 942 h 1041"/>
                <a:gd name="T66" fmla="*/ 674 w 1317"/>
                <a:gd name="T67" fmla="*/ 971 h 1041"/>
                <a:gd name="T68" fmla="*/ 604 w 1317"/>
                <a:gd name="T69" fmla="*/ 995 h 1041"/>
                <a:gd name="T70" fmla="*/ 536 w 1317"/>
                <a:gd name="T71" fmla="*/ 1016 h 1041"/>
                <a:gd name="T72" fmla="*/ 470 w 1317"/>
                <a:gd name="T73" fmla="*/ 1029 h 1041"/>
                <a:gd name="T74" fmla="*/ 404 w 1317"/>
                <a:gd name="T75" fmla="*/ 1037 h 1041"/>
                <a:gd name="T76" fmla="*/ 343 w 1317"/>
                <a:gd name="T77" fmla="*/ 1041 h 1041"/>
                <a:gd name="T78" fmla="*/ 283 w 1317"/>
                <a:gd name="T79" fmla="*/ 1037 h 1041"/>
                <a:gd name="T80" fmla="*/ 230 w 1317"/>
                <a:gd name="T81" fmla="*/ 1029 h 1041"/>
                <a:gd name="T82" fmla="*/ 179 w 1317"/>
                <a:gd name="T83" fmla="*/ 1016 h 1041"/>
                <a:gd name="T84" fmla="*/ 134 w 1317"/>
                <a:gd name="T85" fmla="*/ 997 h 1041"/>
                <a:gd name="T86" fmla="*/ 96 w 1317"/>
                <a:gd name="T87" fmla="*/ 971 h 1041"/>
                <a:gd name="T88" fmla="*/ 64 w 1317"/>
                <a:gd name="T89" fmla="*/ 942 h 1041"/>
                <a:gd name="T90" fmla="*/ 37 w 1317"/>
                <a:gd name="T91" fmla="*/ 908 h 1041"/>
                <a:gd name="T92" fmla="*/ 17 w 1317"/>
                <a:gd name="T93" fmla="*/ 870 h 1041"/>
                <a:gd name="T94" fmla="*/ 7 w 1317"/>
                <a:gd name="T95" fmla="*/ 827 h 1041"/>
                <a:gd name="T96" fmla="*/ 0 w 1317"/>
                <a:gd name="T97" fmla="*/ 781 h 1041"/>
                <a:gd name="T98" fmla="*/ 3 w 1317"/>
                <a:gd name="T99" fmla="*/ 732 h 1041"/>
                <a:gd name="T100" fmla="*/ 11 w 1317"/>
                <a:gd name="T101" fmla="*/ 681 h 1041"/>
                <a:gd name="T102" fmla="*/ 28 w 1317"/>
                <a:gd name="T103" fmla="*/ 630 h 1041"/>
                <a:gd name="T104" fmla="*/ 51 w 1317"/>
                <a:gd name="T105" fmla="*/ 575 h 1041"/>
                <a:gd name="T106" fmla="*/ 81 w 1317"/>
                <a:gd name="T107" fmla="*/ 522 h 1041"/>
                <a:gd name="T108" fmla="*/ 117 w 1317"/>
                <a:gd name="T109" fmla="*/ 467 h 1041"/>
                <a:gd name="T110" fmla="*/ 160 w 1317"/>
                <a:gd name="T111" fmla="*/ 414 h 1041"/>
                <a:gd name="T112" fmla="*/ 207 w 1317"/>
                <a:gd name="T113" fmla="*/ 361 h 1041"/>
                <a:gd name="T114" fmla="*/ 260 w 1317"/>
                <a:gd name="T115" fmla="*/ 310 h 1041"/>
                <a:gd name="T116" fmla="*/ 315 w 1317"/>
                <a:gd name="T117" fmla="*/ 261 h 1041"/>
                <a:gd name="T118" fmla="*/ 377 w 1317"/>
                <a:gd name="T119" fmla="*/ 216 h 1041"/>
                <a:gd name="T120" fmla="*/ 441 w 1317"/>
                <a:gd name="T121" fmla="*/ 17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7" h="1041">
                  <a:moveTo>
                    <a:pt x="441" y="174"/>
                  </a:moveTo>
                  <a:lnTo>
                    <a:pt x="506" y="134"/>
                  </a:lnTo>
                  <a:lnTo>
                    <a:pt x="574" y="100"/>
                  </a:lnTo>
                  <a:lnTo>
                    <a:pt x="643" y="70"/>
                  </a:lnTo>
                  <a:lnTo>
                    <a:pt x="711" y="47"/>
                  </a:lnTo>
                  <a:lnTo>
                    <a:pt x="781" y="26"/>
                  </a:lnTo>
                  <a:lnTo>
                    <a:pt x="847" y="13"/>
                  </a:lnTo>
                  <a:lnTo>
                    <a:pt x="910" y="4"/>
                  </a:lnTo>
                  <a:lnTo>
                    <a:pt x="974" y="0"/>
                  </a:lnTo>
                  <a:lnTo>
                    <a:pt x="1032" y="4"/>
                  </a:lnTo>
                  <a:lnTo>
                    <a:pt x="1087" y="13"/>
                  </a:lnTo>
                  <a:lnTo>
                    <a:pt x="1136" y="26"/>
                  </a:lnTo>
                  <a:lnTo>
                    <a:pt x="1180" y="45"/>
                  </a:lnTo>
                  <a:lnTo>
                    <a:pt x="1219" y="70"/>
                  </a:lnTo>
                  <a:lnTo>
                    <a:pt x="1253" y="100"/>
                  </a:lnTo>
                  <a:lnTo>
                    <a:pt x="1278" y="134"/>
                  </a:lnTo>
                  <a:lnTo>
                    <a:pt x="1297" y="172"/>
                  </a:lnTo>
                  <a:lnTo>
                    <a:pt x="1310" y="214"/>
                  </a:lnTo>
                  <a:lnTo>
                    <a:pt x="1317" y="261"/>
                  </a:lnTo>
                  <a:lnTo>
                    <a:pt x="1314" y="310"/>
                  </a:lnTo>
                  <a:lnTo>
                    <a:pt x="1304" y="359"/>
                  </a:lnTo>
                  <a:lnTo>
                    <a:pt x="1289" y="412"/>
                  </a:lnTo>
                  <a:lnTo>
                    <a:pt x="1265" y="467"/>
                  </a:lnTo>
                  <a:lnTo>
                    <a:pt x="1236" y="520"/>
                  </a:lnTo>
                  <a:lnTo>
                    <a:pt x="1200" y="575"/>
                  </a:lnTo>
                  <a:lnTo>
                    <a:pt x="1157" y="628"/>
                  </a:lnTo>
                  <a:lnTo>
                    <a:pt x="1110" y="681"/>
                  </a:lnTo>
                  <a:lnTo>
                    <a:pt x="1057" y="732"/>
                  </a:lnTo>
                  <a:lnTo>
                    <a:pt x="1000" y="781"/>
                  </a:lnTo>
                  <a:lnTo>
                    <a:pt x="940" y="825"/>
                  </a:lnTo>
                  <a:lnTo>
                    <a:pt x="876" y="868"/>
                  </a:lnTo>
                  <a:lnTo>
                    <a:pt x="810" y="908"/>
                  </a:lnTo>
                  <a:lnTo>
                    <a:pt x="742" y="942"/>
                  </a:lnTo>
                  <a:lnTo>
                    <a:pt x="674" y="971"/>
                  </a:lnTo>
                  <a:lnTo>
                    <a:pt x="604" y="995"/>
                  </a:lnTo>
                  <a:lnTo>
                    <a:pt x="536" y="1016"/>
                  </a:lnTo>
                  <a:lnTo>
                    <a:pt x="470" y="1029"/>
                  </a:lnTo>
                  <a:lnTo>
                    <a:pt x="404" y="1037"/>
                  </a:lnTo>
                  <a:lnTo>
                    <a:pt x="343" y="1041"/>
                  </a:lnTo>
                  <a:lnTo>
                    <a:pt x="283" y="1037"/>
                  </a:lnTo>
                  <a:lnTo>
                    <a:pt x="230" y="1029"/>
                  </a:lnTo>
                  <a:lnTo>
                    <a:pt x="179" y="1016"/>
                  </a:lnTo>
                  <a:lnTo>
                    <a:pt x="134" y="997"/>
                  </a:lnTo>
                  <a:lnTo>
                    <a:pt x="96" y="971"/>
                  </a:lnTo>
                  <a:lnTo>
                    <a:pt x="64" y="942"/>
                  </a:lnTo>
                  <a:lnTo>
                    <a:pt x="37" y="908"/>
                  </a:lnTo>
                  <a:lnTo>
                    <a:pt x="17" y="870"/>
                  </a:lnTo>
                  <a:lnTo>
                    <a:pt x="7" y="827"/>
                  </a:lnTo>
                  <a:lnTo>
                    <a:pt x="0" y="781"/>
                  </a:lnTo>
                  <a:lnTo>
                    <a:pt x="3" y="732"/>
                  </a:lnTo>
                  <a:lnTo>
                    <a:pt x="11" y="681"/>
                  </a:lnTo>
                  <a:lnTo>
                    <a:pt x="28" y="630"/>
                  </a:lnTo>
                  <a:lnTo>
                    <a:pt x="51" y="575"/>
                  </a:lnTo>
                  <a:lnTo>
                    <a:pt x="81" y="522"/>
                  </a:lnTo>
                  <a:lnTo>
                    <a:pt x="117" y="467"/>
                  </a:lnTo>
                  <a:lnTo>
                    <a:pt x="160" y="414"/>
                  </a:lnTo>
                  <a:lnTo>
                    <a:pt x="207" y="361"/>
                  </a:lnTo>
                  <a:lnTo>
                    <a:pt x="260" y="310"/>
                  </a:lnTo>
                  <a:lnTo>
                    <a:pt x="315" y="261"/>
                  </a:lnTo>
                  <a:lnTo>
                    <a:pt x="377" y="216"/>
                  </a:lnTo>
                  <a:lnTo>
                    <a:pt x="441" y="174"/>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632" name="Group 88"/>
          <p:cNvGrpSpPr>
            <a:grpSpLocks noChangeAspect="1"/>
          </p:cNvGrpSpPr>
          <p:nvPr/>
        </p:nvGrpSpPr>
        <p:grpSpPr bwMode="auto">
          <a:xfrm>
            <a:off x="7567613" y="1841500"/>
            <a:ext cx="1905000" cy="996950"/>
            <a:chOff x="272" y="1372"/>
            <a:chExt cx="1831" cy="958"/>
          </a:xfrm>
        </p:grpSpPr>
        <p:sp>
          <p:nvSpPr>
            <p:cNvPr id="1644633" name="Rectangle 89"/>
            <p:cNvSpPr>
              <a:spLocks noChangeAspect="1" noChangeArrowheads="1"/>
            </p:cNvSpPr>
            <p:nvPr/>
          </p:nvSpPr>
          <p:spPr bwMode="auto">
            <a:xfrm>
              <a:off x="1165" y="1380"/>
              <a:ext cx="10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4</a:t>
              </a:r>
              <a:endParaRPr lang="en-US" sz="1600"/>
            </a:p>
          </p:txBody>
        </p:sp>
        <p:sp>
          <p:nvSpPr>
            <p:cNvPr id="1644634" name="Freeform 90"/>
            <p:cNvSpPr>
              <a:spLocks noChangeAspect="1"/>
            </p:cNvSpPr>
            <p:nvPr/>
          </p:nvSpPr>
          <p:spPr bwMode="auto">
            <a:xfrm>
              <a:off x="272" y="1372"/>
              <a:ext cx="1831" cy="958"/>
            </a:xfrm>
            <a:custGeom>
              <a:avLst/>
              <a:gdLst>
                <a:gd name="T0" fmla="*/ 906 w 1831"/>
                <a:gd name="T1" fmla="*/ 25 h 958"/>
                <a:gd name="T2" fmla="*/ 1081 w 1831"/>
                <a:gd name="T3" fmla="*/ 4 h 958"/>
                <a:gd name="T4" fmla="*/ 1246 w 1831"/>
                <a:gd name="T5" fmla="*/ 0 h 958"/>
                <a:gd name="T6" fmla="*/ 1404 w 1831"/>
                <a:gd name="T7" fmla="*/ 13 h 958"/>
                <a:gd name="T8" fmla="*/ 1542 w 1831"/>
                <a:gd name="T9" fmla="*/ 42 h 958"/>
                <a:gd name="T10" fmla="*/ 1657 w 1831"/>
                <a:gd name="T11" fmla="*/ 87 h 958"/>
                <a:gd name="T12" fmla="*/ 1744 w 1831"/>
                <a:gd name="T13" fmla="*/ 146 h 958"/>
                <a:gd name="T14" fmla="*/ 1803 w 1831"/>
                <a:gd name="T15" fmla="*/ 218 h 958"/>
                <a:gd name="T16" fmla="*/ 1829 w 1831"/>
                <a:gd name="T17" fmla="*/ 299 h 958"/>
                <a:gd name="T18" fmla="*/ 1823 w 1831"/>
                <a:gd name="T19" fmla="*/ 388 h 958"/>
                <a:gd name="T20" fmla="*/ 1784 w 1831"/>
                <a:gd name="T21" fmla="*/ 477 h 958"/>
                <a:gd name="T22" fmla="*/ 1714 w 1831"/>
                <a:gd name="T23" fmla="*/ 568 h 958"/>
                <a:gd name="T24" fmla="*/ 1614 w 1831"/>
                <a:gd name="T25" fmla="*/ 657 h 958"/>
                <a:gd name="T26" fmla="*/ 1489 w 1831"/>
                <a:gd name="T27" fmla="*/ 738 h 958"/>
                <a:gd name="T28" fmla="*/ 1344 w 1831"/>
                <a:gd name="T29" fmla="*/ 810 h 958"/>
                <a:gd name="T30" fmla="*/ 1183 w 1831"/>
                <a:gd name="T31" fmla="*/ 869 h 958"/>
                <a:gd name="T32" fmla="*/ 1010 w 1831"/>
                <a:gd name="T33" fmla="*/ 914 h 958"/>
                <a:gd name="T34" fmla="*/ 838 w 1831"/>
                <a:gd name="T35" fmla="*/ 946 h 958"/>
                <a:gd name="T36" fmla="*/ 666 w 1831"/>
                <a:gd name="T37" fmla="*/ 958 h 958"/>
                <a:gd name="T38" fmla="*/ 504 w 1831"/>
                <a:gd name="T39" fmla="*/ 954 h 958"/>
                <a:gd name="T40" fmla="*/ 356 w 1831"/>
                <a:gd name="T41" fmla="*/ 933 h 958"/>
                <a:gd name="T42" fmla="*/ 228 w 1831"/>
                <a:gd name="T43" fmla="*/ 895 h 958"/>
                <a:gd name="T44" fmla="*/ 126 w 1831"/>
                <a:gd name="T45" fmla="*/ 842 h 958"/>
                <a:gd name="T46" fmla="*/ 51 w 1831"/>
                <a:gd name="T47" fmla="*/ 776 h 958"/>
                <a:gd name="T48" fmla="*/ 9 w 1831"/>
                <a:gd name="T49" fmla="*/ 700 h 958"/>
                <a:gd name="T50" fmla="*/ 0 w 1831"/>
                <a:gd name="T51" fmla="*/ 615 h 958"/>
                <a:gd name="T52" fmla="*/ 22 w 1831"/>
                <a:gd name="T53" fmla="*/ 524 h 958"/>
                <a:gd name="T54" fmla="*/ 77 w 1831"/>
                <a:gd name="T55" fmla="*/ 432 h 958"/>
                <a:gd name="T56" fmla="*/ 164 w 1831"/>
                <a:gd name="T57" fmla="*/ 343 h 958"/>
                <a:gd name="T58" fmla="*/ 277 w 1831"/>
                <a:gd name="T59" fmla="*/ 259 h 958"/>
                <a:gd name="T60" fmla="*/ 413 w 1831"/>
                <a:gd name="T61" fmla="*/ 182 h 958"/>
                <a:gd name="T62" fmla="*/ 566 w 1831"/>
                <a:gd name="T63" fmla="*/ 116 h 958"/>
                <a:gd name="T64" fmla="*/ 732 w 1831"/>
                <a:gd name="T65" fmla="*/ 6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1" h="958">
                  <a:moveTo>
                    <a:pt x="819" y="42"/>
                  </a:moveTo>
                  <a:lnTo>
                    <a:pt x="906" y="25"/>
                  </a:lnTo>
                  <a:lnTo>
                    <a:pt x="993" y="13"/>
                  </a:lnTo>
                  <a:lnTo>
                    <a:pt x="1081" y="4"/>
                  </a:lnTo>
                  <a:lnTo>
                    <a:pt x="1166" y="0"/>
                  </a:lnTo>
                  <a:lnTo>
                    <a:pt x="1246" y="0"/>
                  </a:lnTo>
                  <a:lnTo>
                    <a:pt x="1327" y="4"/>
                  </a:lnTo>
                  <a:lnTo>
                    <a:pt x="1404" y="13"/>
                  </a:lnTo>
                  <a:lnTo>
                    <a:pt x="1474" y="25"/>
                  </a:lnTo>
                  <a:lnTo>
                    <a:pt x="1542" y="42"/>
                  </a:lnTo>
                  <a:lnTo>
                    <a:pt x="1601" y="63"/>
                  </a:lnTo>
                  <a:lnTo>
                    <a:pt x="1657" y="87"/>
                  </a:lnTo>
                  <a:lnTo>
                    <a:pt x="1704" y="116"/>
                  </a:lnTo>
                  <a:lnTo>
                    <a:pt x="1744" y="146"/>
                  </a:lnTo>
                  <a:lnTo>
                    <a:pt x="1778" y="182"/>
                  </a:lnTo>
                  <a:lnTo>
                    <a:pt x="1803" y="218"/>
                  </a:lnTo>
                  <a:lnTo>
                    <a:pt x="1820" y="259"/>
                  </a:lnTo>
                  <a:lnTo>
                    <a:pt x="1829" y="299"/>
                  </a:lnTo>
                  <a:lnTo>
                    <a:pt x="1831" y="343"/>
                  </a:lnTo>
                  <a:lnTo>
                    <a:pt x="1823" y="388"/>
                  </a:lnTo>
                  <a:lnTo>
                    <a:pt x="1808" y="432"/>
                  </a:lnTo>
                  <a:lnTo>
                    <a:pt x="1784" y="477"/>
                  </a:lnTo>
                  <a:lnTo>
                    <a:pt x="1752" y="524"/>
                  </a:lnTo>
                  <a:lnTo>
                    <a:pt x="1714" y="568"/>
                  </a:lnTo>
                  <a:lnTo>
                    <a:pt x="1667" y="613"/>
                  </a:lnTo>
                  <a:lnTo>
                    <a:pt x="1614" y="657"/>
                  </a:lnTo>
                  <a:lnTo>
                    <a:pt x="1555" y="698"/>
                  </a:lnTo>
                  <a:lnTo>
                    <a:pt x="1489" y="738"/>
                  </a:lnTo>
                  <a:lnTo>
                    <a:pt x="1419" y="774"/>
                  </a:lnTo>
                  <a:lnTo>
                    <a:pt x="1344" y="810"/>
                  </a:lnTo>
                  <a:lnTo>
                    <a:pt x="1263" y="842"/>
                  </a:lnTo>
                  <a:lnTo>
                    <a:pt x="1183" y="869"/>
                  </a:lnTo>
                  <a:lnTo>
                    <a:pt x="1098" y="895"/>
                  </a:lnTo>
                  <a:lnTo>
                    <a:pt x="1010" y="914"/>
                  </a:lnTo>
                  <a:lnTo>
                    <a:pt x="925" y="931"/>
                  </a:lnTo>
                  <a:lnTo>
                    <a:pt x="838" y="946"/>
                  </a:lnTo>
                  <a:lnTo>
                    <a:pt x="751" y="954"/>
                  </a:lnTo>
                  <a:lnTo>
                    <a:pt x="666" y="958"/>
                  </a:lnTo>
                  <a:lnTo>
                    <a:pt x="583" y="958"/>
                  </a:lnTo>
                  <a:lnTo>
                    <a:pt x="504" y="954"/>
                  </a:lnTo>
                  <a:lnTo>
                    <a:pt x="428" y="946"/>
                  </a:lnTo>
                  <a:lnTo>
                    <a:pt x="356" y="933"/>
                  </a:lnTo>
                  <a:lnTo>
                    <a:pt x="290" y="916"/>
                  </a:lnTo>
                  <a:lnTo>
                    <a:pt x="228" y="895"/>
                  </a:lnTo>
                  <a:lnTo>
                    <a:pt x="175" y="869"/>
                  </a:lnTo>
                  <a:lnTo>
                    <a:pt x="126" y="842"/>
                  </a:lnTo>
                  <a:lnTo>
                    <a:pt x="86" y="810"/>
                  </a:lnTo>
                  <a:lnTo>
                    <a:pt x="51" y="776"/>
                  </a:lnTo>
                  <a:lnTo>
                    <a:pt x="26" y="738"/>
                  </a:lnTo>
                  <a:lnTo>
                    <a:pt x="9" y="700"/>
                  </a:lnTo>
                  <a:lnTo>
                    <a:pt x="0" y="657"/>
                  </a:lnTo>
                  <a:lnTo>
                    <a:pt x="0" y="615"/>
                  </a:lnTo>
                  <a:lnTo>
                    <a:pt x="7" y="570"/>
                  </a:lnTo>
                  <a:lnTo>
                    <a:pt x="22" y="524"/>
                  </a:lnTo>
                  <a:lnTo>
                    <a:pt x="47" y="479"/>
                  </a:lnTo>
                  <a:lnTo>
                    <a:pt x="77" y="432"/>
                  </a:lnTo>
                  <a:lnTo>
                    <a:pt x="117" y="388"/>
                  </a:lnTo>
                  <a:lnTo>
                    <a:pt x="164" y="343"/>
                  </a:lnTo>
                  <a:lnTo>
                    <a:pt x="217" y="301"/>
                  </a:lnTo>
                  <a:lnTo>
                    <a:pt x="277" y="259"/>
                  </a:lnTo>
                  <a:lnTo>
                    <a:pt x="341" y="220"/>
                  </a:lnTo>
                  <a:lnTo>
                    <a:pt x="413" y="182"/>
                  </a:lnTo>
                  <a:lnTo>
                    <a:pt x="487" y="148"/>
                  </a:lnTo>
                  <a:lnTo>
                    <a:pt x="566" y="116"/>
                  </a:lnTo>
                  <a:lnTo>
                    <a:pt x="649" y="89"/>
                  </a:lnTo>
                  <a:lnTo>
                    <a:pt x="732" y="63"/>
                  </a:lnTo>
                  <a:lnTo>
                    <a:pt x="819" y="4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4635" name="Group 91"/>
          <p:cNvGrpSpPr>
            <a:grpSpLocks noChangeAspect="1"/>
          </p:cNvGrpSpPr>
          <p:nvPr/>
        </p:nvGrpSpPr>
        <p:grpSpPr bwMode="auto">
          <a:xfrm>
            <a:off x="2533651" y="1819275"/>
            <a:ext cx="1990725" cy="1808634"/>
            <a:chOff x="471" y="1117"/>
            <a:chExt cx="1935" cy="1757"/>
          </a:xfrm>
        </p:grpSpPr>
        <p:sp>
          <p:nvSpPr>
            <p:cNvPr id="1644636" name="Freeform 92"/>
            <p:cNvSpPr>
              <a:spLocks noChangeAspect="1"/>
            </p:cNvSpPr>
            <p:nvPr/>
          </p:nvSpPr>
          <p:spPr bwMode="auto">
            <a:xfrm>
              <a:off x="1072" y="1810"/>
              <a:ext cx="89" cy="87"/>
            </a:xfrm>
            <a:custGeom>
              <a:avLst/>
              <a:gdLst>
                <a:gd name="T0" fmla="*/ 0 w 89"/>
                <a:gd name="T1" fmla="*/ 43 h 87"/>
                <a:gd name="T2" fmla="*/ 4 w 89"/>
                <a:gd name="T3" fmla="*/ 26 h 87"/>
                <a:gd name="T4" fmla="*/ 13 w 89"/>
                <a:gd name="T5" fmla="*/ 11 h 87"/>
                <a:gd name="T6" fmla="*/ 28 w 89"/>
                <a:gd name="T7" fmla="*/ 2 h 87"/>
                <a:gd name="T8" fmla="*/ 43 w 89"/>
                <a:gd name="T9" fmla="*/ 0 h 87"/>
                <a:gd name="T10" fmla="*/ 61 w 89"/>
                <a:gd name="T11" fmla="*/ 2 h 87"/>
                <a:gd name="T12" fmla="*/ 76 w 89"/>
                <a:gd name="T13" fmla="*/ 11 h 87"/>
                <a:gd name="T14" fmla="*/ 84 w 89"/>
                <a:gd name="T15" fmla="*/ 26 h 87"/>
                <a:gd name="T16" fmla="*/ 89 w 89"/>
                <a:gd name="T17" fmla="*/ 43 h 87"/>
                <a:gd name="T18" fmla="*/ 84 w 89"/>
                <a:gd name="T19" fmla="*/ 61 h 87"/>
                <a:gd name="T20" fmla="*/ 76 w 89"/>
                <a:gd name="T21" fmla="*/ 74 h 87"/>
                <a:gd name="T22" fmla="*/ 61 w 89"/>
                <a:gd name="T23" fmla="*/ 84 h 87"/>
                <a:gd name="T24" fmla="*/ 43 w 89"/>
                <a:gd name="T25" fmla="*/ 87 h 87"/>
                <a:gd name="T26" fmla="*/ 28 w 89"/>
                <a:gd name="T27" fmla="*/ 84 h 87"/>
                <a:gd name="T28" fmla="*/ 13 w 89"/>
                <a:gd name="T29" fmla="*/ 74 h 87"/>
                <a:gd name="T30" fmla="*/ 4 w 89"/>
                <a:gd name="T31" fmla="*/ 61 h 87"/>
                <a:gd name="T32" fmla="*/ 0 w 89"/>
                <a:gd name="T33"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7">
                  <a:moveTo>
                    <a:pt x="0" y="43"/>
                  </a:moveTo>
                  <a:lnTo>
                    <a:pt x="4" y="26"/>
                  </a:lnTo>
                  <a:lnTo>
                    <a:pt x="13" y="11"/>
                  </a:lnTo>
                  <a:lnTo>
                    <a:pt x="28" y="2"/>
                  </a:lnTo>
                  <a:lnTo>
                    <a:pt x="43" y="0"/>
                  </a:lnTo>
                  <a:lnTo>
                    <a:pt x="61" y="2"/>
                  </a:lnTo>
                  <a:lnTo>
                    <a:pt x="76" y="11"/>
                  </a:lnTo>
                  <a:lnTo>
                    <a:pt x="84" y="26"/>
                  </a:lnTo>
                  <a:lnTo>
                    <a:pt x="89" y="43"/>
                  </a:lnTo>
                  <a:lnTo>
                    <a:pt x="84" y="61"/>
                  </a:lnTo>
                  <a:lnTo>
                    <a:pt x="76" y="74"/>
                  </a:lnTo>
                  <a:lnTo>
                    <a:pt x="61" y="84"/>
                  </a:lnTo>
                  <a:lnTo>
                    <a:pt x="43" y="87"/>
                  </a:lnTo>
                  <a:lnTo>
                    <a:pt x="28" y="84"/>
                  </a:lnTo>
                  <a:lnTo>
                    <a:pt x="13" y="74"/>
                  </a:lnTo>
                  <a:lnTo>
                    <a:pt x="4" y="61"/>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37" name="Freeform 93"/>
            <p:cNvSpPr>
              <a:spLocks noChangeAspect="1"/>
            </p:cNvSpPr>
            <p:nvPr/>
          </p:nvSpPr>
          <p:spPr bwMode="auto">
            <a:xfrm>
              <a:off x="1894" y="1169"/>
              <a:ext cx="89" cy="86"/>
            </a:xfrm>
            <a:custGeom>
              <a:avLst/>
              <a:gdLst>
                <a:gd name="T0" fmla="*/ 0 w 89"/>
                <a:gd name="T1" fmla="*/ 43 h 86"/>
                <a:gd name="T2" fmla="*/ 4 w 89"/>
                <a:gd name="T3" fmla="*/ 26 h 86"/>
                <a:gd name="T4" fmla="*/ 13 w 89"/>
                <a:gd name="T5" fmla="*/ 13 h 86"/>
                <a:gd name="T6" fmla="*/ 28 w 89"/>
                <a:gd name="T7" fmla="*/ 2 h 86"/>
                <a:gd name="T8" fmla="*/ 45 w 89"/>
                <a:gd name="T9" fmla="*/ 0 h 86"/>
                <a:gd name="T10" fmla="*/ 61 w 89"/>
                <a:gd name="T11" fmla="*/ 2 h 86"/>
                <a:gd name="T12" fmla="*/ 76 w 89"/>
                <a:gd name="T13" fmla="*/ 13 h 86"/>
                <a:gd name="T14" fmla="*/ 84 w 89"/>
                <a:gd name="T15" fmla="*/ 26 h 86"/>
                <a:gd name="T16" fmla="*/ 89 w 89"/>
                <a:gd name="T17" fmla="*/ 43 h 86"/>
                <a:gd name="T18" fmla="*/ 84 w 89"/>
                <a:gd name="T19" fmla="*/ 60 h 86"/>
                <a:gd name="T20" fmla="*/ 76 w 89"/>
                <a:gd name="T21" fmla="*/ 73 h 86"/>
                <a:gd name="T22" fmla="*/ 61 w 89"/>
                <a:gd name="T23" fmla="*/ 84 h 86"/>
                <a:gd name="T24" fmla="*/ 45 w 89"/>
                <a:gd name="T25" fmla="*/ 86 h 86"/>
                <a:gd name="T26" fmla="*/ 28 w 89"/>
                <a:gd name="T27" fmla="*/ 84 h 86"/>
                <a:gd name="T28" fmla="*/ 13 w 89"/>
                <a:gd name="T29" fmla="*/ 73 h 86"/>
                <a:gd name="T30" fmla="*/ 4 w 89"/>
                <a:gd name="T31" fmla="*/ 60 h 86"/>
                <a:gd name="T32" fmla="*/ 0 w 89"/>
                <a:gd name="T3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6">
                  <a:moveTo>
                    <a:pt x="0" y="43"/>
                  </a:moveTo>
                  <a:lnTo>
                    <a:pt x="4" y="26"/>
                  </a:lnTo>
                  <a:lnTo>
                    <a:pt x="13" y="13"/>
                  </a:lnTo>
                  <a:lnTo>
                    <a:pt x="28" y="2"/>
                  </a:lnTo>
                  <a:lnTo>
                    <a:pt x="45" y="0"/>
                  </a:lnTo>
                  <a:lnTo>
                    <a:pt x="61" y="2"/>
                  </a:lnTo>
                  <a:lnTo>
                    <a:pt x="76" y="13"/>
                  </a:lnTo>
                  <a:lnTo>
                    <a:pt x="84" y="26"/>
                  </a:lnTo>
                  <a:lnTo>
                    <a:pt x="89" y="43"/>
                  </a:lnTo>
                  <a:lnTo>
                    <a:pt x="84" y="60"/>
                  </a:lnTo>
                  <a:lnTo>
                    <a:pt x="76" y="73"/>
                  </a:lnTo>
                  <a:lnTo>
                    <a:pt x="61" y="84"/>
                  </a:lnTo>
                  <a:lnTo>
                    <a:pt x="45" y="86"/>
                  </a:lnTo>
                  <a:lnTo>
                    <a:pt x="28" y="84"/>
                  </a:lnTo>
                  <a:lnTo>
                    <a:pt x="13" y="73"/>
                  </a:lnTo>
                  <a:lnTo>
                    <a:pt x="4" y="60"/>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38" name="Freeform 94"/>
            <p:cNvSpPr>
              <a:spLocks noChangeAspect="1"/>
            </p:cNvSpPr>
            <p:nvPr/>
          </p:nvSpPr>
          <p:spPr bwMode="auto">
            <a:xfrm>
              <a:off x="1295" y="2683"/>
              <a:ext cx="89" cy="88"/>
            </a:xfrm>
            <a:custGeom>
              <a:avLst/>
              <a:gdLst>
                <a:gd name="T0" fmla="*/ 0 w 89"/>
                <a:gd name="T1" fmla="*/ 45 h 88"/>
                <a:gd name="T2" fmla="*/ 4 w 89"/>
                <a:gd name="T3" fmla="*/ 28 h 88"/>
                <a:gd name="T4" fmla="*/ 13 w 89"/>
                <a:gd name="T5" fmla="*/ 12 h 88"/>
                <a:gd name="T6" fmla="*/ 28 w 89"/>
                <a:gd name="T7" fmla="*/ 4 h 88"/>
                <a:gd name="T8" fmla="*/ 45 w 89"/>
                <a:gd name="T9" fmla="*/ 0 h 88"/>
                <a:gd name="T10" fmla="*/ 60 w 89"/>
                <a:gd name="T11" fmla="*/ 4 h 88"/>
                <a:gd name="T12" fmla="*/ 76 w 89"/>
                <a:gd name="T13" fmla="*/ 12 h 88"/>
                <a:gd name="T14" fmla="*/ 86 w 89"/>
                <a:gd name="T15" fmla="*/ 28 h 88"/>
                <a:gd name="T16" fmla="*/ 89 w 89"/>
                <a:gd name="T17" fmla="*/ 45 h 88"/>
                <a:gd name="T18" fmla="*/ 86 w 89"/>
                <a:gd name="T19" fmla="*/ 62 h 88"/>
                <a:gd name="T20" fmla="*/ 76 w 89"/>
                <a:gd name="T21" fmla="*/ 75 h 88"/>
                <a:gd name="T22" fmla="*/ 60 w 89"/>
                <a:gd name="T23" fmla="*/ 86 h 88"/>
                <a:gd name="T24" fmla="*/ 45 w 89"/>
                <a:gd name="T25" fmla="*/ 88 h 88"/>
                <a:gd name="T26" fmla="*/ 28 w 89"/>
                <a:gd name="T27" fmla="*/ 86 h 88"/>
                <a:gd name="T28" fmla="*/ 13 w 89"/>
                <a:gd name="T29" fmla="*/ 75 h 88"/>
                <a:gd name="T30" fmla="*/ 4 w 89"/>
                <a:gd name="T31" fmla="*/ 62 h 88"/>
                <a:gd name="T32" fmla="*/ 0 w 89"/>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8">
                  <a:moveTo>
                    <a:pt x="0" y="45"/>
                  </a:moveTo>
                  <a:lnTo>
                    <a:pt x="4" y="28"/>
                  </a:lnTo>
                  <a:lnTo>
                    <a:pt x="13" y="12"/>
                  </a:lnTo>
                  <a:lnTo>
                    <a:pt x="28" y="4"/>
                  </a:lnTo>
                  <a:lnTo>
                    <a:pt x="45" y="0"/>
                  </a:lnTo>
                  <a:lnTo>
                    <a:pt x="60" y="4"/>
                  </a:lnTo>
                  <a:lnTo>
                    <a:pt x="76" y="12"/>
                  </a:lnTo>
                  <a:lnTo>
                    <a:pt x="86" y="28"/>
                  </a:lnTo>
                  <a:lnTo>
                    <a:pt x="89" y="45"/>
                  </a:lnTo>
                  <a:lnTo>
                    <a:pt x="86" y="62"/>
                  </a:lnTo>
                  <a:lnTo>
                    <a:pt x="76" y="75"/>
                  </a:lnTo>
                  <a:lnTo>
                    <a:pt x="60" y="86"/>
                  </a:lnTo>
                  <a:lnTo>
                    <a:pt x="45" y="88"/>
                  </a:lnTo>
                  <a:lnTo>
                    <a:pt x="28" y="86"/>
                  </a:lnTo>
                  <a:lnTo>
                    <a:pt x="13" y="75"/>
                  </a:lnTo>
                  <a:lnTo>
                    <a:pt x="4"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39" name="Freeform 95"/>
            <p:cNvSpPr>
              <a:spLocks noChangeAspect="1"/>
            </p:cNvSpPr>
            <p:nvPr/>
          </p:nvSpPr>
          <p:spPr bwMode="auto">
            <a:xfrm>
              <a:off x="471" y="1683"/>
              <a:ext cx="88" cy="88"/>
            </a:xfrm>
            <a:custGeom>
              <a:avLst/>
              <a:gdLst>
                <a:gd name="T0" fmla="*/ 0 w 88"/>
                <a:gd name="T1" fmla="*/ 45 h 88"/>
                <a:gd name="T2" fmla="*/ 4 w 88"/>
                <a:gd name="T3" fmla="*/ 28 h 88"/>
                <a:gd name="T4" fmla="*/ 13 w 88"/>
                <a:gd name="T5" fmla="*/ 13 h 88"/>
                <a:gd name="T6" fmla="*/ 28 w 88"/>
                <a:gd name="T7" fmla="*/ 4 h 88"/>
                <a:gd name="T8" fmla="*/ 45 w 88"/>
                <a:gd name="T9" fmla="*/ 0 h 88"/>
                <a:gd name="T10" fmla="*/ 60 w 88"/>
                <a:gd name="T11" fmla="*/ 4 h 88"/>
                <a:gd name="T12" fmla="*/ 75 w 88"/>
                <a:gd name="T13" fmla="*/ 13 h 88"/>
                <a:gd name="T14" fmla="*/ 84 w 88"/>
                <a:gd name="T15" fmla="*/ 28 h 88"/>
                <a:gd name="T16" fmla="*/ 88 w 88"/>
                <a:gd name="T17" fmla="*/ 45 h 88"/>
                <a:gd name="T18" fmla="*/ 84 w 88"/>
                <a:gd name="T19" fmla="*/ 60 h 88"/>
                <a:gd name="T20" fmla="*/ 75 w 88"/>
                <a:gd name="T21" fmla="*/ 75 h 88"/>
                <a:gd name="T22" fmla="*/ 60 w 88"/>
                <a:gd name="T23" fmla="*/ 86 h 88"/>
                <a:gd name="T24" fmla="*/ 45 w 88"/>
                <a:gd name="T25" fmla="*/ 88 h 88"/>
                <a:gd name="T26" fmla="*/ 28 w 88"/>
                <a:gd name="T27" fmla="*/ 86 h 88"/>
                <a:gd name="T28" fmla="*/ 13 w 88"/>
                <a:gd name="T29" fmla="*/ 75 h 88"/>
                <a:gd name="T30" fmla="*/ 4 w 88"/>
                <a:gd name="T31" fmla="*/ 60 h 88"/>
                <a:gd name="T32" fmla="*/ 0 w 88"/>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8">
                  <a:moveTo>
                    <a:pt x="0" y="45"/>
                  </a:moveTo>
                  <a:lnTo>
                    <a:pt x="4" y="28"/>
                  </a:lnTo>
                  <a:lnTo>
                    <a:pt x="13" y="13"/>
                  </a:lnTo>
                  <a:lnTo>
                    <a:pt x="28" y="4"/>
                  </a:lnTo>
                  <a:lnTo>
                    <a:pt x="45" y="0"/>
                  </a:lnTo>
                  <a:lnTo>
                    <a:pt x="60" y="4"/>
                  </a:lnTo>
                  <a:lnTo>
                    <a:pt x="75" y="13"/>
                  </a:lnTo>
                  <a:lnTo>
                    <a:pt x="84" y="28"/>
                  </a:lnTo>
                  <a:lnTo>
                    <a:pt x="88" y="45"/>
                  </a:lnTo>
                  <a:lnTo>
                    <a:pt x="84" y="60"/>
                  </a:lnTo>
                  <a:lnTo>
                    <a:pt x="75" y="75"/>
                  </a:lnTo>
                  <a:lnTo>
                    <a:pt x="60" y="86"/>
                  </a:lnTo>
                  <a:lnTo>
                    <a:pt x="45" y="88"/>
                  </a:lnTo>
                  <a:lnTo>
                    <a:pt x="28" y="86"/>
                  </a:lnTo>
                  <a:lnTo>
                    <a:pt x="13" y="75"/>
                  </a:lnTo>
                  <a:lnTo>
                    <a:pt x="4" y="60"/>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40" name="Freeform 96"/>
            <p:cNvSpPr>
              <a:spLocks noChangeAspect="1"/>
            </p:cNvSpPr>
            <p:nvPr/>
          </p:nvSpPr>
          <p:spPr bwMode="auto">
            <a:xfrm>
              <a:off x="1652" y="2117"/>
              <a:ext cx="88" cy="88"/>
            </a:xfrm>
            <a:custGeom>
              <a:avLst/>
              <a:gdLst>
                <a:gd name="T0" fmla="*/ 0 w 88"/>
                <a:gd name="T1" fmla="*/ 45 h 88"/>
                <a:gd name="T2" fmla="*/ 2 w 88"/>
                <a:gd name="T3" fmla="*/ 28 h 88"/>
                <a:gd name="T4" fmla="*/ 13 w 88"/>
                <a:gd name="T5" fmla="*/ 13 h 88"/>
                <a:gd name="T6" fmla="*/ 26 w 88"/>
                <a:gd name="T7" fmla="*/ 4 h 88"/>
                <a:gd name="T8" fmla="*/ 43 w 88"/>
                <a:gd name="T9" fmla="*/ 0 h 88"/>
                <a:gd name="T10" fmla="*/ 60 w 88"/>
                <a:gd name="T11" fmla="*/ 4 h 88"/>
                <a:gd name="T12" fmla="*/ 75 w 88"/>
                <a:gd name="T13" fmla="*/ 13 h 88"/>
                <a:gd name="T14" fmla="*/ 84 w 88"/>
                <a:gd name="T15" fmla="*/ 28 h 88"/>
                <a:gd name="T16" fmla="*/ 88 w 88"/>
                <a:gd name="T17" fmla="*/ 45 h 88"/>
                <a:gd name="T18" fmla="*/ 84 w 88"/>
                <a:gd name="T19" fmla="*/ 62 h 88"/>
                <a:gd name="T20" fmla="*/ 75 w 88"/>
                <a:gd name="T21" fmla="*/ 75 h 88"/>
                <a:gd name="T22" fmla="*/ 60 w 88"/>
                <a:gd name="T23" fmla="*/ 86 h 88"/>
                <a:gd name="T24" fmla="*/ 43 w 88"/>
                <a:gd name="T25" fmla="*/ 88 h 88"/>
                <a:gd name="T26" fmla="*/ 26 w 88"/>
                <a:gd name="T27" fmla="*/ 86 h 88"/>
                <a:gd name="T28" fmla="*/ 13 w 88"/>
                <a:gd name="T29" fmla="*/ 75 h 88"/>
                <a:gd name="T30" fmla="*/ 2 w 88"/>
                <a:gd name="T31" fmla="*/ 62 h 88"/>
                <a:gd name="T32" fmla="*/ 0 w 88"/>
                <a:gd name="T3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8">
                  <a:moveTo>
                    <a:pt x="0" y="45"/>
                  </a:moveTo>
                  <a:lnTo>
                    <a:pt x="2" y="28"/>
                  </a:lnTo>
                  <a:lnTo>
                    <a:pt x="13" y="13"/>
                  </a:lnTo>
                  <a:lnTo>
                    <a:pt x="26" y="4"/>
                  </a:lnTo>
                  <a:lnTo>
                    <a:pt x="43" y="0"/>
                  </a:lnTo>
                  <a:lnTo>
                    <a:pt x="60" y="4"/>
                  </a:lnTo>
                  <a:lnTo>
                    <a:pt x="75" y="13"/>
                  </a:lnTo>
                  <a:lnTo>
                    <a:pt x="84" y="28"/>
                  </a:lnTo>
                  <a:lnTo>
                    <a:pt x="88" y="45"/>
                  </a:lnTo>
                  <a:lnTo>
                    <a:pt x="84" y="62"/>
                  </a:lnTo>
                  <a:lnTo>
                    <a:pt x="75" y="75"/>
                  </a:lnTo>
                  <a:lnTo>
                    <a:pt x="60" y="86"/>
                  </a:lnTo>
                  <a:lnTo>
                    <a:pt x="43" y="88"/>
                  </a:lnTo>
                  <a:lnTo>
                    <a:pt x="26" y="86"/>
                  </a:lnTo>
                  <a:lnTo>
                    <a:pt x="13" y="75"/>
                  </a:lnTo>
                  <a:lnTo>
                    <a:pt x="2" y="62"/>
                  </a:lnTo>
                  <a:lnTo>
                    <a:pt x="0" y="45"/>
                  </a:lnTo>
                  <a:close/>
                </a:path>
              </a:pathLst>
            </a:custGeom>
            <a:solidFill>
              <a:srgbClr val="1A1A1A"/>
            </a:solidFill>
            <a:ln w="3175">
              <a:solidFill>
                <a:srgbClr val="000000"/>
              </a:solidFill>
              <a:prstDash val="solid"/>
              <a:round/>
              <a:headEnd/>
              <a:tailEnd/>
            </a:ln>
          </p:spPr>
          <p:txBody>
            <a:bodyPr/>
            <a:lstStyle/>
            <a:p>
              <a:endParaRPr lang="en-US"/>
            </a:p>
          </p:txBody>
        </p:sp>
        <p:sp>
          <p:nvSpPr>
            <p:cNvPr id="1644641" name="Freeform 97"/>
            <p:cNvSpPr>
              <a:spLocks noChangeAspect="1"/>
            </p:cNvSpPr>
            <p:nvPr/>
          </p:nvSpPr>
          <p:spPr bwMode="auto">
            <a:xfrm>
              <a:off x="2134" y="2177"/>
              <a:ext cx="89" cy="89"/>
            </a:xfrm>
            <a:custGeom>
              <a:avLst/>
              <a:gdLst>
                <a:gd name="T0" fmla="*/ 0 w 89"/>
                <a:gd name="T1" fmla="*/ 43 h 89"/>
                <a:gd name="T2" fmla="*/ 4 w 89"/>
                <a:gd name="T3" fmla="*/ 26 h 89"/>
                <a:gd name="T4" fmla="*/ 13 w 89"/>
                <a:gd name="T5" fmla="*/ 13 h 89"/>
                <a:gd name="T6" fmla="*/ 28 w 89"/>
                <a:gd name="T7" fmla="*/ 2 h 89"/>
                <a:gd name="T8" fmla="*/ 46 w 89"/>
                <a:gd name="T9" fmla="*/ 0 h 89"/>
                <a:gd name="T10" fmla="*/ 63 w 89"/>
                <a:gd name="T11" fmla="*/ 2 h 89"/>
                <a:gd name="T12" fmla="*/ 76 w 89"/>
                <a:gd name="T13" fmla="*/ 13 h 89"/>
                <a:gd name="T14" fmla="*/ 87 w 89"/>
                <a:gd name="T15" fmla="*/ 26 h 89"/>
                <a:gd name="T16" fmla="*/ 89 w 89"/>
                <a:gd name="T17" fmla="*/ 43 h 89"/>
                <a:gd name="T18" fmla="*/ 87 w 89"/>
                <a:gd name="T19" fmla="*/ 61 h 89"/>
                <a:gd name="T20" fmla="*/ 76 w 89"/>
                <a:gd name="T21" fmla="*/ 76 h 89"/>
                <a:gd name="T22" fmla="*/ 63 w 89"/>
                <a:gd name="T23" fmla="*/ 84 h 89"/>
                <a:gd name="T24" fmla="*/ 46 w 89"/>
                <a:gd name="T25" fmla="*/ 89 h 89"/>
                <a:gd name="T26" fmla="*/ 28 w 89"/>
                <a:gd name="T27" fmla="*/ 84 h 89"/>
                <a:gd name="T28" fmla="*/ 13 w 89"/>
                <a:gd name="T29" fmla="*/ 76 h 89"/>
                <a:gd name="T30" fmla="*/ 4 w 89"/>
                <a:gd name="T31" fmla="*/ 61 h 89"/>
                <a:gd name="T32" fmla="*/ 0 w 89"/>
                <a:gd name="T33" fmla="*/ 4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9">
                  <a:moveTo>
                    <a:pt x="0" y="43"/>
                  </a:moveTo>
                  <a:lnTo>
                    <a:pt x="4" y="26"/>
                  </a:lnTo>
                  <a:lnTo>
                    <a:pt x="13" y="13"/>
                  </a:lnTo>
                  <a:lnTo>
                    <a:pt x="28" y="2"/>
                  </a:lnTo>
                  <a:lnTo>
                    <a:pt x="46" y="0"/>
                  </a:lnTo>
                  <a:lnTo>
                    <a:pt x="63" y="2"/>
                  </a:lnTo>
                  <a:lnTo>
                    <a:pt x="76" y="13"/>
                  </a:lnTo>
                  <a:lnTo>
                    <a:pt x="87" y="26"/>
                  </a:lnTo>
                  <a:lnTo>
                    <a:pt x="89" y="43"/>
                  </a:lnTo>
                  <a:lnTo>
                    <a:pt x="87" y="61"/>
                  </a:lnTo>
                  <a:lnTo>
                    <a:pt x="76" y="76"/>
                  </a:lnTo>
                  <a:lnTo>
                    <a:pt x="63" y="84"/>
                  </a:lnTo>
                  <a:lnTo>
                    <a:pt x="46" y="89"/>
                  </a:lnTo>
                  <a:lnTo>
                    <a:pt x="28" y="84"/>
                  </a:lnTo>
                  <a:lnTo>
                    <a:pt x="13" y="76"/>
                  </a:lnTo>
                  <a:lnTo>
                    <a:pt x="4" y="61"/>
                  </a:lnTo>
                  <a:lnTo>
                    <a:pt x="0" y="43"/>
                  </a:lnTo>
                  <a:close/>
                </a:path>
              </a:pathLst>
            </a:custGeom>
            <a:solidFill>
              <a:srgbClr val="1A1A1A"/>
            </a:solidFill>
            <a:ln w="3175">
              <a:solidFill>
                <a:srgbClr val="000000"/>
              </a:solidFill>
              <a:prstDash val="solid"/>
              <a:round/>
              <a:headEnd/>
              <a:tailEnd/>
            </a:ln>
          </p:spPr>
          <p:txBody>
            <a:bodyPr/>
            <a:lstStyle/>
            <a:p>
              <a:endParaRPr lang="en-US"/>
            </a:p>
          </p:txBody>
        </p:sp>
        <p:sp>
          <p:nvSpPr>
            <p:cNvPr id="1644642" name="Rectangle 98"/>
            <p:cNvSpPr>
              <a:spLocks noChangeAspect="1" noChangeArrowheads="1"/>
            </p:cNvSpPr>
            <p:nvPr/>
          </p:nvSpPr>
          <p:spPr bwMode="auto">
            <a:xfrm>
              <a:off x="2033" y="1117"/>
              <a:ext cx="10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1</a:t>
              </a:r>
              <a:endParaRPr lang="en-US" sz="1600"/>
            </a:p>
          </p:txBody>
        </p:sp>
        <p:sp>
          <p:nvSpPr>
            <p:cNvPr id="1644643" name="Rectangle 99"/>
            <p:cNvSpPr>
              <a:spLocks noChangeAspect="1" noChangeArrowheads="1"/>
            </p:cNvSpPr>
            <p:nvPr/>
          </p:nvSpPr>
          <p:spPr bwMode="auto">
            <a:xfrm>
              <a:off x="1256" y="1765"/>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2</a:t>
              </a:r>
              <a:endParaRPr lang="en-US" sz="1600"/>
            </a:p>
          </p:txBody>
        </p:sp>
        <p:sp>
          <p:nvSpPr>
            <p:cNvPr id="1644644" name="Rectangle 100"/>
            <p:cNvSpPr>
              <a:spLocks noChangeAspect="1" noChangeArrowheads="1"/>
            </p:cNvSpPr>
            <p:nvPr/>
          </p:nvSpPr>
          <p:spPr bwMode="auto">
            <a:xfrm>
              <a:off x="1810" y="2069"/>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3</a:t>
              </a:r>
              <a:endParaRPr lang="en-US" sz="1600"/>
            </a:p>
          </p:txBody>
        </p:sp>
        <p:sp>
          <p:nvSpPr>
            <p:cNvPr id="1644645" name="Rectangle 101"/>
            <p:cNvSpPr>
              <a:spLocks noChangeAspect="1" noChangeArrowheads="1"/>
            </p:cNvSpPr>
            <p:nvPr/>
          </p:nvSpPr>
          <p:spPr bwMode="auto">
            <a:xfrm>
              <a:off x="1422" y="2635"/>
              <a:ext cx="10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4</a:t>
              </a:r>
              <a:endParaRPr lang="en-US" sz="1600"/>
            </a:p>
          </p:txBody>
        </p:sp>
        <p:sp>
          <p:nvSpPr>
            <p:cNvPr id="1644646" name="Rectangle 102"/>
            <p:cNvSpPr>
              <a:spLocks noChangeAspect="1" noChangeArrowheads="1"/>
            </p:cNvSpPr>
            <p:nvPr/>
          </p:nvSpPr>
          <p:spPr bwMode="auto">
            <a:xfrm>
              <a:off x="648" y="1626"/>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5</a:t>
              </a:r>
              <a:endParaRPr lang="en-US" sz="1600"/>
            </a:p>
          </p:txBody>
        </p:sp>
        <p:sp>
          <p:nvSpPr>
            <p:cNvPr id="1644647" name="Rectangle 103"/>
            <p:cNvSpPr>
              <a:spLocks noChangeAspect="1" noChangeArrowheads="1"/>
            </p:cNvSpPr>
            <p:nvPr/>
          </p:nvSpPr>
          <p:spPr bwMode="auto">
            <a:xfrm>
              <a:off x="2307" y="2126"/>
              <a:ext cx="9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latin typeface="Times New Roman" charset="0"/>
                </a:rPr>
                <a:t>6</a:t>
              </a:r>
              <a:endParaRPr lang="en-US" sz="1600"/>
            </a:p>
          </p:txBody>
        </p:sp>
      </p:grpSp>
      <p:grpSp>
        <p:nvGrpSpPr>
          <p:cNvPr id="1644648" name="Group 104"/>
          <p:cNvGrpSpPr>
            <a:grpSpLocks noChangeAspect="1"/>
          </p:cNvGrpSpPr>
          <p:nvPr/>
        </p:nvGrpSpPr>
        <p:grpSpPr bwMode="auto">
          <a:xfrm>
            <a:off x="3665539" y="2527300"/>
            <a:ext cx="923925" cy="592138"/>
            <a:chOff x="1572" y="1805"/>
            <a:chExt cx="897" cy="575"/>
          </a:xfrm>
        </p:grpSpPr>
        <p:sp>
          <p:nvSpPr>
            <p:cNvPr id="1644649" name="Freeform 105"/>
            <p:cNvSpPr>
              <a:spLocks noChangeAspect="1"/>
            </p:cNvSpPr>
            <p:nvPr/>
          </p:nvSpPr>
          <p:spPr bwMode="auto">
            <a:xfrm>
              <a:off x="1572" y="2005"/>
              <a:ext cx="897" cy="375"/>
            </a:xfrm>
            <a:custGeom>
              <a:avLst/>
              <a:gdLst>
                <a:gd name="T0" fmla="*/ 450 w 897"/>
                <a:gd name="T1" fmla="*/ 0 h 375"/>
                <a:gd name="T2" fmla="*/ 510 w 897"/>
                <a:gd name="T3" fmla="*/ 2 h 375"/>
                <a:gd name="T4" fmla="*/ 571 w 897"/>
                <a:gd name="T5" fmla="*/ 6 h 375"/>
                <a:gd name="T6" fmla="*/ 629 w 897"/>
                <a:gd name="T7" fmla="*/ 15 h 375"/>
                <a:gd name="T8" fmla="*/ 683 w 897"/>
                <a:gd name="T9" fmla="*/ 28 h 375"/>
                <a:gd name="T10" fmla="*/ 733 w 897"/>
                <a:gd name="T11" fmla="*/ 43 h 375"/>
                <a:gd name="T12" fmla="*/ 778 w 897"/>
                <a:gd name="T13" fmla="*/ 60 h 375"/>
                <a:gd name="T14" fmla="*/ 817 w 897"/>
                <a:gd name="T15" fmla="*/ 79 h 375"/>
                <a:gd name="T16" fmla="*/ 850 w 897"/>
                <a:gd name="T17" fmla="*/ 101 h 375"/>
                <a:gd name="T18" fmla="*/ 874 w 897"/>
                <a:gd name="T19" fmla="*/ 125 h 375"/>
                <a:gd name="T20" fmla="*/ 891 w 897"/>
                <a:gd name="T21" fmla="*/ 149 h 375"/>
                <a:gd name="T22" fmla="*/ 897 w 897"/>
                <a:gd name="T23" fmla="*/ 174 h 375"/>
                <a:gd name="T24" fmla="*/ 897 w 897"/>
                <a:gd name="T25" fmla="*/ 200 h 375"/>
                <a:gd name="T26" fmla="*/ 891 w 897"/>
                <a:gd name="T27" fmla="*/ 226 h 375"/>
                <a:gd name="T28" fmla="*/ 874 w 897"/>
                <a:gd name="T29" fmla="*/ 250 h 375"/>
                <a:gd name="T30" fmla="*/ 850 w 897"/>
                <a:gd name="T31" fmla="*/ 274 h 375"/>
                <a:gd name="T32" fmla="*/ 817 w 897"/>
                <a:gd name="T33" fmla="*/ 295 h 375"/>
                <a:gd name="T34" fmla="*/ 778 w 897"/>
                <a:gd name="T35" fmla="*/ 315 h 375"/>
                <a:gd name="T36" fmla="*/ 733 w 897"/>
                <a:gd name="T37" fmla="*/ 332 h 375"/>
                <a:gd name="T38" fmla="*/ 683 w 897"/>
                <a:gd name="T39" fmla="*/ 347 h 375"/>
                <a:gd name="T40" fmla="*/ 629 w 897"/>
                <a:gd name="T41" fmla="*/ 360 h 375"/>
                <a:gd name="T42" fmla="*/ 571 w 897"/>
                <a:gd name="T43" fmla="*/ 369 h 375"/>
                <a:gd name="T44" fmla="*/ 510 w 897"/>
                <a:gd name="T45" fmla="*/ 373 h 375"/>
                <a:gd name="T46" fmla="*/ 450 w 897"/>
                <a:gd name="T47" fmla="*/ 375 h 375"/>
                <a:gd name="T48" fmla="*/ 387 w 897"/>
                <a:gd name="T49" fmla="*/ 373 h 375"/>
                <a:gd name="T50" fmla="*/ 329 w 897"/>
                <a:gd name="T51" fmla="*/ 369 h 375"/>
                <a:gd name="T52" fmla="*/ 270 w 897"/>
                <a:gd name="T53" fmla="*/ 360 h 375"/>
                <a:gd name="T54" fmla="*/ 216 w 897"/>
                <a:gd name="T55" fmla="*/ 347 h 375"/>
                <a:gd name="T56" fmla="*/ 164 w 897"/>
                <a:gd name="T57" fmla="*/ 332 h 375"/>
                <a:gd name="T58" fmla="*/ 121 w 897"/>
                <a:gd name="T59" fmla="*/ 315 h 375"/>
                <a:gd name="T60" fmla="*/ 82 w 897"/>
                <a:gd name="T61" fmla="*/ 295 h 375"/>
                <a:gd name="T62" fmla="*/ 49 w 897"/>
                <a:gd name="T63" fmla="*/ 274 h 375"/>
                <a:gd name="T64" fmla="*/ 26 w 897"/>
                <a:gd name="T65" fmla="*/ 250 h 375"/>
                <a:gd name="T66" fmla="*/ 8 w 897"/>
                <a:gd name="T67" fmla="*/ 226 h 375"/>
                <a:gd name="T68" fmla="*/ 0 w 897"/>
                <a:gd name="T69" fmla="*/ 200 h 375"/>
                <a:gd name="T70" fmla="*/ 0 w 897"/>
                <a:gd name="T71" fmla="*/ 174 h 375"/>
                <a:gd name="T72" fmla="*/ 8 w 897"/>
                <a:gd name="T73" fmla="*/ 149 h 375"/>
                <a:gd name="T74" fmla="*/ 26 w 897"/>
                <a:gd name="T75" fmla="*/ 125 h 375"/>
                <a:gd name="T76" fmla="*/ 49 w 897"/>
                <a:gd name="T77" fmla="*/ 101 h 375"/>
                <a:gd name="T78" fmla="*/ 82 w 897"/>
                <a:gd name="T79" fmla="*/ 79 h 375"/>
                <a:gd name="T80" fmla="*/ 121 w 897"/>
                <a:gd name="T81" fmla="*/ 60 h 375"/>
                <a:gd name="T82" fmla="*/ 164 w 897"/>
                <a:gd name="T83" fmla="*/ 43 h 375"/>
                <a:gd name="T84" fmla="*/ 216 w 897"/>
                <a:gd name="T85" fmla="*/ 28 h 375"/>
                <a:gd name="T86" fmla="*/ 270 w 897"/>
                <a:gd name="T87" fmla="*/ 15 h 375"/>
                <a:gd name="T88" fmla="*/ 329 w 897"/>
                <a:gd name="T89" fmla="*/ 6 h 375"/>
                <a:gd name="T90" fmla="*/ 387 w 897"/>
                <a:gd name="T91" fmla="*/ 2 h 375"/>
                <a:gd name="T92" fmla="*/ 450 w 897"/>
                <a:gd name="T93"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7" h="375">
                  <a:moveTo>
                    <a:pt x="450" y="0"/>
                  </a:moveTo>
                  <a:lnTo>
                    <a:pt x="510" y="2"/>
                  </a:lnTo>
                  <a:lnTo>
                    <a:pt x="571" y="6"/>
                  </a:lnTo>
                  <a:lnTo>
                    <a:pt x="629" y="15"/>
                  </a:lnTo>
                  <a:lnTo>
                    <a:pt x="683" y="28"/>
                  </a:lnTo>
                  <a:lnTo>
                    <a:pt x="733" y="43"/>
                  </a:lnTo>
                  <a:lnTo>
                    <a:pt x="778" y="60"/>
                  </a:lnTo>
                  <a:lnTo>
                    <a:pt x="817" y="79"/>
                  </a:lnTo>
                  <a:lnTo>
                    <a:pt x="850" y="101"/>
                  </a:lnTo>
                  <a:lnTo>
                    <a:pt x="874" y="125"/>
                  </a:lnTo>
                  <a:lnTo>
                    <a:pt x="891" y="149"/>
                  </a:lnTo>
                  <a:lnTo>
                    <a:pt x="897" y="174"/>
                  </a:lnTo>
                  <a:lnTo>
                    <a:pt x="897" y="200"/>
                  </a:lnTo>
                  <a:lnTo>
                    <a:pt x="891" y="226"/>
                  </a:lnTo>
                  <a:lnTo>
                    <a:pt x="874" y="250"/>
                  </a:lnTo>
                  <a:lnTo>
                    <a:pt x="850" y="274"/>
                  </a:lnTo>
                  <a:lnTo>
                    <a:pt x="817" y="295"/>
                  </a:lnTo>
                  <a:lnTo>
                    <a:pt x="778" y="315"/>
                  </a:lnTo>
                  <a:lnTo>
                    <a:pt x="733" y="332"/>
                  </a:lnTo>
                  <a:lnTo>
                    <a:pt x="683" y="347"/>
                  </a:lnTo>
                  <a:lnTo>
                    <a:pt x="629" y="360"/>
                  </a:lnTo>
                  <a:lnTo>
                    <a:pt x="571" y="369"/>
                  </a:lnTo>
                  <a:lnTo>
                    <a:pt x="510" y="373"/>
                  </a:lnTo>
                  <a:lnTo>
                    <a:pt x="450" y="375"/>
                  </a:lnTo>
                  <a:lnTo>
                    <a:pt x="387" y="373"/>
                  </a:lnTo>
                  <a:lnTo>
                    <a:pt x="329" y="369"/>
                  </a:lnTo>
                  <a:lnTo>
                    <a:pt x="270" y="360"/>
                  </a:lnTo>
                  <a:lnTo>
                    <a:pt x="216" y="347"/>
                  </a:lnTo>
                  <a:lnTo>
                    <a:pt x="164" y="332"/>
                  </a:lnTo>
                  <a:lnTo>
                    <a:pt x="121" y="315"/>
                  </a:lnTo>
                  <a:lnTo>
                    <a:pt x="82" y="295"/>
                  </a:lnTo>
                  <a:lnTo>
                    <a:pt x="49" y="274"/>
                  </a:lnTo>
                  <a:lnTo>
                    <a:pt x="26" y="250"/>
                  </a:lnTo>
                  <a:lnTo>
                    <a:pt x="8" y="226"/>
                  </a:lnTo>
                  <a:lnTo>
                    <a:pt x="0" y="200"/>
                  </a:lnTo>
                  <a:lnTo>
                    <a:pt x="0" y="174"/>
                  </a:lnTo>
                  <a:lnTo>
                    <a:pt x="8" y="149"/>
                  </a:lnTo>
                  <a:lnTo>
                    <a:pt x="26" y="125"/>
                  </a:lnTo>
                  <a:lnTo>
                    <a:pt x="49" y="101"/>
                  </a:lnTo>
                  <a:lnTo>
                    <a:pt x="82" y="79"/>
                  </a:lnTo>
                  <a:lnTo>
                    <a:pt x="121" y="60"/>
                  </a:lnTo>
                  <a:lnTo>
                    <a:pt x="164" y="43"/>
                  </a:lnTo>
                  <a:lnTo>
                    <a:pt x="216" y="28"/>
                  </a:lnTo>
                  <a:lnTo>
                    <a:pt x="270" y="15"/>
                  </a:lnTo>
                  <a:lnTo>
                    <a:pt x="329" y="6"/>
                  </a:lnTo>
                  <a:lnTo>
                    <a:pt x="387" y="2"/>
                  </a:lnTo>
                  <a:lnTo>
                    <a:pt x="45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50" name="Rectangle 106"/>
            <p:cNvSpPr>
              <a:spLocks noChangeAspect="1" noChangeArrowheads="1"/>
            </p:cNvSpPr>
            <p:nvPr/>
          </p:nvSpPr>
          <p:spPr bwMode="auto">
            <a:xfrm>
              <a:off x="1943" y="1805"/>
              <a:ext cx="10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1</a:t>
              </a:r>
              <a:endParaRPr lang="en-US" sz="1600"/>
            </a:p>
          </p:txBody>
        </p:sp>
      </p:grpSp>
      <p:grpSp>
        <p:nvGrpSpPr>
          <p:cNvPr id="1644651" name="Group 107"/>
          <p:cNvGrpSpPr>
            <a:grpSpLocks noChangeAspect="1"/>
          </p:cNvGrpSpPr>
          <p:nvPr/>
        </p:nvGrpSpPr>
        <p:grpSpPr bwMode="auto">
          <a:xfrm>
            <a:off x="2389189" y="2282826"/>
            <a:ext cx="1125537" cy="745011"/>
            <a:chOff x="332" y="1568"/>
            <a:chExt cx="1093" cy="723"/>
          </a:xfrm>
        </p:grpSpPr>
        <p:sp>
          <p:nvSpPr>
            <p:cNvPr id="1644652" name="Freeform 108"/>
            <p:cNvSpPr>
              <a:spLocks noChangeAspect="1"/>
            </p:cNvSpPr>
            <p:nvPr/>
          </p:nvSpPr>
          <p:spPr bwMode="auto">
            <a:xfrm>
              <a:off x="332" y="1568"/>
              <a:ext cx="1093" cy="497"/>
            </a:xfrm>
            <a:custGeom>
              <a:avLst/>
              <a:gdLst>
                <a:gd name="T0" fmla="*/ 547 w 1093"/>
                <a:gd name="T1" fmla="*/ 0 h 497"/>
                <a:gd name="T2" fmla="*/ 615 w 1093"/>
                <a:gd name="T3" fmla="*/ 3 h 497"/>
                <a:gd name="T4" fmla="*/ 684 w 1093"/>
                <a:gd name="T5" fmla="*/ 7 h 497"/>
                <a:gd name="T6" fmla="*/ 749 w 1093"/>
                <a:gd name="T7" fmla="*/ 18 h 497"/>
                <a:gd name="T8" fmla="*/ 811 w 1093"/>
                <a:gd name="T9" fmla="*/ 31 h 497"/>
                <a:gd name="T10" fmla="*/ 868 w 1093"/>
                <a:gd name="T11" fmla="*/ 48 h 497"/>
                <a:gd name="T12" fmla="*/ 922 w 1093"/>
                <a:gd name="T13" fmla="*/ 67 h 497"/>
                <a:gd name="T14" fmla="*/ 969 w 1093"/>
                <a:gd name="T15" fmla="*/ 91 h 497"/>
                <a:gd name="T16" fmla="*/ 1008 w 1093"/>
                <a:gd name="T17" fmla="*/ 115 h 497"/>
                <a:gd name="T18" fmla="*/ 1043 w 1093"/>
                <a:gd name="T19" fmla="*/ 143 h 497"/>
                <a:gd name="T20" fmla="*/ 1067 w 1093"/>
                <a:gd name="T21" fmla="*/ 171 h 497"/>
                <a:gd name="T22" fmla="*/ 1084 w 1093"/>
                <a:gd name="T23" fmla="*/ 201 h 497"/>
                <a:gd name="T24" fmla="*/ 1093 w 1093"/>
                <a:gd name="T25" fmla="*/ 234 h 497"/>
                <a:gd name="T26" fmla="*/ 1093 w 1093"/>
                <a:gd name="T27" fmla="*/ 264 h 497"/>
                <a:gd name="T28" fmla="*/ 1084 w 1093"/>
                <a:gd name="T29" fmla="*/ 294 h 497"/>
                <a:gd name="T30" fmla="*/ 1067 w 1093"/>
                <a:gd name="T31" fmla="*/ 324 h 497"/>
                <a:gd name="T32" fmla="*/ 1043 w 1093"/>
                <a:gd name="T33" fmla="*/ 354 h 497"/>
                <a:gd name="T34" fmla="*/ 1008 w 1093"/>
                <a:gd name="T35" fmla="*/ 383 h 497"/>
                <a:gd name="T36" fmla="*/ 969 w 1093"/>
                <a:gd name="T37" fmla="*/ 406 h 497"/>
                <a:gd name="T38" fmla="*/ 922 w 1093"/>
                <a:gd name="T39" fmla="*/ 430 h 497"/>
                <a:gd name="T40" fmla="*/ 868 w 1093"/>
                <a:gd name="T41" fmla="*/ 449 h 497"/>
                <a:gd name="T42" fmla="*/ 811 w 1093"/>
                <a:gd name="T43" fmla="*/ 467 h 497"/>
                <a:gd name="T44" fmla="*/ 749 w 1093"/>
                <a:gd name="T45" fmla="*/ 480 h 497"/>
                <a:gd name="T46" fmla="*/ 684 w 1093"/>
                <a:gd name="T47" fmla="*/ 488 h 497"/>
                <a:gd name="T48" fmla="*/ 615 w 1093"/>
                <a:gd name="T49" fmla="*/ 495 h 497"/>
                <a:gd name="T50" fmla="*/ 547 w 1093"/>
                <a:gd name="T51" fmla="*/ 497 h 497"/>
                <a:gd name="T52" fmla="*/ 478 w 1093"/>
                <a:gd name="T53" fmla="*/ 495 h 497"/>
                <a:gd name="T54" fmla="*/ 411 w 1093"/>
                <a:gd name="T55" fmla="*/ 488 h 497"/>
                <a:gd name="T56" fmla="*/ 346 w 1093"/>
                <a:gd name="T57" fmla="*/ 480 h 497"/>
                <a:gd name="T58" fmla="*/ 284 w 1093"/>
                <a:gd name="T59" fmla="*/ 467 h 497"/>
                <a:gd name="T60" fmla="*/ 225 w 1093"/>
                <a:gd name="T61" fmla="*/ 449 h 497"/>
                <a:gd name="T62" fmla="*/ 173 w 1093"/>
                <a:gd name="T63" fmla="*/ 430 h 497"/>
                <a:gd name="T64" fmla="*/ 126 w 1093"/>
                <a:gd name="T65" fmla="*/ 406 h 497"/>
                <a:gd name="T66" fmla="*/ 85 w 1093"/>
                <a:gd name="T67" fmla="*/ 383 h 497"/>
                <a:gd name="T68" fmla="*/ 52 w 1093"/>
                <a:gd name="T69" fmla="*/ 354 h 497"/>
                <a:gd name="T70" fmla="*/ 26 w 1093"/>
                <a:gd name="T71" fmla="*/ 324 h 497"/>
                <a:gd name="T72" fmla="*/ 9 w 1093"/>
                <a:gd name="T73" fmla="*/ 294 h 497"/>
                <a:gd name="T74" fmla="*/ 0 w 1093"/>
                <a:gd name="T75" fmla="*/ 264 h 497"/>
                <a:gd name="T76" fmla="*/ 0 w 1093"/>
                <a:gd name="T77" fmla="*/ 234 h 497"/>
                <a:gd name="T78" fmla="*/ 9 w 1093"/>
                <a:gd name="T79" fmla="*/ 201 h 497"/>
                <a:gd name="T80" fmla="*/ 26 w 1093"/>
                <a:gd name="T81" fmla="*/ 171 h 497"/>
                <a:gd name="T82" fmla="*/ 52 w 1093"/>
                <a:gd name="T83" fmla="*/ 143 h 497"/>
                <a:gd name="T84" fmla="*/ 85 w 1093"/>
                <a:gd name="T85" fmla="*/ 115 h 497"/>
                <a:gd name="T86" fmla="*/ 126 w 1093"/>
                <a:gd name="T87" fmla="*/ 91 h 497"/>
                <a:gd name="T88" fmla="*/ 173 w 1093"/>
                <a:gd name="T89" fmla="*/ 67 h 497"/>
                <a:gd name="T90" fmla="*/ 225 w 1093"/>
                <a:gd name="T91" fmla="*/ 48 h 497"/>
                <a:gd name="T92" fmla="*/ 284 w 1093"/>
                <a:gd name="T93" fmla="*/ 31 h 497"/>
                <a:gd name="T94" fmla="*/ 346 w 1093"/>
                <a:gd name="T95" fmla="*/ 18 h 497"/>
                <a:gd name="T96" fmla="*/ 411 w 1093"/>
                <a:gd name="T97" fmla="*/ 7 h 497"/>
                <a:gd name="T98" fmla="*/ 478 w 1093"/>
                <a:gd name="T99" fmla="*/ 3 h 497"/>
                <a:gd name="T100" fmla="*/ 547 w 1093"/>
                <a:gd name="T101"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93" h="497">
                  <a:moveTo>
                    <a:pt x="547" y="0"/>
                  </a:moveTo>
                  <a:lnTo>
                    <a:pt x="615" y="3"/>
                  </a:lnTo>
                  <a:lnTo>
                    <a:pt x="684" y="7"/>
                  </a:lnTo>
                  <a:lnTo>
                    <a:pt x="749" y="18"/>
                  </a:lnTo>
                  <a:lnTo>
                    <a:pt x="811" y="31"/>
                  </a:lnTo>
                  <a:lnTo>
                    <a:pt x="868" y="48"/>
                  </a:lnTo>
                  <a:lnTo>
                    <a:pt x="922" y="67"/>
                  </a:lnTo>
                  <a:lnTo>
                    <a:pt x="969" y="91"/>
                  </a:lnTo>
                  <a:lnTo>
                    <a:pt x="1008" y="115"/>
                  </a:lnTo>
                  <a:lnTo>
                    <a:pt x="1043" y="143"/>
                  </a:lnTo>
                  <a:lnTo>
                    <a:pt x="1067" y="171"/>
                  </a:lnTo>
                  <a:lnTo>
                    <a:pt x="1084" y="201"/>
                  </a:lnTo>
                  <a:lnTo>
                    <a:pt x="1093" y="234"/>
                  </a:lnTo>
                  <a:lnTo>
                    <a:pt x="1093" y="264"/>
                  </a:lnTo>
                  <a:lnTo>
                    <a:pt x="1084" y="294"/>
                  </a:lnTo>
                  <a:lnTo>
                    <a:pt x="1067" y="324"/>
                  </a:lnTo>
                  <a:lnTo>
                    <a:pt x="1043" y="354"/>
                  </a:lnTo>
                  <a:lnTo>
                    <a:pt x="1008" y="383"/>
                  </a:lnTo>
                  <a:lnTo>
                    <a:pt x="969" y="406"/>
                  </a:lnTo>
                  <a:lnTo>
                    <a:pt x="922" y="430"/>
                  </a:lnTo>
                  <a:lnTo>
                    <a:pt x="868" y="449"/>
                  </a:lnTo>
                  <a:lnTo>
                    <a:pt x="811" y="467"/>
                  </a:lnTo>
                  <a:lnTo>
                    <a:pt x="749" y="480"/>
                  </a:lnTo>
                  <a:lnTo>
                    <a:pt x="684" y="488"/>
                  </a:lnTo>
                  <a:lnTo>
                    <a:pt x="615" y="495"/>
                  </a:lnTo>
                  <a:lnTo>
                    <a:pt x="547" y="497"/>
                  </a:lnTo>
                  <a:lnTo>
                    <a:pt x="478" y="495"/>
                  </a:lnTo>
                  <a:lnTo>
                    <a:pt x="411" y="488"/>
                  </a:lnTo>
                  <a:lnTo>
                    <a:pt x="346" y="480"/>
                  </a:lnTo>
                  <a:lnTo>
                    <a:pt x="284" y="467"/>
                  </a:lnTo>
                  <a:lnTo>
                    <a:pt x="225" y="449"/>
                  </a:lnTo>
                  <a:lnTo>
                    <a:pt x="173" y="430"/>
                  </a:lnTo>
                  <a:lnTo>
                    <a:pt x="126" y="406"/>
                  </a:lnTo>
                  <a:lnTo>
                    <a:pt x="85" y="383"/>
                  </a:lnTo>
                  <a:lnTo>
                    <a:pt x="52" y="354"/>
                  </a:lnTo>
                  <a:lnTo>
                    <a:pt x="26" y="324"/>
                  </a:lnTo>
                  <a:lnTo>
                    <a:pt x="9" y="294"/>
                  </a:lnTo>
                  <a:lnTo>
                    <a:pt x="0" y="264"/>
                  </a:lnTo>
                  <a:lnTo>
                    <a:pt x="0" y="234"/>
                  </a:lnTo>
                  <a:lnTo>
                    <a:pt x="9" y="201"/>
                  </a:lnTo>
                  <a:lnTo>
                    <a:pt x="26" y="171"/>
                  </a:lnTo>
                  <a:lnTo>
                    <a:pt x="52" y="143"/>
                  </a:lnTo>
                  <a:lnTo>
                    <a:pt x="85" y="115"/>
                  </a:lnTo>
                  <a:lnTo>
                    <a:pt x="126" y="91"/>
                  </a:lnTo>
                  <a:lnTo>
                    <a:pt x="173" y="67"/>
                  </a:lnTo>
                  <a:lnTo>
                    <a:pt x="225" y="48"/>
                  </a:lnTo>
                  <a:lnTo>
                    <a:pt x="284" y="31"/>
                  </a:lnTo>
                  <a:lnTo>
                    <a:pt x="346" y="18"/>
                  </a:lnTo>
                  <a:lnTo>
                    <a:pt x="411" y="7"/>
                  </a:lnTo>
                  <a:lnTo>
                    <a:pt x="478" y="3"/>
                  </a:lnTo>
                  <a:lnTo>
                    <a:pt x="547"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53" name="Rectangle 109"/>
            <p:cNvSpPr>
              <a:spLocks noChangeAspect="1" noChangeArrowheads="1"/>
            </p:cNvSpPr>
            <p:nvPr/>
          </p:nvSpPr>
          <p:spPr bwMode="auto">
            <a:xfrm>
              <a:off x="949" y="2052"/>
              <a:ext cx="10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2</a:t>
              </a:r>
              <a:endParaRPr lang="en-US" sz="1600"/>
            </a:p>
          </p:txBody>
        </p:sp>
      </p:grpSp>
      <p:grpSp>
        <p:nvGrpSpPr>
          <p:cNvPr id="1644654" name="Group 110"/>
          <p:cNvGrpSpPr>
            <a:grpSpLocks noChangeAspect="1"/>
          </p:cNvGrpSpPr>
          <p:nvPr/>
        </p:nvGrpSpPr>
        <p:grpSpPr bwMode="auto">
          <a:xfrm>
            <a:off x="2336800" y="2012950"/>
            <a:ext cx="2382838" cy="1358900"/>
            <a:chOff x="280" y="1305"/>
            <a:chExt cx="2315" cy="1321"/>
          </a:xfrm>
        </p:grpSpPr>
        <p:sp>
          <p:nvSpPr>
            <p:cNvPr id="1644655" name="Freeform 111"/>
            <p:cNvSpPr>
              <a:spLocks noChangeAspect="1"/>
            </p:cNvSpPr>
            <p:nvPr/>
          </p:nvSpPr>
          <p:spPr bwMode="auto">
            <a:xfrm>
              <a:off x="280" y="1314"/>
              <a:ext cx="2315" cy="1312"/>
            </a:xfrm>
            <a:custGeom>
              <a:avLst/>
              <a:gdLst>
                <a:gd name="T0" fmla="*/ 1326 w 2315"/>
                <a:gd name="T1" fmla="*/ 23 h 1312"/>
                <a:gd name="T2" fmla="*/ 1519 w 2315"/>
                <a:gd name="T3" fmla="*/ 64 h 1312"/>
                <a:gd name="T4" fmla="*/ 1698 w 2315"/>
                <a:gd name="T5" fmla="*/ 121 h 1312"/>
                <a:gd name="T6" fmla="*/ 1865 w 2315"/>
                <a:gd name="T7" fmla="*/ 194 h 1312"/>
                <a:gd name="T8" fmla="*/ 2008 w 2315"/>
                <a:gd name="T9" fmla="*/ 278 h 1312"/>
                <a:gd name="T10" fmla="*/ 2129 w 2315"/>
                <a:gd name="T11" fmla="*/ 375 h 1312"/>
                <a:gd name="T12" fmla="*/ 2222 w 2315"/>
                <a:gd name="T13" fmla="*/ 479 h 1312"/>
                <a:gd name="T14" fmla="*/ 2282 w 2315"/>
                <a:gd name="T15" fmla="*/ 589 h 1312"/>
                <a:gd name="T16" fmla="*/ 2313 w 2315"/>
                <a:gd name="T17" fmla="*/ 699 h 1312"/>
                <a:gd name="T18" fmla="*/ 2308 w 2315"/>
                <a:gd name="T19" fmla="*/ 809 h 1312"/>
                <a:gd name="T20" fmla="*/ 2272 w 2315"/>
                <a:gd name="T21" fmla="*/ 915 h 1312"/>
                <a:gd name="T22" fmla="*/ 2202 w 2315"/>
                <a:gd name="T23" fmla="*/ 1014 h 1312"/>
                <a:gd name="T24" fmla="*/ 2105 w 2315"/>
                <a:gd name="T25" fmla="*/ 1101 h 1312"/>
                <a:gd name="T26" fmla="*/ 1977 w 2315"/>
                <a:gd name="T27" fmla="*/ 1176 h 1312"/>
                <a:gd name="T28" fmla="*/ 1828 w 2315"/>
                <a:gd name="T29" fmla="*/ 1237 h 1312"/>
                <a:gd name="T30" fmla="*/ 1659 w 2315"/>
                <a:gd name="T31" fmla="*/ 1280 h 1312"/>
                <a:gd name="T32" fmla="*/ 1476 w 2315"/>
                <a:gd name="T33" fmla="*/ 1306 h 1312"/>
                <a:gd name="T34" fmla="*/ 1283 w 2315"/>
                <a:gd name="T35" fmla="*/ 1312 h 1312"/>
                <a:gd name="T36" fmla="*/ 1086 w 2315"/>
                <a:gd name="T37" fmla="*/ 1299 h 1312"/>
                <a:gd name="T38" fmla="*/ 894 w 2315"/>
                <a:gd name="T39" fmla="*/ 1269 h 1312"/>
                <a:gd name="T40" fmla="*/ 705 w 2315"/>
                <a:gd name="T41" fmla="*/ 1220 h 1312"/>
                <a:gd name="T42" fmla="*/ 532 w 2315"/>
                <a:gd name="T43" fmla="*/ 1155 h 1312"/>
                <a:gd name="T44" fmla="*/ 377 w 2315"/>
                <a:gd name="T45" fmla="*/ 1077 h 1312"/>
                <a:gd name="T46" fmla="*/ 245 w 2315"/>
                <a:gd name="T47" fmla="*/ 984 h 1312"/>
                <a:gd name="T48" fmla="*/ 137 w 2315"/>
                <a:gd name="T49" fmla="*/ 885 h 1312"/>
                <a:gd name="T50" fmla="*/ 61 w 2315"/>
                <a:gd name="T51" fmla="*/ 777 h 1312"/>
                <a:gd name="T52" fmla="*/ 13 w 2315"/>
                <a:gd name="T53" fmla="*/ 667 h 1312"/>
                <a:gd name="T54" fmla="*/ 0 w 2315"/>
                <a:gd name="T55" fmla="*/ 555 h 1312"/>
                <a:gd name="T56" fmla="*/ 22 w 2315"/>
                <a:gd name="T57" fmla="*/ 447 h 1312"/>
                <a:gd name="T58" fmla="*/ 74 w 2315"/>
                <a:gd name="T59" fmla="*/ 345 h 1312"/>
                <a:gd name="T60" fmla="*/ 158 w 2315"/>
                <a:gd name="T61" fmla="*/ 252 h 1312"/>
                <a:gd name="T62" fmla="*/ 273 w 2315"/>
                <a:gd name="T63" fmla="*/ 170 h 1312"/>
                <a:gd name="T64" fmla="*/ 411 w 2315"/>
                <a:gd name="T65" fmla="*/ 103 h 1312"/>
                <a:gd name="T66" fmla="*/ 571 w 2315"/>
                <a:gd name="T67" fmla="*/ 49 h 1312"/>
                <a:gd name="T68" fmla="*/ 747 w 2315"/>
                <a:gd name="T69" fmla="*/ 17 h 1312"/>
                <a:gd name="T70" fmla="*/ 937 w 2315"/>
                <a:gd name="T71" fmla="*/ 0 h 1312"/>
                <a:gd name="T72" fmla="*/ 1132 w 2315"/>
                <a:gd name="T73" fmla="*/ 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15" h="1312">
                  <a:moveTo>
                    <a:pt x="1229" y="10"/>
                  </a:moveTo>
                  <a:lnTo>
                    <a:pt x="1326" y="23"/>
                  </a:lnTo>
                  <a:lnTo>
                    <a:pt x="1424" y="43"/>
                  </a:lnTo>
                  <a:lnTo>
                    <a:pt x="1519" y="64"/>
                  </a:lnTo>
                  <a:lnTo>
                    <a:pt x="1610" y="90"/>
                  </a:lnTo>
                  <a:lnTo>
                    <a:pt x="1698" y="121"/>
                  </a:lnTo>
                  <a:lnTo>
                    <a:pt x="1783" y="155"/>
                  </a:lnTo>
                  <a:lnTo>
                    <a:pt x="1865" y="194"/>
                  </a:lnTo>
                  <a:lnTo>
                    <a:pt x="1938" y="235"/>
                  </a:lnTo>
                  <a:lnTo>
                    <a:pt x="2008" y="278"/>
                  </a:lnTo>
                  <a:lnTo>
                    <a:pt x="2073" y="326"/>
                  </a:lnTo>
                  <a:lnTo>
                    <a:pt x="2129" y="375"/>
                  </a:lnTo>
                  <a:lnTo>
                    <a:pt x="2179" y="425"/>
                  </a:lnTo>
                  <a:lnTo>
                    <a:pt x="2222" y="479"/>
                  </a:lnTo>
                  <a:lnTo>
                    <a:pt x="2256" y="533"/>
                  </a:lnTo>
                  <a:lnTo>
                    <a:pt x="2282" y="589"/>
                  </a:lnTo>
                  <a:lnTo>
                    <a:pt x="2302" y="643"/>
                  </a:lnTo>
                  <a:lnTo>
                    <a:pt x="2313" y="699"/>
                  </a:lnTo>
                  <a:lnTo>
                    <a:pt x="2315" y="755"/>
                  </a:lnTo>
                  <a:lnTo>
                    <a:pt x="2308" y="809"/>
                  </a:lnTo>
                  <a:lnTo>
                    <a:pt x="2295" y="863"/>
                  </a:lnTo>
                  <a:lnTo>
                    <a:pt x="2272" y="915"/>
                  </a:lnTo>
                  <a:lnTo>
                    <a:pt x="2241" y="965"/>
                  </a:lnTo>
                  <a:lnTo>
                    <a:pt x="2202" y="1014"/>
                  </a:lnTo>
                  <a:lnTo>
                    <a:pt x="2157" y="1060"/>
                  </a:lnTo>
                  <a:lnTo>
                    <a:pt x="2105" y="1101"/>
                  </a:lnTo>
                  <a:lnTo>
                    <a:pt x="2044" y="1140"/>
                  </a:lnTo>
                  <a:lnTo>
                    <a:pt x="1977" y="1176"/>
                  </a:lnTo>
                  <a:lnTo>
                    <a:pt x="1906" y="1209"/>
                  </a:lnTo>
                  <a:lnTo>
                    <a:pt x="1828" y="1237"/>
                  </a:lnTo>
                  <a:lnTo>
                    <a:pt x="1746" y="1261"/>
                  </a:lnTo>
                  <a:lnTo>
                    <a:pt x="1659" y="1280"/>
                  </a:lnTo>
                  <a:lnTo>
                    <a:pt x="1569" y="1295"/>
                  </a:lnTo>
                  <a:lnTo>
                    <a:pt x="1476" y="1306"/>
                  </a:lnTo>
                  <a:lnTo>
                    <a:pt x="1380" y="1310"/>
                  </a:lnTo>
                  <a:lnTo>
                    <a:pt x="1283" y="1312"/>
                  </a:lnTo>
                  <a:lnTo>
                    <a:pt x="1186" y="1308"/>
                  </a:lnTo>
                  <a:lnTo>
                    <a:pt x="1086" y="1299"/>
                  </a:lnTo>
                  <a:lnTo>
                    <a:pt x="989" y="1286"/>
                  </a:lnTo>
                  <a:lnTo>
                    <a:pt x="894" y="1269"/>
                  </a:lnTo>
                  <a:lnTo>
                    <a:pt x="798" y="1245"/>
                  </a:lnTo>
                  <a:lnTo>
                    <a:pt x="705" y="1220"/>
                  </a:lnTo>
                  <a:lnTo>
                    <a:pt x="617" y="1189"/>
                  </a:lnTo>
                  <a:lnTo>
                    <a:pt x="532" y="1155"/>
                  </a:lnTo>
                  <a:lnTo>
                    <a:pt x="452" y="1118"/>
                  </a:lnTo>
                  <a:lnTo>
                    <a:pt x="377" y="1077"/>
                  </a:lnTo>
                  <a:lnTo>
                    <a:pt x="307" y="1032"/>
                  </a:lnTo>
                  <a:lnTo>
                    <a:pt x="245" y="984"/>
                  </a:lnTo>
                  <a:lnTo>
                    <a:pt x="186" y="937"/>
                  </a:lnTo>
                  <a:lnTo>
                    <a:pt x="137" y="885"/>
                  </a:lnTo>
                  <a:lnTo>
                    <a:pt x="95" y="831"/>
                  </a:lnTo>
                  <a:lnTo>
                    <a:pt x="61" y="777"/>
                  </a:lnTo>
                  <a:lnTo>
                    <a:pt x="33" y="723"/>
                  </a:lnTo>
                  <a:lnTo>
                    <a:pt x="13" y="667"/>
                  </a:lnTo>
                  <a:lnTo>
                    <a:pt x="5" y="611"/>
                  </a:lnTo>
                  <a:lnTo>
                    <a:pt x="0" y="555"/>
                  </a:lnTo>
                  <a:lnTo>
                    <a:pt x="7" y="501"/>
                  </a:lnTo>
                  <a:lnTo>
                    <a:pt x="22" y="447"/>
                  </a:lnTo>
                  <a:lnTo>
                    <a:pt x="44" y="395"/>
                  </a:lnTo>
                  <a:lnTo>
                    <a:pt x="74" y="345"/>
                  </a:lnTo>
                  <a:lnTo>
                    <a:pt x="113" y="298"/>
                  </a:lnTo>
                  <a:lnTo>
                    <a:pt x="158" y="252"/>
                  </a:lnTo>
                  <a:lnTo>
                    <a:pt x="212" y="209"/>
                  </a:lnTo>
                  <a:lnTo>
                    <a:pt x="273" y="170"/>
                  </a:lnTo>
                  <a:lnTo>
                    <a:pt x="338" y="133"/>
                  </a:lnTo>
                  <a:lnTo>
                    <a:pt x="411" y="103"/>
                  </a:lnTo>
                  <a:lnTo>
                    <a:pt x="489" y="75"/>
                  </a:lnTo>
                  <a:lnTo>
                    <a:pt x="571" y="49"/>
                  </a:lnTo>
                  <a:lnTo>
                    <a:pt x="658" y="30"/>
                  </a:lnTo>
                  <a:lnTo>
                    <a:pt x="747" y="17"/>
                  </a:lnTo>
                  <a:lnTo>
                    <a:pt x="840" y="6"/>
                  </a:lnTo>
                  <a:lnTo>
                    <a:pt x="937" y="0"/>
                  </a:lnTo>
                  <a:lnTo>
                    <a:pt x="1034" y="0"/>
                  </a:lnTo>
                  <a:lnTo>
                    <a:pt x="1132" y="2"/>
                  </a:lnTo>
                  <a:lnTo>
                    <a:pt x="1229" y="1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56" name="Rectangle 112"/>
            <p:cNvSpPr>
              <a:spLocks noChangeAspect="1" noChangeArrowheads="1"/>
            </p:cNvSpPr>
            <p:nvPr/>
          </p:nvSpPr>
          <p:spPr bwMode="auto">
            <a:xfrm>
              <a:off x="1390" y="1305"/>
              <a:ext cx="10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3</a:t>
              </a:r>
              <a:endParaRPr lang="en-US" sz="1600"/>
            </a:p>
          </p:txBody>
        </p:sp>
      </p:grpSp>
      <p:grpSp>
        <p:nvGrpSpPr>
          <p:cNvPr id="1644657" name="Group 113"/>
          <p:cNvGrpSpPr>
            <a:grpSpLocks noChangeAspect="1"/>
          </p:cNvGrpSpPr>
          <p:nvPr/>
        </p:nvGrpSpPr>
        <p:grpSpPr bwMode="auto">
          <a:xfrm>
            <a:off x="2295526" y="1935164"/>
            <a:ext cx="2462213" cy="1889595"/>
            <a:chOff x="241" y="1229"/>
            <a:chExt cx="2391" cy="1836"/>
          </a:xfrm>
        </p:grpSpPr>
        <p:sp>
          <p:nvSpPr>
            <p:cNvPr id="1644658" name="Freeform 114"/>
            <p:cNvSpPr>
              <a:spLocks noChangeAspect="1"/>
            </p:cNvSpPr>
            <p:nvPr/>
          </p:nvSpPr>
          <p:spPr bwMode="auto">
            <a:xfrm>
              <a:off x="241" y="1229"/>
              <a:ext cx="2391" cy="1611"/>
            </a:xfrm>
            <a:custGeom>
              <a:avLst/>
              <a:gdLst>
                <a:gd name="T0" fmla="*/ 1385 w 2391"/>
                <a:gd name="T1" fmla="*/ 24 h 1611"/>
                <a:gd name="T2" fmla="*/ 1582 w 2391"/>
                <a:gd name="T3" fmla="*/ 69 h 1611"/>
                <a:gd name="T4" fmla="*/ 1768 w 2391"/>
                <a:gd name="T5" fmla="*/ 136 h 1611"/>
                <a:gd name="T6" fmla="*/ 1936 w 2391"/>
                <a:gd name="T7" fmla="*/ 221 h 1611"/>
                <a:gd name="T8" fmla="*/ 2083 w 2391"/>
                <a:gd name="T9" fmla="*/ 322 h 1611"/>
                <a:gd name="T10" fmla="*/ 2207 w 2391"/>
                <a:gd name="T11" fmla="*/ 439 h 1611"/>
                <a:gd name="T12" fmla="*/ 2300 w 2391"/>
                <a:gd name="T13" fmla="*/ 566 h 1611"/>
                <a:gd name="T14" fmla="*/ 2360 w 2391"/>
                <a:gd name="T15" fmla="*/ 698 h 1611"/>
                <a:gd name="T16" fmla="*/ 2388 w 2391"/>
                <a:gd name="T17" fmla="*/ 836 h 1611"/>
                <a:gd name="T18" fmla="*/ 2382 w 2391"/>
                <a:gd name="T19" fmla="*/ 970 h 1611"/>
                <a:gd name="T20" fmla="*/ 2343 w 2391"/>
                <a:gd name="T21" fmla="*/ 1102 h 1611"/>
                <a:gd name="T22" fmla="*/ 2270 w 2391"/>
                <a:gd name="T23" fmla="*/ 1225 h 1611"/>
                <a:gd name="T24" fmla="*/ 2166 w 2391"/>
                <a:gd name="T25" fmla="*/ 1335 h 1611"/>
                <a:gd name="T26" fmla="*/ 2032 w 2391"/>
                <a:gd name="T27" fmla="*/ 1430 h 1611"/>
                <a:gd name="T28" fmla="*/ 1876 w 2391"/>
                <a:gd name="T29" fmla="*/ 1508 h 1611"/>
                <a:gd name="T30" fmla="*/ 1701 w 2391"/>
                <a:gd name="T31" fmla="*/ 1564 h 1611"/>
                <a:gd name="T32" fmla="*/ 1510 w 2391"/>
                <a:gd name="T33" fmla="*/ 1598 h 1611"/>
                <a:gd name="T34" fmla="*/ 1311 w 2391"/>
                <a:gd name="T35" fmla="*/ 1611 h 1611"/>
                <a:gd name="T36" fmla="*/ 1108 w 2391"/>
                <a:gd name="T37" fmla="*/ 1600 h 1611"/>
                <a:gd name="T38" fmla="*/ 907 w 2391"/>
                <a:gd name="T39" fmla="*/ 1568 h 1611"/>
                <a:gd name="T40" fmla="*/ 716 w 2391"/>
                <a:gd name="T41" fmla="*/ 1512 h 1611"/>
                <a:gd name="T42" fmla="*/ 537 w 2391"/>
                <a:gd name="T43" fmla="*/ 1436 h 1611"/>
                <a:gd name="T44" fmla="*/ 379 w 2391"/>
                <a:gd name="T45" fmla="*/ 1341 h 1611"/>
                <a:gd name="T46" fmla="*/ 243 w 2391"/>
                <a:gd name="T47" fmla="*/ 1233 h 1611"/>
                <a:gd name="T48" fmla="*/ 134 w 2391"/>
                <a:gd name="T49" fmla="*/ 1110 h 1611"/>
                <a:gd name="T50" fmla="*/ 57 w 2391"/>
                <a:gd name="T51" fmla="*/ 981 h 1611"/>
                <a:gd name="T52" fmla="*/ 11 w 2391"/>
                <a:gd name="T53" fmla="*/ 845 h 1611"/>
                <a:gd name="T54" fmla="*/ 0 w 2391"/>
                <a:gd name="T55" fmla="*/ 709 h 1611"/>
                <a:gd name="T56" fmla="*/ 24 w 2391"/>
                <a:gd name="T57" fmla="*/ 575 h 1611"/>
                <a:gd name="T58" fmla="*/ 83 w 2391"/>
                <a:gd name="T59" fmla="*/ 447 h 1611"/>
                <a:gd name="T60" fmla="*/ 171 w 2391"/>
                <a:gd name="T61" fmla="*/ 331 h 1611"/>
                <a:gd name="T62" fmla="*/ 290 w 2391"/>
                <a:gd name="T63" fmla="*/ 227 h 1611"/>
                <a:gd name="T64" fmla="*/ 435 w 2391"/>
                <a:gd name="T65" fmla="*/ 141 h 1611"/>
                <a:gd name="T66" fmla="*/ 602 w 2391"/>
                <a:gd name="T67" fmla="*/ 74 h 1611"/>
                <a:gd name="T68" fmla="*/ 786 w 2391"/>
                <a:gd name="T69" fmla="*/ 28 h 1611"/>
                <a:gd name="T70" fmla="*/ 980 w 2391"/>
                <a:gd name="T71" fmla="*/ 3 h 1611"/>
                <a:gd name="T72" fmla="*/ 1181 w 2391"/>
                <a:gd name="T73" fmla="*/ 3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91" h="1611">
                  <a:moveTo>
                    <a:pt x="1283" y="11"/>
                  </a:moveTo>
                  <a:lnTo>
                    <a:pt x="1385" y="24"/>
                  </a:lnTo>
                  <a:lnTo>
                    <a:pt x="1484" y="46"/>
                  </a:lnTo>
                  <a:lnTo>
                    <a:pt x="1582" y="69"/>
                  </a:lnTo>
                  <a:lnTo>
                    <a:pt x="1675" y="100"/>
                  </a:lnTo>
                  <a:lnTo>
                    <a:pt x="1768" y="136"/>
                  </a:lnTo>
                  <a:lnTo>
                    <a:pt x="1854" y="175"/>
                  </a:lnTo>
                  <a:lnTo>
                    <a:pt x="1936" y="221"/>
                  </a:lnTo>
                  <a:lnTo>
                    <a:pt x="2012" y="270"/>
                  </a:lnTo>
                  <a:lnTo>
                    <a:pt x="2083" y="322"/>
                  </a:lnTo>
                  <a:lnTo>
                    <a:pt x="2148" y="380"/>
                  </a:lnTo>
                  <a:lnTo>
                    <a:pt x="2207" y="439"/>
                  </a:lnTo>
                  <a:lnTo>
                    <a:pt x="2257" y="501"/>
                  </a:lnTo>
                  <a:lnTo>
                    <a:pt x="2300" y="566"/>
                  </a:lnTo>
                  <a:lnTo>
                    <a:pt x="2334" y="631"/>
                  </a:lnTo>
                  <a:lnTo>
                    <a:pt x="2360" y="698"/>
                  </a:lnTo>
                  <a:lnTo>
                    <a:pt x="2380" y="767"/>
                  </a:lnTo>
                  <a:lnTo>
                    <a:pt x="2388" y="836"/>
                  </a:lnTo>
                  <a:lnTo>
                    <a:pt x="2391" y="903"/>
                  </a:lnTo>
                  <a:lnTo>
                    <a:pt x="2382" y="970"/>
                  </a:lnTo>
                  <a:lnTo>
                    <a:pt x="2367" y="1037"/>
                  </a:lnTo>
                  <a:lnTo>
                    <a:pt x="2343" y="1102"/>
                  </a:lnTo>
                  <a:lnTo>
                    <a:pt x="2311" y="1164"/>
                  </a:lnTo>
                  <a:lnTo>
                    <a:pt x="2270" y="1225"/>
                  </a:lnTo>
                  <a:lnTo>
                    <a:pt x="2220" y="1281"/>
                  </a:lnTo>
                  <a:lnTo>
                    <a:pt x="2166" y="1335"/>
                  </a:lnTo>
                  <a:lnTo>
                    <a:pt x="2101" y="1384"/>
                  </a:lnTo>
                  <a:lnTo>
                    <a:pt x="2032" y="1430"/>
                  </a:lnTo>
                  <a:lnTo>
                    <a:pt x="1958" y="1471"/>
                  </a:lnTo>
                  <a:lnTo>
                    <a:pt x="1876" y="1508"/>
                  </a:lnTo>
                  <a:lnTo>
                    <a:pt x="1789" y="1538"/>
                  </a:lnTo>
                  <a:lnTo>
                    <a:pt x="1701" y="1564"/>
                  </a:lnTo>
                  <a:lnTo>
                    <a:pt x="1608" y="1585"/>
                  </a:lnTo>
                  <a:lnTo>
                    <a:pt x="1510" y="1598"/>
                  </a:lnTo>
                  <a:lnTo>
                    <a:pt x="1411" y="1609"/>
                  </a:lnTo>
                  <a:lnTo>
                    <a:pt x="1311" y="1611"/>
                  </a:lnTo>
                  <a:lnTo>
                    <a:pt x="1210" y="1609"/>
                  </a:lnTo>
                  <a:lnTo>
                    <a:pt x="1108" y="1600"/>
                  </a:lnTo>
                  <a:lnTo>
                    <a:pt x="1006" y="1587"/>
                  </a:lnTo>
                  <a:lnTo>
                    <a:pt x="907" y="1568"/>
                  </a:lnTo>
                  <a:lnTo>
                    <a:pt x="809" y="1542"/>
                  </a:lnTo>
                  <a:lnTo>
                    <a:pt x="716" y="1512"/>
                  </a:lnTo>
                  <a:lnTo>
                    <a:pt x="626" y="1475"/>
                  </a:lnTo>
                  <a:lnTo>
                    <a:pt x="537" y="1436"/>
                  </a:lnTo>
                  <a:lnTo>
                    <a:pt x="455" y="1391"/>
                  </a:lnTo>
                  <a:lnTo>
                    <a:pt x="379" y="1341"/>
                  </a:lnTo>
                  <a:lnTo>
                    <a:pt x="308" y="1289"/>
                  </a:lnTo>
                  <a:lnTo>
                    <a:pt x="243" y="1233"/>
                  </a:lnTo>
                  <a:lnTo>
                    <a:pt x="184" y="1173"/>
                  </a:lnTo>
                  <a:lnTo>
                    <a:pt x="134" y="1110"/>
                  </a:lnTo>
                  <a:lnTo>
                    <a:pt x="91" y="1045"/>
                  </a:lnTo>
                  <a:lnTo>
                    <a:pt x="57" y="981"/>
                  </a:lnTo>
                  <a:lnTo>
                    <a:pt x="31" y="914"/>
                  </a:lnTo>
                  <a:lnTo>
                    <a:pt x="11" y="845"/>
                  </a:lnTo>
                  <a:lnTo>
                    <a:pt x="3" y="776"/>
                  </a:lnTo>
                  <a:lnTo>
                    <a:pt x="0" y="709"/>
                  </a:lnTo>
                  <a:lnTo>
                    <a:pt x="9" y="642"/>
                  </a:lnTo>
                  <a:lnTo>
                    <a:pt x="24" y="575"/>
                  </a:lnTo>
                  <a:lnTo>
                    <a:pt x="48" y="510"/>
                  </a:lnTo>
                  <a:lnTo>
                    <a:pt x="83" y="447"/>
                  </a:lnTo>
                  <a:lnTo>
                    <a:pt x="121" y="387"/>
                  </a:lnTo>
                  <a:lnTo>
                    <a:pt x="171" y="331"/>
                  </a:lnTo>
                  <a:lnTo>
                    <a:pt x="227" y="277"/>
                  </a:lnTo>
                  <a:lnTo>
                    <a:pt x="290" y="227"/>
                  </a:lnTo>
                  <a:lnTo>
                    <a:pt x="359" y="182"/>
                  </a:lnTo>
                  <a:lnTo>
                    <a:pt x="435" y="141"/>
                  </a:lnTo>
                  <a:lnTo>
                    <a:pt x="515" y="104"/>
                  </a:lnTo>
                  <a:lnTo>
                    <a:pt x="602" y="74"/>
                  </a:lnTo>
                  <a:lnTo>
                    <a:pt x="690" y="48"/>
                  </a:lnTo>
                  <a:lnTo>
                    <a:pt x="786" y="28"/>
                  </a:lnTo>
                  <a:lnTo>
                    <a:pt x="881" y="13"/>
                  </a:lnTo>
                  <a:lnTo>
                    <a:pt x="980" y="3"/>
                  </a:lnTo>
                  <a:lnTo>
                    <a:pt x="1082" y="0"/>
                  </a:lnTo>
                  <a:lnTo>
                    <a:pt x="1181" y="3"/>
                  </a:lnTo>
                  <a:lnTo>
                    <a:pt x="1283" y="11"/>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659" name="Rectangle 115"/>
            <p:cNvSpPr>
              <a:spLocks noChangeAspect="1" noChangeArrowheads="1"/>
            </p:cNvSpPr>
            <p:nvPr/>
          </p:nvSpPr>
          <p:spPr bwMode="auto">
            <a:xfrm>
              <a:off x="1238" y="2826"/>
              <a:ext cx="10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4</a:t>
              </a:r>
              <a:endParaRPr lang="en-US" sz="1600"/>
            </a:p>
          </p:txBody>
        </p:sp>
      </p:grpSp>
      <p:grpSp>
        <p:nvGrpSpPr>
          <p:cNvPr id="1644660" name="Group 116"/>
          <p:cNvGrpSpPr>
            <a:grpSpLocks noChangeAspect="1"/>
          </p:cNvGrpSpPr>
          <p:nvPr/>
        </p:nvGrpSpPr>
        <p:grpSpPr bwMode="auto">
          <a:xfrm>
            <a:off x="2247901" y="1673226"/>
            <a:ext cx="2595563" cy="2289175"/>
            <a:chOff x="194" y="975"/>
            <a:chExt cx="2522" cy="2224"/>
          </a:xfrm>
        </p:grpSpPr>
        <p:sp>
          <p:nvSpPr>
            <p:cNvPr id="1644661" name="Rectangle 117"/>
            <p:cNvSpPr>
              <a:spLocks noChangeAspect="1" noChangeArrowheads="1"/>
            </p:cNvSpPr>
            <p:nvPr/>
          </p:nvSpPr>
          <p:spPr bwMode="auto">
            <a:xfrm>
              <a:off x="2138" y="975"/>
              <a:ext cx="10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FF0000"/>
                  </a:solidFill>
                </a:rPr>
                <a:t>5</a:t>
              </a:r>
              <a:endParaRPr lang="en-US" sz="1600"/>
            </a:p>
          </p:txBody>
        </p:sp>
        <p:sp>
          <p:nvSpPr>
            <p:cNvPr id="1644662" name="Freeform 118"/>
            <p:cNvSpPr>
              <a:spLocks noChangeAspect="1"/>
            </p:cNvSpPr>
            <p:nvPr/>
          </p:nvSpPr>
          <p:spPr bwMode="auto">
            <a:xfrm>
              <a:off x="194" y="988"/>
              <a:ext cx="2522" cy="2211"/>
            </a:xfrm>
            <a:custGeom>
              <a:avLst/>
              <a:gdLst>
                <a:gd name="T0" fmla="*/ 1363 w 2522"/>
                <a:gd name="T1" fmla="*/ 4 h 2211"/>
                <a:gd name="T2" fmla="*/ 1568 w 2522"/>
                <a:gd name="T3" fmla="*/ 34 h 2211"/>
                <a:gd name="T4" fmla="*/ 1765 w 2522"/>
                <a:gd name="T5" fmla="*/ 92 h 2211"/>
                <a:gd name="T6" fmla="*/ 1949 w 2522"/>
                <a:gd name="T7" fmla="*/ 179 h 2211"/>
                <a:gd name="T8" fmla="*/ 2113 w 2522"/>
                <a:gd name="T9" fmla="*/ 291 h 2211"/>
                <a:gd name="T10" fmla="*/ 2254 w 2522"/>
                <a:gd name="T11" fmla="*/ 425 h 2211"/>
                <a:gd name="T12" fmla="*/ 2368 w 2522"/>
                <a:gd name="T13" fmla="*/ 578 h 2211"/>
                <a:gd name="T14" fmla="*/ 2453 w 2522"/>
                <a:gd name="T15" fmla="*/ 744 h 2211"/>
                <a:gd name="T16" fmla="*/ 2505 w 2522"/>
                <a:gd name="T17" fmla="*/ 922 h 2211"/>
                <a:gd name="T18" fmla="*/ 2522 w 2522"/>
                <a:gd name="T19" fmla="*/ 1103 h 2211"/>
                <a:gd name="T20" fmla="*/ 2505 w 2522"/>
                <a:gd name="T21" fmla="*/ 1284 h 2211"/>
                <a:gd name="T22" fmla="*/ 2453 w 2522"/>
                <a:gd name="T23" fmla="*/ 1461 h 2211"/>
                <a:gd name="T24" fmla="*/ 2371 w 2522"/>
                <a:gd name="T25" fmla="*/ 1630 h 2211"/>
                <a:gd name="T26" fmla="*/ 2256 w 2522"/>
                <a:gd name="T27" fmla="*/ 1783 h 2211"/>
                <a:gd name="T28" fmla="*/ 2115 w 2522"/>
                <a:gd name="T29" fmla="*/ 1917 h 2211"/>
                <a:gd name="T30" fmla="*/ 1951 w 2522"/>
                <a:gd name="T31" fmla="*/ 2029 h 2211"/>
                <a:gd name="T32" fmla="*/ 1769 w 2522"/>
                <a:gd name="T33" fmla="*/ 2118 h 2211"/>
                <a:gd name="T34" fmla="*/ 1572 w 2522"/>
                <a:gd name="T35" fmla="*/ 2176 h 2211"/>
                <a:gd name="T36" fmla="*/ 1367 w 2522"/>
                <a:gd name="T37" fmla="*/ 2206 h 2211"/>
                <a:gd name="T38" fmla="*/ 1159 w 2522"/>
                <a:gd name="T39" fmla="*/ 2206 h 2211"/>
                <a:gd name="T40" fmla="*/ 954 w 2522"/>
                <a:gd name="T41" fmla="*/ 2178 h 2211"/>
                <a:gd name="T42" fmla="*/ 755 w 2522"/>
                <a:gd name="T43" fmla="*/ 2118 h 2211"/>
                <a:gd name="T44" fmla="*/ 573 w 2522"/>
                <a:gd name="T45" fmla="*/ 2031 h 2211"/>
                <a:gd name="T46" fmla="*/ 409 w 2522"/>
                <a:gd name="T47" fmla="*/ 1919 h 2211"/>
                <a:gd name="T48" fmla="*/ 266 w 2522"/>
                <a:gd name="T49" fmla="*/ 1785 h 2211"/>
                <a:gd name="T50" fmla="*/ 151 w 2522"/>
                <a:gd name="T51" fmla="*/ 1634 h 2211"/>
                <a:gd name="T52" fmla="*/ 69 w 2522"/>
                <a:gd name="T53" fmla="*/ 1466 h 2211"/>
                <a:gd name="T54" fmla="*/ 17 w 2522"/>
                <a:gd name="T55" fmla="*/ 1289 h 2211"/>
                <a:gd name="T56" fmla="*/ 0 w 2522"/>
                <a:gd name="T57" fmla="*/ 1107 h 2211"/>
                <a:gd name="T58" fmla="*/ 17 w 2522"/>
                <a:gd name="T59" fmla="*/ 926 h 2211"/>
                <a:gd name="T60" fmla="*/ 67 w 2522"/>
                <a:gd name="T61" fmla="*/ 749 h 2211"/>
                <a:gd name="T62" fmla="*/ 151 w 2522"/>
                <a:gd name="T63" fmla="*/ 580 h 2211"/>
                <a:gd name="T64" fmla="*/ 264 w 2522"/>
                <a:gd name="T65" fmla="*/ 429 h 2211"/>
                <a:gd name="T66" fmla="*/ 404 w 2522"/>
                <a:gd name="T67" fmla="*/ 293 h 2211"/>
                <a:gd name="T68" fmla="*/ 569 w 2522"/>
                <a:gd name="T69" fmla="*/ 181 h 2211"/>
                <a:gd name="T70" fmla="*/ 753 w 2522"/>
                <a:gd name="T71" fmla="*/ 95 h 2211"/>
                <a:gd name="T72" fmla="*/ 949 w 2522"/>
                <a:gd name="T73" fmla="*/ 34 h 2211"/>
                <a:gd name="T74" fmla="*/ 1155 w 2522"/>
                <a:gd name="T75" fmla="*/ 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2" h="2211">
                  <a:moveTo>
                    <a:pt x="1259" y="0"/>
                  </a:moveTo>
                  <a:lnTo>
                    <a:pt x="1363" y="4"/>
                  </a:lnTo>
                  <a:lnTo>
                    <a:pt x="1466" y="15"/>
                  </a:lnTo>
                  <a:lnTo>
                    <a:pt x="1568" y="34"/>
                  </a:lnTo>
                  <a:lnTo>
                    <a:pt x="1668" y="60"/>
                  </a:lnTo>
                  <a:lnTo>
                    <a:pt x="1765" y="92"/>
                  </a:lnTo>
                  <a:lnTo>
                    <a:pt x="1858" y="131"/>
                  </a:lnTo>
                  <a:lnTo>
                    <a:pt x="1949" y="179"/>
                  </a:lnTo>
                  <a:lnTo>
                    <a:pt x="2033" y="233"/>
                  </a:lnTo>
                  <a:lnTo>
                    <a:pt x="2113" y="291"/>
                  </a:lnTo>
                  <a:lnTo>
                    <a:pt x="2187" y="356"/>
                  </a:lnTo>
                  <a:lnTo>
                    <a:pt x="2254" y="425"/>
                  </a:lnTo>
                  <a:lnTo>
                    <a:pt x="2314" y="498"/>
                  </a:lnTo>
                  <a:lnTo>
                    <a:pt x="2368" y="578"/>
                  </a:lnTo>
                  <a:lnTo>
                    <a:pt x="2414" y="660"/>
                  </a:lnTo>
                  <a:lnTo>
                    <a:pt x="2453" y="744"/>
                  </a:lnTo>
                  <a:lnTo>
                    <a:pt x="2483" y="831"/>
                  </a:lnTo>
                  <a:lnTo>
                    <a:pt x="2505" y="922"/>
                  </a:lnTo>
                  <a:lnTo>
                    <a:pt x="2518" y="1012"/>
                  </a:lnTo>
                  <a:lnTo>
                    <a:pt x="2522" y="1103"/>
                  </a:lnTo>
                  <a:lnTo>
                    <a:pt x="2518" y="1194"/>
                  </a:lnTo>
                  <a:lnTo>
                    <a:pt x="2505" y="1284"/>
                  </a:lnTo>
                  <a:lnTo>
                    <a:pt x="2483" y="1375"/>
                  </a:lnTo>
                  <a:lnTo>
                    <a:pt x="2453" y="1461"/>
                  </a:lnTo>
                  <a:lnTo>
                    <a:pt x="2416" y="1548"/>
                  </a:lnTo>
                  <a:lnTo>
                    <a:pt x="2371" y="1630"/>
                  </a:lnTo>
                  <a:lnTo>
                    <a:pt x="2317" y="1707"/>
                  </a:lnTo>
                  <a:lnTo>
                    <a:pt x="2256" y="1783"/>
                  </a:lnTo>
                  <a:lnTo>
                    <a:pt x="2189" y="1852"/>
                  </a:lnTo>
                  <a:lnTo>
                    <a:pt x="2115" y="1917"/>
                  </a:lnTo>
                  <a:lnTo>
                    <a:pt x="2037" y="1975"/>
                  </a:lnTo>
                  <a:lnTo>
                    <a:pt x="1951" y="2029"/>
                  </a:lnTo>
                  <a:lnTo>
                    <a:pt x="1862" y="2077"/>
                  </a:lnTo>
                  <a:lnTo>
                    <a:pt x="1769" y="2118"/>
                  </a:lnTo>
                  <a:lnTo>
                    <a:pt x="1672" y="2150"/>
                  </a:lnTo>
                  <a:lnTo>
                    <a:pt x="1572" y="2176"/>
                  </a:lnTo>
                  <a:lnTo>
                    <a:pt x="1471" y="2195"/>
                  </a:lnTo>
                  <a:lnTo>
                    <a:pt x="1367" y="2206"/>
                  </a:lnTo>
                  <a:lnTo>
                    <a:pt x="1263" y="2211"/>
                  </a:lnTo>
                  <a:lnTo>
                    <a:pt x="1159" y="2206"/>
                  </a:lnTo>
                  <a:lnTo>
                    <a:pt x="1055" y="2195"/>
                  </a:lnTo>
                  <a:lnTo>
                    <a:pt x="954" y="2178"/>
                  </a:lnTo>
                  <a:lnTo>
                    <a:pt x="852" y="2152"/>
                  </a:lnTo>
                  <a:lnTo>
                    <a:pt x="755" y="2118"/>
                  </a:lnTo>
                  <a:lnTo>
                    <a:pt x="662" y="2079"/>
                  </a:lnTo>
                  <a:lnTo>
                    <a:pt x="573" y="2031"/>
                  </a:lnTo>
                  <a:lnTo>
                    <a:pt x="486" y="1980"/>
                  </a:lnTo>
                  <a:lnTo>
                    <a:pt x="409" y="1919"/>
                  </a:lnTo>
                  <a:lnTo>
                    <a:pt x="333" y="1856"/>
                  </a:lnTo>
                  <a:lnTo>
                    <a:pt x="266" y="1785"/>
                  </a:lnTo>
                  <a:lnTo>
                    <a:pt x="205" y="1712"/>
                  </a:lnTo>
                  <a:lnTo>
                    <a:pt x="151" y="1634"/>
                  </a:lnTo>
                  <a:lnTo>
                    <a:pt x="106" y="1552"/>
                  </a:lnTo>
                  <a:lnTo>
                    <a:pt x="69" y="1466"/>
                  </a:lnTo>
                  <a:lnTo>
                    <a:pt x="39" y="1379"/>
                  </a:lnTo>
                  <a:lnTo>
                    <a:pt x="17" y="1289"/>
                  </a:lnTo>
                  <a:lnTo>
                    <a:pt x="4" y="1198"/>
                  </a:lnTo>
                  <a:lnTo>
                    <a:pt x="0" y="1107"/>
                  </a:lnTo>
                  <a:lnTo>
                    <a:pt x="4" y="1017"/>
                  </a:lnTo>
                  <a:lnTo>
                    <a:pt x="17" y="926"/>
                  </a:lnTo>
                  <a:lnTo>
                    <a:pt x="37" y="835"/>
                  </a:lnTo>
                  <a:lnTo>
                    <a:pt x="67" y="749"/>
                  </a:lnTo>
                  <a:lnTo>
                    <a:pt x="106" y="662"/>
                  </a:lnTo>
                  <a:lnTo>
                    <a:pt x="151" y="580"/>
                  </a:lnTo>
                  <a:lnTo>
                    <a:pt x="203" y="503"/>
                  </a:lnTo>
                  <a:lnTo>
                    <a:pt x="264" y="429"/>
                  </a:lnTo>
                  <a:lnTo>
                    <a:pt x="331" y="358"/>
                  </a:lnTo>
                  <a:lnTo>
                    <a:pt x="404" y="293"/>
                  </a:lnTo>
                  <a:lnTo>
                    <a:pt x="484" y="235"/>
                  </a:lnTo>
                  <a:lnTo>
                    <a:pt x="569" y="181"/>
                  </a:lnTo>
                  <a:lnTo>
                    <a:pt x="660" y="133"/>
                  </a:lnTo>
                  <a:lnTo>
                    <a:pt x="753" y="95"/>
                  </a:lnTo>
                  <a:lnTo>
                    <a:pt x="850" y="60"/>
                  </a:lnTo>
                  <a:lnTo>
                    <a:pt x="949" y="34"/>
                  </a:lnTo>
                  <a:lnTo>
                    <a:pt x="1051" y="15"/>
                  </a:lnTo>
                  <a:lnTo>
                    <a:pt x="1155" y="4"/>
                  </a:lnTo>
                  <a:lnTo>
                    <a:pt x="125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1173903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445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445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446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446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445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4459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6446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64465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64457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6446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64462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64465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64457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64460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64463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164465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1644568"/>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164459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499"/>
                                          </p:stCondLst>
                                        </p:cTn>
                                        <p:tgtEl>
                                          <p:spTgt spid="164462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1644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70" name="Rectangle 2"/>
          <p:cNvSpPr>
            <a:spLocks noGrp="1" noChangeArrowheads="1"/>
          </p:cNvSpPr>
          <p:nvPr>
            <p:ph type="title"/>
          </p:nvPr>
        </p:nvSpPr>
        <p:spPr>
          <a:xfrm>
            <a:off x="1981200" y="533400"/>
            <a:ext cx="8229600" cy="1295400"/>
          </a:xfrm>
        </p:spPr>
        <p:txBody>
          <a:bodyPr>
            <a:normAutofit fontScale="90000"/>
          </a:bodyPr>
          <a:lstStyle/>
          <a:p>
            <a:r>
              <a:rPr lang="en-US" dirty="0"/>
              <a:t>Hierarchical Clustering:  </a:t>
            </a:r>
            <a:br>
              <a:rPr lang="en-US" dirty="0"/>
            </a:br>
            <a:r>
              <a:rPr lang="en-US" dirty="0"/>
              <a:t>Time and Space requirements</a:t>
            </a:r>
          </a:p>
        </p:txBody>
      </p:sp>
      <p:sp>
        <p:nvSpPr>
          <p:cNvPr id="1645571" name="Rectangle 3"/>
          <p:cNvSpPr>
            <a:spLocks noGrp="1" noChangeArrowheads="1"/>
          </p:cNvSpPr>
          <p:nvPr>
            <p:ph type="body" idx="1"/>
          </p:nvPr>
        </p:nvSpPr>
        <p:spPr>
          <a:xfrm>
            <a:off x="1828800" y="2133600"/>
            <a:ext cx="8229600" cy="4229100"/>
          </a:xfrm>
        </p:spPr>
        <p:txBody>
          <a:bodyPr/>
          <a:lstStyle/>
          <a:p>
            <a:r>
              <a:rPr lang="en-US" dirty="0"/>
              <a:t>O(</a:t>
            </a:r>
            <a:r>
              <a:rPr lang="en-US" dirty="0" err="1"/>
              <a:t>N</a:t>
            </a:r>
            <a:r>
              <a:rPr lang="en-US" baseline="30000" dirty="0" err="1"/>
              <a:t>2</a:t>
            </a:r>
            <a:r>
              <a:rPr lang="en-US" dirty="0"/>
              <a:t>) space since it uses the proximity matrix.  </a:t>
            </a:r>
          </a:p>
          <a:p>
            <a:pPr lvl="1"/>
            <a:r>
              <a:rPr lang="en-US" dirty="0"/>
              <a:t>N is the number of points.</a:t>
            </a:r>
          </a:p>
          <a:p>
            <a:pPr lvl="1"/>
            <a:endParaRPr lang="en-US" dirty="0"/>
          </a:p>
          <a:p>
            <a:r>
              <a:rPr lang="en-US" dirty="0"/>
              <a:t>O(</a:t>
            </a:r>
            <a:r>
              <a:rPr lang="en-US" dirty="0" err="1"/>
              <a:t>N</a:t>
            </a:r>
            <a:r>
              <a:rPr lang="en-US" baseline="30000" dirty="0" err="1"/>
              <a:t>3</a:t>
            </a:r>
            <a:r>
              <a:rPr lang="en-US" dirty="0"/>
              <a:t>) time in many cases</a:t>
            </a:r>
          </a:p>
          <a:p>
            <a:pPr lvl="1"/>
            <a:r>
              <a:rPr lang="en-US" dirty="0"/>
              <a:t>There are N steps and at each step the size, </a:t>
            </a:r>
            <a:r>
              <a:rPr lang="en-US" dirty="0" err="1"/>
              <a:t>N</a:t>
            </a:r>
            <a:r>
              <a:rPr lang="en-US" baseline="30000" dirty="0" err="1"/>
              <a:t>2</a:t>
            </a:r>
            <a:r>
              <a:rPr lang="en-US" dirty="0"/>
              <a:t>, proximity matrix must be updated and searched</a:t>
            </a:r>
          </a:p>
          <a:p>
            <a:pPr lvl="1"/>
            <a:r>
              <a:rPr lang="en-US" dirty="0"/>
              <a:t>Complexity can be reduced to O(</a:t>
            </a:r>
            <a:r>
              <a:rPr lang="en-US" dirty="0" err="1"/>
              <a:t>N</a:t>
            </a:r>
            <a:r>
              <a:rPr lang="en-US" baseline="30000" dirty="0" err="1"/>
              <a:t>2</a:t>
            </a:r>
            <a:r>
              <a:rPr lang="en-US" dirty="0"/>
              <a:t> log(N) ) time for some approaches</a:t>
            </a:r>
          </a:p>
          <a:p>
            <a:endParaRPr lang="en-US" dirty="0"/>
          </a:p>
          <a:p>
            <a:pPr lvl="1"/>
            <a:endParaRPr lang="en-US" dirty="0"/>
          </a:p>
          <a:p>
            <a:endParaRPr lang="en-US" dirty="0"/>
          </a:p>
        </p:txBody>
      </p:sp>
    </p:spTree>
    <p:extLst>
      <p:ext uri="{BB962C8B-B14F-4D97-AF65-F5344CB8AC3E}">
        <p14:creationId xmlns:p14="http://schemas.microsoft.com/office/powerpoint/2010/main" val="35969301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Rectangle 2"/>
          <p:cNvSpPr>
            <a:spLocks noGrp="1" noChangeArrowheads="1"/>
          </p:cNvSpPr>
          <p:nvPr>
            <p:ph type="title"/>
          </p:nvPr>
        </p:nvSpPr>
        <p:spPr>
          <a:xfrm>
            <a:off x="474561" y="533400"/>
            <a:ext cx="11482085" cy="1143000"/>
          </a:xfrm>
        </p:spPr>
        <p:txBody>
          <a:bodyPr>
            <a:noAutofit/>
          </a:bodyPr>
          <a:lstStyle/>
          <a:p>
            <a:r>
              <a:rPr lang="en-US" dirty="0"/>
              <a:t>Hierarchical Clustering: Problems and Limitations</a:t>
            </a:r>
          </a:p>
        </p:txBody>
      </p:sp>
      <p:sp>
        <p:nvSpPr>
          <p:cNvPr id="1646595" name="Rectangle 3"/>
          <p:cNvSpPr>
            <a:spLocks noGrp="1" noChangeArrowheads="1"/>
          </p:cNvSpPr>
          <p:nvPr>
            <p:ph type="body" idx="1"/>
          </p:nvPr>
        </p:nvSpPr>
        <p:spPr>
          <a:xfrm>
            <a:off x="347241" y="1828800"/>
            <a:ext cx="11482085" cy="4876800"/>
          </a:xfrm>
        </p:spPr>
        <p:txBody>
          <a:bodyPr>
            <a:normAutofit/>
          </a:bodyPr>
          <a:lstStyle/>
          <a:p>
            <a:r>
              <a:rPr lang="en-US" dirty="0"/>
              <a:t>Computational complexity in time and space</a:t>
            </a:r>
          </a:p>
          <a:p>
            <a:endParaRPr lang="en-US" dirty="0"/>
          </a:p>
          <a:p>
            <a:r>
              <a:rPr lang="en-US" dirty="0"/>
              <a:t>Once a decision is made to combine two clusters, it cannot be undone</a:t>
            </a:r>
          </a:p>
          <a:p>
            <a:pPr lvl="4"/>
            <a:endParaRPr lang="en-US" dirty="0"/>
          </a:p>
          <a:p>
            <a:r>
              <a:rPr lang="en-US" dirty="0"/>
              <a:t>No objective function is directly minimized</a:t>
            </a:r>
          </a:p>
          <a:p>
            <a:pPr lvl="4"/>
            <a:endParaRPr lang="en-US" dirty="0"/>
          </a:p>
          <a:p>
            <a:r>
              <a:rPr lang="en-US" dirty="0"/>
              <a:t>Different schemes have problems with one or more of the following:</a:t>
            </a:r>
          </a:p>
          <a:p>
            <a:pPr lvl="1"/>
            <a:r>
              <a:rPr lang="en-US" dirty="0"/>
              <a:t>Sensitivity to noise and outliers</a:t>
            </a:r>
          </a:p>
          <a:p>
            <a:pPr lvl="1"/>
            <a:r>
              <a:rPr lang="en-US" dirty="0"/>
              <a:t>Difficulty handling different sized clusters and convex shapes</a:t>
            </a:r>
          </a:p>
          <a:p>
            <a:pPr lvl="1"/>
            <a:r>
              <a:rPr lang="en-US" dirty="0"/>
              <a:t>Breaking large clusters</a:t>
            </a:r>
          </a:p>
        </p:txBody>
      </p:sp>
    </p:spTree>
    <p:extLst>
      <p:ext uri="{BB962C8B-B14F-4D97-AF65-F5344CB8AC3E}">
        <p14:creationId xmlns:p14="http://schemas.microsoft.com/office/powerpoint/2010/main" val="20473221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DBSCAN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155328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DBSCAN: Density-Based Clustering</a:t>
            </a:r>
          </a:p>
        </p:txBody>
      </p:sp>
      <p:sp>
        <p:nvSpPr>
          <p:cNvPr id="3" name="Content Placeholder 2"/>
          <p:cNvSpPr>
            <a:spLocks noGrp="1"/>
          </p:cNvSpPr>
          <p:nvPr>
            <p:ph idx="1"/>
          </p:nvPr>
        </p:nvSpPr>
        <p:spPr/>
        <p:txBody>
          <a:bodyPr>
            <a:normAutofit fontScale="92500" lnSpcReduction="20000"/>
          </a:bodyPr>
          <a:lstStyle/>
          <a:p>
            <a:r>
              <a:rPr lang="en-US" dirty="0">
                <a:solidFill>
                  <a:srgbClr val="0070C0"/>
                </a:solidFill>
              </a:rPr>
              <a:t>DBSCAN</a:t>
            </a:r>
            <a:r>
              <a:rPr lang="en-US" dirty="0"/>
              <a:t> is a </a:t>
            </a:r>
            <a:r>
              <a:rPr lang="en-US" dirty="0">
                <a:solidFill>
                  <a:schemeClr val="accent6">
                    <a:lumMod val="75000"/>
                  </a:schemeClr>
                </a:solidFill>
              </a:rPr>
              <a:t>Density-Based Clustering </a:t>
            </a:r>
            <a:r>
              <a:rPr lang="en-US" dirty="0"/>
              <a:t>algorithm</a:t>
            </a:r>
          </a:p>
          <a:p>
            <a:endParaRPr lang="en-US" dirty="0"/>
          </a:p>
          <a:p>
            <a:r>
              <a:rPr lang="en-US" dirty="0"/>
              <a:t>Reminder: In density based clustering we partition points into dense regions separated by not-so-dense regions.</a:t>
            </a:r>
          </a:p>
          <a:p>
            <a:endParaRPr lang="en-US" dirty="0"/>
          </a:p>
          <a:p>
            <a:r>
              <a:rPr lang="en-US" dirty="0"/>
              <a:t>Important Questions:</a:t>
            </a:r>
          </a:p>
          <a:p>
            <a:pPr lvl="1"/>
            <a:r>
              <a:rPr lang="en-US" dirty="0"/>
              <a:t>How do we measure density?</a:t>
            </a:r>
          </a:p>
          <a:p>
            <a:pPr lvl="1"/>
            <a:r>
              <a:rPr lang="en-US" dirty="0"/>
              <a:t>What is a dense region?</a:t>
            </a:r>
          </a:p>
          <a:p>
            <a:pPr lvl="1"/>
            <a:endParaRPr lang="en-US" dirty="0"/>
          </a:p>
          <a:p>
            <a:r>
              <a:rPr lang="en-US" dirty="0"/>
              <a:t>DBSCAN:</a:t>
            </a:r>
          </a:p>
          <a:p>
            <a:pPr lvl="1"/>
            <a:r>
              <a:rPr lang="en-US" dirty="0">
                <a:solidFill>
                  <a:schemeClr val="accent6">
                    <a:lumMod val="75000"/>
                  </a:schemeClr>
                </a:solidFill>
              </a:rPr>
              <a:t>Density at point </a:t>
            </a:r>
            <a:r>
              <a:rPr lang="en-US" dirty="0">
                <a:solidFill>
                  <a:srgbClr val="0070C0"/>
                </a:solidFill>
              </a:rPr>
              <a:t>p</a:t>
            </a:r>
            <a:r>
              <a:rPr lang="en-US" dirty="0"/>
              <a:t>: number of points within a circle of radius </a:t>
            </a:r>
            <a:r>
              <a:rPr lang="en-US" dirty="0" err="1">
                <a:solidFill>
                  <a:srgbClr val="0070C0"/>
                </a:solidFill>
              </a:rPr>
              <a:t>Eps</a:t>
            </a:r>
            <a:endParaRPr lang="en-US" dirty="0">
              <a:solidFill>
                <a:srgbClr val="0070C0"/>
              </a:solidFill>
            </a:endParaRPr>
          </a:p>
          <a:p>
            <a:pPr lvl="1"/>
            <a:r>
              <a:rPr lang="en-US" dirty="0">
                <a:solidFill>
                  <a:schemeClr val="accent6">
                    <a:lumMod val="75000"/>
                  </a:schemeClr>
                </a:solidFill>
              </a:rPr>
              <a:t>Dense Region</a:t>
            </a:r>
            <a:r>
              <a:rPr lang="en-US" dirty="0"/>
              <a:t>: A circle of radius </a:t>
            </a:r>
            <a:r>
              <a:rPr lang="en-US" dirty="0" err="1">
                <a:solidFill>
                  <a:srgbClr val="0070C0"/>
                </a:solidFill>
              </a:rPr>
              <a:t>Eps</a:t>
            </a:r>
            <a:r>
              <a:rPr lang="en-US" dirty="0">
                <a:solidFill>
                  <a:srgbClr val="0070C0"/>
                </a:solidFill>
              </a:rPr>
              <a:t> </a:t>
            </a:r>
            <a:r>
              <a:rPr lang="en-US" dirty="0"/>
              <a:t>that contains at least </a:t>
            </a:r>
            <a:r>
              <a:rPr lang="en-US" dirty="0" err="1">
                <a:solidFill>
                  <a:srgbClr val="0070C0"/>
                </a:solidFill>
              </a:rPr>
              <a:t>MinPts</a:t>
            </a:r>
            <a:r>
              <a:rPr lang="en-US" dirty="0">
                <a:solidFill>
                  <a:srgbClr val="0070C0"/>
                </a:solidFill>
              </a:rPr>
              <a:t> </a:t>
            </a:r>
            <a:r>
              <a:rPr lang="en-US" dirty="0"/>
              <a:t>points</a:t>
            </a:r>
          </a:p>
        </p:txBody>
      </p:sp>
    </p:spTree>
    <p:extLst>
      <p:ext uri="{BB962C8B-B14F-4D97-AF65-F5344CB8AC3E}">
        <p14:creationId xmlns:p14="http://schemas.microsoft.com/office/powerpoint/2010/main" val="30289492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Rectangle 2"/>
          <p:cNvSpPr>
            <a:spLocks noGrp="1" noChangeArrowheads="1"/>
          </p:cNvSpPr>
          <p:nvPr>
            <p:ph type="title"/>
          </p:nvPr>
        </p:nvSpPr>
        <p:spPr>
          <a:xfrm>
            <a:off x="1905000" y="457200"/>
            <a:ext cx="8280400" cy="1066800"/>
          </a:xfrm>
        </p:spPr>
        <p:txBody>
          <a:bodyPr>
            <a:normAutofit/>
          </a:bodyPr>
          <a:lstStyle/>
          <a:p>
            <a:r>
              <a:rPr lang="en-US" dirty="0"/>
              <a:t>DBSCAN</a:t>
            </a:r>
          </a:p>
        </p:txBody>
      </p:sp>
      <p:sp>
        <p:nvSpPr>
          <p:cNvPr id="1649667" name="Rectangle 3"/>
          <p:cNvSpPr>
            <a:spLocks noGrp="1" noChangeArrowheads="1"/>
          </p:cNvSpPr>
          <p:nvPr>
            <p:ph type="body" idx="1"/>
          </p:nvPr>
        </p:nvSpPr>
        <p:spPr>
          <a:xfrm>
            <a:off x="1752600" y="1524000"/>
            <a:ext cx="8001000" cy="5181600"/>
          </a:xfrm>
        </p:spPr>
        <p:txBody>
          <a:bodyPr/>
          <a:lstStyle/>
          <a:p>
            <a:pPr>
              <a:lnSpc>
                <a:spcPct val="90000"/>
              </a:lnSpc>
            </a:pPr>
            <a:r>
              <a:rPr lang="en-US" dirty="0"/>
              <a:t>Characterization of points</a:t>
            </a:r>
            <a:endParaRPr lang="en-US" sz="1800" dirty="0"/>
          </a:p>
          <a:p>
            <a:pPr lvl="1">
              <a:lnSpc>
                <a:spcPct val="90000"/>
              </a:lnSpc>
            </a:pPr>
            <a:r>
              <a:rPr lang="en-US" dirty="0"/>
              <a:t>A point is a </a:t>
            </a:r>
            <a:r>
              <a:rPr lang="en-US" dirty="0">
                <a:solidFill>
                  <a:srgbClr val="FF0000"/>
                </a:solidFill>
              </a:rPr>
              <a:t>core point</a:t>
            </a:r>
            <a:r>
              <a:rPr lang="en-US" dirty="0"/>
              <a:t> if it has more than a specified number of points (</a:t>
            </a:r>
            <a:r>
              <a:rPr lang="en-US" dirty="0" err="1">
                <a:solidFill>
                  <a:srgbClr val="0070C0"/>
                </a:solidFill>
              </a:rPr>
              <a:t>MinPts</a:t>
            </a:r>
            <a:r>
              <a:rPr lang="en-US" dirty="0"/>
              <a:t>) within </a:t>
            </a:r>
            <a:r>
              <a:rPr lang="en-US" dirty="0" err="1">
                <a:solidFill>
                  <a:srgbClr val="0070C0"/>
                </a:solidFill>
              </a:rPr>
              <a:t>Eps</a:t>
            </a:r>
            <a:endParaRPr lang="en-US" dirty="0">
              <a:solidFill>
                <a:srgbClr val="0070C0"/>
              </a:solidFill>
            </a:endParaRPr>
          </a:p>
          <a:p>
            <a:pPr lvl="2">
              <a:lnSpc>
                <a:spcPct val="90000"/>
              </a:lnSpc>
            </a:pPr>
            <a:r>
              <a:rPr lang="en-US" dirty="0"/>
              <a:t>These points belong in a </a:t>
            </a:r>
            <a:r>
              <a:rPr lang="en-US" dirty="0">
                <a:solidFill>
                  <a:schemeClr val="accent6">
                    <a:lumMod val="75000"/>
                  </a:schemeClr>
                </a:solidFill>
              </a:rPr>
              <a:t>dense region </a:t>
            </a:r>
            <a:r>
              <a:rPr lang="en-US" dirty="0"/>
              <a:t>and are at the </a:t>
            </a:r>
            <a:r>
              <a:rPr lang="en-US" dirty="0">
                <a:solidFill>
                  <a:schemeClr val="accent6">
                    <a:lumMod val="75000"/>
                  </a:schemeClr>
                </a:solidFill>
              </a:rPr>
              <a:t>interior</a:t>
            </a:r>
            <a:r>
              <a:rPr lang="en-US" dirty="0"/>
              <a:t> of a cluster</a:t>
            </a:r>
          </a:p>
          <a:p>
            <a:pPr lvl="1">
              <a:lnSpc>
                <a:spcPct val="90000"/>
              </a:lnSpc>
            </a:pPr>
            <a:endParaRPr lang="en-US" dirty="0"/>
          </a:p>
          <a:p>
            <a:pPr lvl="1">
              <a:lnSpc>
                <a:spcPct val="90000"/>
              </a:lnSpc>
            </a:pPr>
            <a:r>
              <a:rPr lang="en-US" dirty="0"/>
              <a:t>A </a:t>
            </a:r>
            <a:r>
              <a:rPr lang="en-US" dirty="0">
                <a:solidFill>
                  <a:srgbClr val="FF0000"/>
                </a:solidFill>
              </a:rPr>
              <a:t>border point</a:t>
            </a:r>
            <a:r>
              <a:rPr lang="en-US" dirty="0"/>
              <a:t> has fewer than </a:t>
            </a:r>
            <a:r>
              <a:rPr lang="en-US" dirty="0" err="1">
                <a:solidFill>
                  <a:srgbClr val="0070C0"/>
                </a:solidFill>
              </a:rPr>
              <a:t>MinPts</a:t>
            </a:r>
            <a:r>
              <a:rPr lang="en-US" dirty="0">
                <a:solidFill>
                  <a:srgbClr val="0070C0"/>
                </a:solidFill>
              </a:rPr>
              <a:t> </a:t>
            </a:r>
            <a:r>
              <a:rPr lang="en-US" dirty="0"/>
              <a:t>within </a:t>
            </a:r>
            <a:r>
              <a:rPr lang="en-US" dirty="0" err="1">
                <a:solidFill>
                  <a:srgbClr val="0070C0"/>
                </a:solidFill>
              </a:rPr>
              <a:t>Eps</a:t>
            </a:r>
            <a:r>
              <a:rPr lang="en-US" dirty="0"/>
              <a:t>, but is in the neighborhood of a </a:t>
            </a:r>
            <a:r>
              <a:rPr lang="en-US" dirty="0">
                <a:solidFill>
                  <a:schemeClr val="accent6">
                    <a:lumMod val="75000"/>
                  </a:schemeClr>
                </a:solidFill>
              </a:rPr>
              <a:t>core</a:t>
            </a:r>
            <a:r>
              <a:rPr lang="en-US" dirty="0"/>
              <a:t> point.</a:t>
            </a:r>
          </a:p>
          <a:p>
            <a:pPr lvl="1">
              <a:lnSpc>
                <a:spcPct val="90000"/>
              </a:lnSpc>
            </a:pPr>
            <a:endParaRPr lang="en-US" dirty="0"/>
          </a:p>
          <a:p>
            <a:pPr lvl="1">
              <a:lnSpc>
                <a:spcPct val="90000"/>
              </a:lnSpc>
            </a:pPr>
            <a:r>
              <a:rPr lang="en-US" dirty="0"/>
              <a:t>A </a:t>
            </a:r>
            <a:r>
              <a:rPr lang="en-US" dirty="0">
                <a:solidFill>
                  <a:srgbClr val="FF0000"/>
                </a:solidFill>
              </a:rPr>
              <a:t>noise point</a:t>
            </a:r>
            <a:r>
              <a:rPr lang="en-US" dirty="0"/>
              <a:t> is any point that is not a core point or a border point. </a:t>
            </a:r>
          </a:p>
          <a:p>
            <a:pPr marL="533400" indent="-533400">
              <a:spcBef>
                <a:spcPct val="20000"/>
              </a:spcBef>
            </a:pPr>
            <a:endParaRPr lang="en-US" sz="2400" dirty="0"/>
          </a:p>
        </p:txBody>
      </p:sp>
    </p:spTree>
    <p:extLst>
      <p:ext uri="{BB962C8B-B14F-4D97-AF65-F5344CB8AC3E}">
        <p14:creationId xmlns:p14="http://schemas.microsoft.com/office/powerpoint/2010/main" val="27609819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Rectangle 2"/>
          <p:cNvSpPr>
            <a:spLocks noGrp="1" noChangeArrowheads="1"/>
          </p:cNvSpPr>
          <p:nvPr>
            <p:ph type="title"/>
          </p:nvPr>
        </p:nvSpPr>
        <p:spPr>
          <a:xfrm>
            <a:off x="1905000" y="381000"/>
            <a:ext cx="8280400" cy="1219200"/>
          </a:xfrm>
        </p:spPr>
        <p:txBody>
          <a:bodyPr>
            <a:normAutofit fontScale="90000"/>
          </a:bodyPr>
          <a:lstStyle/>
          <a:p>
            <a:r>
              <a:rPr lang="en-US" dirty="0"/>
              <a:t>DBSCAN: Core, Border, and Noise Points</a:t>
            </a:r>
          </a:p>
        </p:txBody>
      </p:sp>
      <p:pic>
        <p:nvPicPr>
          <p:cNvPr id="1650691" name="Picture 3"/>
          <p:cNvPicPr>
            <a:picLocks noChangeAspect="1" noChangeArrowheads="1"/>
          </p:cNvPicPr>
          <p:nvPr/>
        </p:nvPicPr>
        <p:blipFill>
          <a:blip r:embed="rId2">
            <a:extLst>
              <a:ext uri="{28A0092B-C50C-407E-A947-70E740481C1C}">
                <a14:useLocalDpi xmlns:a14="http://schemas.microsoft.com/office/drawing/2010/main" val="0"/>
              </a:ext>
            </a:extLst>
          </a:blip>
          <a:srcRect b="4111"/>
          <a:stretch>
            <a:fillRect/>
          </a:stretch>
        </p:blipFill>
        <p:spPr bwMode="auto">
          <a:xfrm>
            <a:off x="2285999" y="1447800"/>
            <a:ext cx="731361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35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716885"/>
            <a:ext cx="8584423" cy="3204851"/>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Rectangle 2"/>
          <p:cNvSpPr>
            <a:spLocks noGrp="1" noChangeArrowheads="1"/>
          </p:cNvSpPr>
          <p:nvPr>
            <p:ph type="title"/>
          </p:nvPr>
        </p:nvSpPr>
        <p:spPr>
          <a:xfrm>
            <a:off x="1981200" y="533400"/>
            <a:ext cx="8280400" cy="1143000"/>
          </a:xfrm>
        </p:spPr>
        <p:txBody>
          <a:bodyPr>
            <a:normAutofit fontScale="90000"/>
          </a:bodyPr>
          <a:lstStyle/>
          <a:p>
            <a:r>
              <a:rPr lang="en-US" dirty="0"/>
              <a:t>DBSCAN: Core, Border and Noise Points</a:t>
            </a:r>
          </a:p>
        </p:txBody>
      </p:sp>
      <p:pic>
        <p:nvPicPr>
          <p:cNvPr id="16527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283" y="1558132"/>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2740" name="Text Box 4"/>
          <p:cNvSpPr txBox="1">
            <a:spLocks noChangeArrowheads="1"/>
          </p:cNvSpPr>
          <p:nvPr/>
        </p:nvSpPr>
        <p:spPr bwMode="auto">
          <a:xfrm>
            <a:off x="2514600" y="5355993"/>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Original Points</a:t>
            </a:r>
          </a:p>
        </p:txBody>
      </p:sp>
      <p:sp>
        <p:nvSpPr>
          <p:cNvPr id="1652741" name="Text Box 5"/>
          <p:cNvSpPr txBox="1">
            <a:spLocks noChangeArrowheads="1"/>
          </p:cNvSpPr>
          <p:nvPr/>
        </p:nvSpPr>
        <p:spPr bwMode="auto">
          <a:xfrm>
            <a:off x="6781800" y="5218674"/>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Point types: </a:t>
            </a:r>
            <a:r>
              <a:rPr lang="en-US" dirty="0">
                <a:solidFill>
                  <a:srgbClr val="92D050"/>
                </a:solidFill>
              </a:rPr>
              <a:t>core</a:t>
            </a:r>
            <a:r>
              <a:rPr lang="en-US" dirty="0"/>
              <a:t>, </a:t>
            </a:r>
            <a:r>
              <a:rPr lang="en-US" dirty="0">
                <a:solidFill>
                  <a:srgbClr val="003399"/>
                </a:solidFill>
              </a:rPr>
              <a:t>border</a:t>
            </a:r>
            <a:r>
              <a:rPr lang="en-US" dirty="0"/>
              <a:t> and </a:t>
            </a:r>
            <a:r>
              <a:rPr lang="en-US" dirty="0">
                <a:solidFill>
                  <a:srgbClr val="FF0000"/>
                </a:solidFill>
              </a:rPr>
              <a:t>noise</a:t>
            </a:r>
          </a:p>
        </p:txBody>
      </p:sp>
      <p:pic>
        <p:nvPicPr>
          <p:cNvPr id="16527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507" y="1564250"/>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2743" name="Text Box 7"/>
          <p:cNvSpPr txBox="1">
            <a:spLocks noChangeArrowheads="1"/>
          </p:cNvSpPr>
          <p:nvPr/>
        </p:nvSpPr>
        <p:spPr bwMode="auto">
          <a:xfrm>
            <a:off x="4263483" y="5953475"/>
            <a:ext cx="327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Eps</a:t>
            </a:r>
            <a:r>
              <a:rPr lang="en-US" dirty="0"/>
              <a:t> = 10, </a:t>
            </a:r>
            <a:r>
              <a:rPr lang="en-US" dirty="0" err="1"/>
              <a:t>MinPts</a:t>
            </a:r>
            <a:r>
              <a:rPr lang="en-US" dirty="0"/>
              <a:t> = 4</a:t>
            </a:r>
          </a:p>
        </p:txBody>
      </p:sp>
    </p:spTree>
    <p:extLst>
      <p:ext uri="{BB962C8B-B14F-4D97-AF65-F5344CB8AC3E}">
        <p14:creationId xmlns:p14="http://schemas.microsoft.com/office/powerpoint/2010/main" val="41595609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Rectangle 1026"/>
          <p:cNvSpPr>
            <a:spLocks noGrp="1" noChangeArrowheads="1"/>
          </p:cNvSpPr>
          <p:nvPr>
            <p:ph type="title"/>
          </p:nvPr>
        </p:nvSpPr>
        <p:spPr>
          <a:xfrm>
            <a:off x="1824990" y="457200"/>
            <a:ext cx="8426450" cy="838200"/>
          </a:xfrm>
          <a:noFill/>
          <a:ln/>
        </p:spPr>
        <p:txBody>
          <a:bodyPr vert="horz" lIns="92075" tIns="46038" rIns="92075" bIns="46038" rtlCol="0" anchor="ctr">
            <a:normAutofit/>
          </a:bodyPr>
          <a:lstStyle/>
          <a:p>
            <a:r>
              <a:rPr lang="en-US" altLang="zh-CN" dirty="0">
                <a:ea typeface="宋体" pitchFamily="2" charset="-122"/>
              </a:rPr>
              <a:t>Density-Connected points</a:t>
            </a:r>
          </a:p>
        </p:txBody>
      </p:sp>
      <p:sp>
        <p:nvSpPr>
          <p:cNvPr id="1499139" name="Rectangle 1027"/>
          <p:cNvSpPr>
            <a:spLocks noGrp="1" noChangeArrowheads="1"/>
          </p:cNvSpPr>
          <p:nvPr>
            <p:ph type="body" idx="1"/>
          </p:nvPr>
        </p:nvSpPr>
        <p:spPr>
          <a:xfrm>
            <a:off x="1752600" y="1447800"/>
            <a:ext cx="5638800" cy="5029200"/>
          </a:xfrm>
          <a:noFill/>
          <a:ln/>
        </p:spPr>
        <p:txBody>
          <a:bodyPr vert="horz" lIns="92075" tIns="46038" rIns="92075" bIns="46038" rtlCol="0">
            <a:normAutofit/>
          </a:bodyPr>
          <a:lstStyle/>
          <a:p>
            <a:pPr>
              <a:spcBef>
                <a:spcPct val="50000"/>
              </a:spcBef>
            </a:pPr>
            <a:r>
              <a:rPr lang="en-US" altLang="zh-CN" sz="2400" dirty="0">
                <a:solidFill>
                  <a:srgbClr val="FF0000"/>
                </a:solidFill>
                <a:ea typeface="宋体" pitchFamily="2" charset="-122"/>
              </a:rPr>
              <a:t>Density edge</a:t>
            </a:r>
          </a:p>
          <a:p>
            <a:pPr lvl="1">
              <a:spcBef>
                <a:spcPct val="50000"/>
              </a:spcBef>
            </a:pPr>
            <a:r>
              <a:rPr lang="en-US" altLang="zh-CN" dirty="0">
                <a:ea typeface="宋体" pitchFamily="2" charset="-122"/>
              </a:rPr>
              <a:t>We place an </a:t>
            </a:r>
            <a:r>
              <a:rPr lang="en-US" altLang="zh-CN" dirty="0">
                <a:solidFill>
                  <a:srgbClr val="FF0000"/>
                </a:solidFill>
                <a:ea typeface="宋体" pitchFamily="2" charset="-122"/>
              </a:rPr>
              <a:t>edge</a:t>
            </a:r>
            <a:r>
              <a:rPr lang="en-US" altLang="zh-CN" dirty="0">
                <a:ea typeface="宋体" pitchFamily="2" charset="-122"/>
              </a:rPr>
              <a:t> between two core points </a:t>
            </a:r>
            <a:r>
              <a:rPr lang="en-US" altLang="zh-CN" dirty="0">
                <a:solidFill>
                  <a:srgbClr val="00B050"/>
                </a:solidFill>
                <a:ea typeface="宋体" pitchFamily="2" charset="-122"/>
              </a:rPr>
              <a:t>q</a:t>
            </a:r>
            <a:r>
              <a:rPr lang="en-US" altLang="zh-CN" dirty="0">
                <a:ea typeface="宋体" pitchFamily="2" charset="-122"/>
              </a:rPr>
              <a:t> and </a:t>
            </a:r>
            <a:r>
              <a:rPr lang="en-US" altLang="zh-CN" dirty="0">
                <a:solidFill>
                  <a:srgbClr val="00B050"/>
                </a:solidFill>
                <a:ea typeface="宋体" pitchFamily="2" charset="-122"/>
              </a:rPr>
              <a:t>p</a:t>
            </a:r>
            <a:r>
              <a:rPr lang="en-US" altLang="zh-CN" dirty="0">
                <a:ea typeface="宋体" pitchFamily="2" charset="-122"/>
              </a:rPr>
              <a:t> if they are within distance </a:t>
            </a:r>
            <a:r>
              <a:rPr lang="en-US" altLang="zh-CN" dirty="0" err="1">
                <a:solidFill>
                  <a:srgbClr val="0070C0"/>
                </a:solidFill>
                <a:ea typeface="宋体" pitchFamily="2" charset="-122"/>
              </a:rPr>
              <a:t>Eps</a:t>
            </a:r>
            <a:r>
              <a:rPr lang="en-US" altLang="zh-CN" dirty="0">
                <a:ea typeface="宋体" pitchFamily="2" charset="-122"/>
              </a:rPr>
              <a:t>.</a:t>
            </a:r>
          </a:p>
          <a:p>
            <a:pPr>
              <a:spcBef>
                <a:spcPct val="50000"/>
              </a:spcBef>
            </a:pPr>
            <a:r>
              <a:rPr lang="en-US" altLang="zh-CN" sz="2400" dirty="0">
                <a:solidFill>
                  <a:srgbClr val="FF0000"/>
                </a:solidFill>
                <a:ea typeface="宋体" pitchFamily="2" charset="-122"/>
              </a:rPr>
              <a:t>Density-connected</a:t>
            </a:r>
          </a:p>
          <a:p>
            <a:pPr lvl="1">
              <a:spcBef>
                <a:spcPct val="50000"/>
              </a:spcBef>
            </a:pPr>
            <a:r>
              <a:rPr lang="en-US" altLang="zh-CN" dirty="0">
                <a:ea typeface="宋体" pitchFamily="2" charset="-122"/>
              </a:rPr>
              <a:t>A point </a:t>
            </a:r>
            <a:r>
              <a:rPr lang="en-US" altLang="zh-CN" dirty="0">
                <a:solidFill>
                  <a:srgbClr val="00B050"/>
                </a:solidFill>
                <a:ea typeface="宋体" pitchFamily="2" charset="-122"/>
              </a:rPr>
              <a:t>p</a:t>
            </a:r>
            <a:r>
              <a:rPr lang="en-US" altLang="zh-CN" dirty="0">
                <a:ea typeface="宋体" pitchFamily="2" charset="-122"/>
              </a:rPr>
              <a:t> is </a:t>
            </a:r>
            <a:r>
              <a:rPr lang="en-US" altLang="zh-CN" dirty="0">
                <a:solidFill>
                  <a:srgbClr val="FF0000"/>
                </a:solidFill>
                <a:ea typeface="宋体" pitchFamily="2" charset="-122"/>
              </a:rPr>
              <a:t>density-connected</a:t>
            </a:r>
            <a:r>
              <a:rPr lang="en-US" altLang="zh-CN" dirty="0">
                <a:ea typeface="宋体" pitchFamily="2" charset="-122"/>
              </a:rPr>
              <a:t> to a point </a:t>
            </a:r>
            <a:r>
              <a:rPr lang="en-US" altLang="zh-CN" dirty="0">
                <a:solidFill>
                  <a:srgbClr val="00B050"/>
                </a:solidFill>
                <a:ea typeface="宋体" pitchFamily="2" charset="-122"/>
              </a:rPr>
              <a:t>q </a:t>
            </a:r>
            <a:r>
              <a:rPr lang="en-US" altLang="zh-CN" dirty="0">
                <a:ea typeface="宋体" pitchFamily="2" charset="-122"/>
              </a:rPr>
              <a:t>if there is a </a:t>
            </a:r>
            <a:r>
              <a:rPr lang="en-US" altLang="zh-CN" dirty="0">
                <a:solidFill>
                  <a:schemeClr val="accent6">
                    <a:lumMod val="75000"/>
                  </a:schemeClr>
                </a:solidFill>
                <a:ea typeface="宋体" pitchFamily="2" charset="-122"/>
              </a:rPr>
              <a:t>path of edges </a:t>
            </a:r>
            <a:r>
              <a:rPr lang="en-US" altLang="zh-CN" dirty="0">
                <a:ea typeface="宋体" pitchFamily="2" charset="-122"/>
              </a:rPr>
              <a:t>from </a:t>
            </a:r>
            <a:r>
              <a:rPr lang="en-US" altLang="zh-CN" dirty="0">
                <a:solidFill>
                  <a:srgbClr val="00B050"/>
                </a:solidFill>
                <a:ea typeface="宋体" pitchFamily="2" charset="-122"/>
              </a:rPr>
              <a:t>p</a:t>
            </a:r>
            <a:r>
              <a:rPr lang="en-US" altLang="zh-CN" dirty="0">
                <a:ea typeface="宋体" pitchFamily="2" charset="-122"/>
              </a:rPr>
              <a:t> to </a:t>
            </a:r>
            <a:r>
              <a:rPr lang="en-US" altLang="zh-CN" dirty="0">
                <a:solidFill>
                  <a:srgbClr val="00B050"/>
                </a:solidFill>
                <a:ea typeface="宋体" pitchFamily="2" charset="-122"/>
              </a:rPr>
              <a:t>q</a:t>
            </a:r>
          </a:p>
        </p:txBody>
      </p:sp>
      <p:sp>
        <p:nvSpPr>
          <p:cNvPr id="1499140"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41"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42"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43"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44"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45"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46" name="Oval 1034"/>
          <p:cNvSpPr>
            <a:spLocks noChangeArrowheads="1"/>
          </p:cNvSpPr>
          <p:nvPr/>
        </p:nvSpPr>
        <p:spPr bwMode="auto">
          <a:xfrm>
            <a:off x="8991601" y="3017839"/>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47"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48"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49" name="Oval 1037"/>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50"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51"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52"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53"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54" name="Oval 1042"/>
          <p:cNvSpPr>
            <a:spLocks noChangeArrowheads="1"/>
          </p:cNvSpPr>
          <p:nvPr/>
        </p:nvSpPr>
        <p:spPr bwMode="auto">
          <a:xfrm>
            <a:off x="8610600" y="2438400"/>
            <a:ext cx="1104900" cy="11049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55"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56" name="Rectangle 1044"/>
          <p:cNvSpPr>
            <a:spLocks noChangeArrowheads="1"/>
          </p:cNvSpPr>
          <p:nvPr/>
        </p:nvSpPr>
        <p:spPr bwMode="auto">
          <a:xfrm>
            <a:off x="9493250" y="2051050"/>
            <a:ext cx="3810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spcBef>
                <a:spcPct val="50000"/>
              </a:spcBef>
            </a:pPr>
            <a:r>
              <a:rPr lang="en-US" altLang="zh-CN" b="1" i="1">
                <a:latin typeface="Times New Roman" pitchFamily="18" charset="0"/>
                <a:ea typeface="宋体" pitchFamily="2" charset="-122"/>
              </a:rPr>
              <a:t>p</a:t>
            </a:r>
          </a:p>
        </p:txBody>
      </p:sp>
      <p:sp>
        <p:nvSpPr>
          <p:cNvPr id="1499157" name="Rectangle 1045"/>
          <p:cNvSpPr>
            <a:spLocks noChangeArrowheads="1"/>
          </p:cNvSpPr>
          <p:nvPr/>
        </p:nvSpPr>
        <p:spPr bwMode="auto">
          <a:xfrm>
            <a:off x="8121650" y="2736850"/>
            <a:ext cx="3810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spcBef>
                <a:spcPct val="50000"/>
              </a:spcBef>
            </a:pPr>
            <a:r>
              <a:rPr lang="en-US" altLang="zh-CN" b="1" i="1">
                <a:latin typeface="Times New Roman" pitchFamily="18" charset="0"/>
                <a:ea typeface="宋体" pitchFamily="2" charset="-122"/>
              </a:rPr>
              <a:t>q</a:t>
            </a:r>
          </a:p>
        </p:txBody>
      </p:sp>
      <p:sp>
        <p:nvSpPr>
          <p:cNvPr id="1499158"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59" name="Rectangle 1047"/>
          <p:cNvSpPr>
            <a:spLocks noChangeArrowheads="1"/>
          </p:cNvSpPr>
          <p:nvPr/>
        </p:nvSpPr>
        <p:spPr bwMode="auto">
          <a:xfrm>
            <a:off x="8883650" y="2508250"/>
            <a:ext cx="6096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spcBef>
                <a:spcPct val="50000"/>
              </a:spcBef>
            </a:pPr>
            <a:r>
              <a:rPr lang="en-US" altLang="zh-CN" b="1" i="1">
                <a:latin typeface="Times New Roman" pitchFamily="18" charset="0"/>
                <a:ea typeface="宋体" pitchFamily="2" charset="-122"/>
              </a:rPr>
              <a:t>p</a:t>
            </a:r>
            <a:r>
              <a:rPr lang="en-US" altLang="zh-CN" b="1" i="1" baseline="-25000">
                <a:latin typeface="Times New Roman" pitchFamily="18" charset="0"/>
                <a:ea typeface="宋体" pitchFamily="2" charset="-122"/>
              </a:rPr>
              <a:t>1</a:t>
            </a:r>
          </a:p>
        </p:txBody>
      </p:sp>
      <p:sp>
        <p:nvSpPr>
          <p:cNvPr id="1499160" name="Line 1048"/>
          <p:cNvSpPr>
            <a:spLocks noChangeShapeType="1"/>
          </p:cNvSpPr>
          <p:nvPr/>
        </p:nvSpPr>
        <p:spPr bwMode="auto">
          <a:xfrm flipH="1">
            <a:off x="8959850" y="2355850"/>
            <a:ext cx="457200" cy="228600"/>
          </a:xfrm>
          <a:prstGeom prst="line">
            <a:avLst/>
          </a:prstGeom>
          <a:noFill/>
          <a:ln w="25400">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99161" name="Group 1049"/>
          <p:cNvGrpSpPr>
            <a:grpSpLocks/>
          </p:cNvGrpSpPr>
          <p:nvPr/>
        </p:nvGrpSpPr>
        <p:grpSpPr bwMode="auto">
          <a:xfrm>
            <a:off x="7391400" y="4343400"/>
            <a:ext cx="2863850" cy="1638300"/>
            <a:chOff x="3428" y="2740"/>
            <a:chExt cx="1804" cy="1032"/>
          </a:xfrm>
        </p:grpSpPr>
        <p:sp>
          <p:nvSpPr>
            <p:cNvPr id="1499162"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63"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64"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65"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66"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67"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68"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69"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70"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71"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72"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73"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74"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75"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76" name="Rectangle 1064"/>
            <p:cNvSpPr>
              <a:spLocks noChangeArrowheads="1"/>
            </p:cNvSpPr>
            <p:nvPr/>
          </p:nvSpPr>
          <p:spPr bwMode="auto">
            <a:xfrm>
              <a:off x="3504" y="2832"/>
              <a:ext cx="2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spcBef>
                  <a:spcPct val="50000"/>
                </a:spcBef>
              </a:pPr>
              <a:r>
                <a:rPr lang="en-US" altLang="zh-CN" b="1" i="1">
                  <a:latin typeface="Times New Roman" pitchFamily="18" charset="0"/>
                  <a:ea typeface="宋体" pitchFamily="2" charset="-122"/>
                </a:rPr>
                <a:t>p</a:t>
              </a:r>
            </a:p>
          </p:txBody>
        </p:sp>
        <p:sp>
          <p:nvSpPr>
            <p:cNvPr id="1499177" name="Rectangle 1065"/>
            <p:cNvSpPr>
              <a:spLocks noChangeArrowheads="1"/>
            </p:cNvSpPr>
            <p:nvPr/>
          </p:nvSpPr>
          <p:spPr bwMode="auto">
            <a:xfrm>
              <a:off x="4992" y="2832"/>
              <a:ext cx="2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spcBef>
                  <a:spcPct val="50000"/>
                </a:spcBef>
              </a:pPr>
              <a:r>
                <a:rPr lang="en-US" altLang="zh-CN" b="1" i="1">
                  <a:latin typeface="Times New Roman" pitchFamily="18" charset="0"/>
                  <a:ea typeface="宋体" pitchFamily="2" charset="-122"/>
                </a:rPr>
                <a:t>q</a:t>
              </a:r>
            </a:p>
          </p:txBody>
        </p:sp>
        <p:sp>
          <p:nvSpPr>
            <p:cNvPr id="1499178"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79"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0"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1"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2"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3"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4" name="Oval 1072"/>
            <p:cNvSpPr>
              <a:spLocks noChangeArrowheads="1"/>
            </p:cNvSpPr>
            <p:nvPr/>
          </p:nvSpPr>
          <p:spPr bwMode="auto">
            <a:xfrm>
              <a:off x="3524" y="298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5" name="Oval 1073"/>
            <p:cNvSpPr>
              <a:spLocks noChangeArrowheads="1"/>
            </p:cNvSpPr>
            <p:nvPr/>
          </p:nvSpPr>
          <p:spPr bwMode="auto">
            <a:xfrm>
              <a:off x="3860" y="3076"/>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6" name="Oval 1074"/>
            <p:cNvSpPr>
              <a:spLocks noChangeArrowheads="1"/>
            </p:cNvSpPr>
            <p:nvPr/>
          </p:nvSpPr>
          <p:spPr bwMode="auto">
            <a:xfrm>
              <a:off x="4244" y="298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7" name="Oval 1075"/>
            <p:cNvSpPr>
              <a:spLocks noChangeArrowheads="1"/>
            </p:cNvSpPr>
            <p:nvPr/>
          </p:nvSpPr>
          <p:spPr bwMode="auto">
            <a:xfrm>
              <a:off x="4484" y="274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8" name="Line 1076"/>
            <p:cNvSpPr>
              <a:spLocks noChangeShapeType="1"/>
            </p:cNvSpPr>
            <p:nvPr/>
          </p:nvSpPr>
          <p:spPr bwMode="auto">
            <a:xfrm flipV="1">
              <a:off x="3888" y="3312"/>
              <a:ext cx="288" cy="96"/>
            </a:xfrm>
            <a:prstGeom prst="line">
              <a:avLst/>
            </a:prstGeom>
            <a:noFill/>
            <a:ln w="25400">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89" name="Line 1077"/>
            <p:cNvSpPr>
              <a:spLocks noChangeShapeType="1"/>
            </p:cNvSpPr>
            <p:nvPr/>
          </p:nvSpPr>
          <p:spPr bwMode="auto">
            <a:xfrm flipH="1">
              <a:off x="4272" y="3264"/>
              <a:ext cx="240" cy="48"/>
            </a:xfrm>
            <a:prstGeom prst="line">
              <a:avLst/>
            </a:prstGeom>
            <a:noFill/>
            <a:ln w="25400">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90"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91"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92"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93" name="Oval 1081"/>
            <p:cNvSpPr>
              <a:spLocks noChangeArrowheads="1"/>
            </p:cNvSpPr>
            <p:nvPr/>
          </p:nvSpPr>
          <p:spPr bwMode="auto">
            <a:xfrm>
              <a:off x="3428" y="274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94" name="Line 1082"/>
            <p:cNvSpPr>
              <a:spLocks noChangeShapeType="1"/>
            </p:cNvSpPr>
            <p:nvPr/>
          </p:nvSpPr>
          <p:spPr bwMode="auto">
            <a:xfrm>
              <a:off x="3744" y="3072"/>
              <a:ext cx="96" cy="288"/>
            </a:xfrm>
            <a:prstGeom prst="line">
              <a:avLst/>
            </a:prstGeom>
            <a:noFill/>
            <a:ln w="25400">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95" name="Line 1083"/>
            <p:cNvSpPr>
              <a:spLocks noChangeShapeType="1"/>
            </p:cNvSpPr>
            <p:nvPr/>
          </p:nvSpPr>
          <p:spPr bwMode="auto">
            <a:xfrm flipH="1">
              <a:off x="4560" y="3072"/>
              <a:ext cx="240" cy="144"/>
            </a:xfrm>
            <a:prstGeom prst="line">
              <a:avLst/>
            </a:prstGeom>
            <a:noFill/>
            <a:ln w="25400">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9196" name="Rectangle 1084"/>
            <p:cNvSpPr>
              <a:spLocks noChangeArrowheads="1"/>
            </p:cNvSpPr>
            <p:nvPr/>
          </p:nvSpPr>
          <p:spPr bwMode="auto">
            <a:xfrm>
              <a:off x="4176" y="3312"/>
              <a:ext cx="2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spcBef>
                  <a:spcPct val="50000"/>
                </a:spcBef>
              </a:pPr>
              <a:r>
                <a:rPr lang="en-US" altLang="zh-CN" b="1" i="1">
                  <a:latin typeface="Times New Roman" pitchFamily="18" charset="0"/>
                  <a:ea typeface="宋体" pitchFamily="2" charset="-122"/>
                </a:rPr>
                <a:t>o</a:t>
              </a:r>
            </a:p>
          </p:txBody>
        </p:sp>
      </p:grpSp>
      <p:sp>
        <p:nvSpPr>
          <p:cNvPr id="1499197" name="Line 1085"/>
          <p:cNvSpPr>
            <a:spLocks noChangeShapeType="1"/>
          </p:cNvSpPr>
          <p:nvPr/>
        </p:nvSpPr>
        <p:spPr bwMode="auto">
          <a:xfrm flipV="1">
            <a:off x="8458200" y="2667000"/>
            <a:ext cx="457200" cy="304800"/>
          </a:xfrm>
          <a:prstGeom prst="line">
            <a:avLst/>
          </a:prstGeom>
          <a:noFill/>
          <a:ln w="25400">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0776060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Rectangle 2"/>
          <p:cNvSpPr>
            <a:spLocks noGrp="1" noChangeArrowheads="1"/>
          </p:cNvSpPr>
          <p:nvPr>
            <p:ph type="title"/>
          </p:nvPr>
        </p:nvSpPr>
        <p:spPr/>
        <p:txBody>
          <a:bodyPr/>
          <a:lstStyle/>
          <a:p>
            <a:r>
              <a:rPr lang="en-US" dirty="0"/>
              <a:t>DBSCAN Algorithm</a:t>
            </a:r>
          </a:p>
        </p:txBody>
      </p:sp>
      <p:sp>
        <p:nvSpPr>
          <p:cNvPr id="1651715" name="Rectangle 3"/>
          <p:cNvSpPr>
            <a:spLocks noGrp="1" noChangeArrowheads="1"/>
          </p:cNvSpPr>
          <p:nvPr>
            <p:ph type="body" idx="1"/>
          </p:nvPr>
        </p:nvSpPr>
        <p:spPr/>
        <p:txBody>
          <a:bodyPr/>
          <a:lstStyle/>
          <a:p>
            <a:r>
              <a:rPr lang="en-US" dirty="0"/>
              <a:t>Label points as </a:t>
            </a:r>
            <a:r>
              <a:rPr lang="en-US" dirty="0">
                <a:solidFill>
                  <a:srgbClr val="92D050"/>
                </a:solidFill>
              </a:rPr>
              <a:t>core</a:t>
            </a:r>
            <a:r>
              <a:rPr lang="en-US" dirty="0"/>
              <a:t>, </a:t>
            </a:r>
            <a:r>
              <a:rPr lang="en-US" dirty="0">
                <a:solidFill>
                  <a:srgbClr val="0070C0"/>
                </a:solidFill>
              </a:rPr>
              <a:t>border </a:t>
            </a:r>
            <a:r>
              <a:rPr lang="en-US" dirty="0"/>
              <a:t>and </a:t>
            </a:r>
            <a:r>
              <a:rPr lang="en-US" dirty="0">
                <a:solidFill>
                  <a:srgbClr val="FF0000"/>
                </a:solidFill>
              </a:rPr>
              <a:t>noise</a:t>
            </a:r>
            <a:endParaRPr lang="en-US" dirty="0"/>
          </a:p>
          <a:p>
            <a:r>
              <a:rPr lang="en-US" dirty="0"/>
              <a:t>Eliminate </a:t>
            </a:r>
            <a:r>
              <a:rPr lang="en-US" dirty="0">
                <a:solidFill>
                  <a:srgbClr val="FF0000"/>
                </a:solidFill>
              </a:rPr>
              <a:t>noise</a:t>
            </a:r>
            <a:r>
              <a:rPr lang="en-US" dirty="0"/>
              <a:t> points</a:t>
            </a:r>
          </a:p>
          <a:p>
            <a:r>
              <a:rPr lang="en-US" dirty="0"/>
              <a:t>For every </a:t>
            </a:r>
            <a:r>
              <a:rPr lang="en-US" dirty="0">
                <a:solidFill>
                  <a:srgbClr val="92D050"/>
                </a:solidFill>
              </a:rPr>
              <a:t>core</a:t>
            </a:r>
            <a:r>
              <a:rPr lang="en-US" dirty="0"/>
              <a:t> point </a:t>
            </a:r>
            <a:r>
              <a:rPr lang="en-US" dirty="0">
                <a:solidFill>
                  <a:srgbClr val="92D050"/>
                </a:solidFill>
              </a:rPr>
              <a:t>p</a:t>
            </a:r>
            <a:r>
              <a:rPr lang="en-US" dirty="0"/>
              <a:t> that has not been assigned to a cluster</a:t>
            </a:r>
          </a:p>
          <a:p>
            <a:pPr lvl="1"/>
            <a:r>
              <a:rPr lang="en-US" sz="2800" dirty="0"/>
              <a:t>Create a new cluster with the point </a:t>
            </a:r>
            <a:r>
              <a:rPr lang="en-US" sz="2800" dirty="0">
                <a:solidFill>
                  <a:srgbClr val="92D050"/>
                </a:solidFill>
              </a:rPr>
              <a:t>p</a:t>
            </a:r>
            <a:r>
              <a:rPr lang="en-US" sz="2800" dirty="0"/>
              <a:t> and all the points that are </a:t>
            </a:r>
            <a:r>
              <a:rPr lang="en-US" sz="2800" dirty="0">
                <a:solidFill>
                  <a:schemeClr val="accent6">
                    <a:lumMod val="75000"/>
                  </a:schemeClr>
                </a:solidFill>
              </a:rPr>
              <a:t>density-connected</a:t>
            </a:r>
            <a:r>
              <a:rPr lang="en-US" sz="2800" dirty="0"/>
              <a:t> to </a:t>
            </a:r>
            <a:r>
              <a:rPr lang="en-US" sz="2800" dirty="0">
                <a:solidFill>
                  <a:srgbClr val="92D050"/>
                </a:solidFill>
              </a:rPr>
              <a:t>p</a:t>
            </a:r>
            <a:r>
              <a:rPr lang="en-US" sz="2800" dirty="0"/>
              <a:t>.</a:t>
            </a:r>
          </a:p>
          <a:p>
            <a:r>
              <a:rPr lang="en-US" dirty="0"/>
              <a:t>Assign </a:t>
            </a:r>
            <a:r>
              <a:rPr lang="en-US" dirty="0">
                <a:solidFill>
                  <a:srgbClr val="0070C0"/>
                </a:solidFill>
              </a:rPr>
              <a:t>border</a:t>
            </a:r>
            <a:r>
              <a:rPr lang="en-US" dirty="0"/>
              <a:t> points to the cluster of  the closest core point.</a:t>
            </a:r>
          </a:p>
        </p:txBody>
      </p:sp>
    </p:spTree>
    <p:extLst>
      <p:ext uri="{BB962C8B-B14F-4D97-AF65-F5344CB8AC3E}">
        <p14:creationId xmlns:p14="http://schemas.microsoft.com/office/powerpoint/2010/main" val="35479561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ChangeArrowheads="1"/>
          </p:cNvSpPr>
          <p:nvPr>
            <p:ph type="title"/>
          </p:nvPr>
        </p:nvSpPr>
        <p:spPr>
          <a:xfrm>
            <a:off x="1905000" y="609600"/>
            <a:ext cx="8280400" cy="685800"/>
          </a:xfrm>
        </p:spPr>
        <p:txBody>
          <a:bodyPr>
            <a:normAutofit fontScale="90000"/>
          </a:bodyPr>
          <a:lstStyle/>
          <a:p>
            <a:r>
              <a:rPr lang="en-US" dirty="0"/>
              <a:t>DBSCAN: Determining </a:t>
            </a:r>
            <a:r>
              <a:rPr lang="en-US" dirty="0" err="1"/>
              <a:t>Eps</a:t>
            </a:r>
            <a:r>
              <a:rPr lang="en-US" dirty="0"/>
              <a:t> and </a:t>
            </a:r>
            <a:r>
              <a:rPr lang="en-US" dirty="0" err="1"/>
              <a:t>MinPts</a:t>
            </a:r>
            <a:endParaRPr lang="en-US" dirty="0"/>
          </a:p>
        </p:txBody>
      </p:sp>
      <p:sp>
        <p:nvSpPr>
          <p:cNvPr id="1655811" name="Rectangle 3"/>
          <p:cNvSpPr>
            <a:spLocks noGrp="1" noChangeArrowheads="1"/>
          </p:cNvSpPr>
          <p:nvPr>
            <p:ph type="body" idx="1"/>
          </p:nvPr>
        </p:nvSpPr>
        <p:spPr>
          <a:xfrm>
            <a:off x="2133600" y="1524000"/>
            <a:ext cx="8001000" cy="2209800"/>
          </a:xfrm>
          <a:noFill/>
          <a:ln/>
        </p:spPr>
        <p:txBody>
          <a:bodyPr>
            <a:normAutofit fontScale="92500" lnSpcReduction="10000"/>
          </a:bodyPr>
          <a:lstStyle/>
          <a:p>
            <a:pPr>
              <a:lnSpc>
                <a:spcPct val="90000"/>
              </a:lnSpc>
            </a:pPr>
            <a:r>
              <a:rPr lang="en-US" sz="2400" dirty="0"/>
              <a:t>Idea is that for points in a cluster, their </a:t>
            </a:r>
            <a:r>
              <a:rPr lang="en-US" sz="2400" dirty="0" err="1">
                <a:solidFill>
                  <a:srgbClr val="0070C0"/>
                </a:solidFill>
              </a:rPr>
              <a:t>k</a:t>
            </a:r>
            <a:r>
              <a:rPr lang="en-US" sz="2400" baseline="30000" dirty="0" err="1">
                <a:solidFill>
                  <a:srgbClr val="0070C0"/>
                </a:solidFill>
              </a:rPr>
              <a:t>th</a:t>
            </a:r>
            <a:r>
              <a:rPr lang="en-US" sz="2400" dirty="0"/>
              <a:t> nearest neighbors are at roughly the same distance</a:t>
            </a:r>
          </a:p>
          <a:p>
            <a:pPr>
              <a:lnSpc>
                <a:spcPct val="90000"/>
              </a:lnSpc>
            </a:pPr>
            <a:r>
              <a:rPr lang="en-US" sz="2400" dirty="0"/>
              <a:t>Noise points have the </a:t>
            </a:r>
            <a:r>
              <a:rPr lang="en-US" sz="2400" dirty="0" err="1">
                <a:solidFill>
                  <a:srgbClr val="0070C0"/>
                </a:solidFill>
              </a:rPr>
              <a:t>k</a:t>
            </a:r>
            <a:r>
              <a:rPr lang="en-US" sz="2400" baseline="30000" dirty="0" err="1">
                <a:solidFill>
                  <a:srgbClr val="0070C0"/>
                </a:solidFill>
              </a:rPr>
              <a:t>th</a:t>
            </a:r>
            <a:r>
              <a:rPr lang="en-US" sz="2400" dirty="0"/>
              <a:t> nearest neighbor at farther distance</a:t>
            </a:r>
          </a:p>
          <a:p>
            <a:pPr>
              <a:lnSpc>
                <a:spcPct val="90000"/>
              </a:lnSpc>
            </a:pPr>
            <a:r>
              <a:rPr lang="en-US" sz="2400" dirty="0"/>
              <a:t>So, plot sorted distance of every point to its </a:t>
            </a:r>
            <a:r>
              <a:rPr lang="en-US" sz="2400" dirty="0" err="1">
                <a:solidFill>
                  <a:srgbClr val="0070C0"/>
                </a:solidFill>
              </a:rPr>
              <a:t>k</a:t>
            </a:r>
            <a:r>
              <a:rPr lang="en-US" sz="2400" baseline="30000" dirty="0" err="1">
                <a:solidFill>
                  <a:srgbClr val="0070C0"/>
                </a:solidFill>
              </a:rPr>
              <a:t>th</a:t>
            </a:r>
            <a:r>
              <a:rPr lang="en-US" sz="2400" dirty="0"/>
              <a:t> nearest neighbor</a:t>
            </a:r>
          </a:p>
          <a:p>
            <a:pPr>
              <a:lnSpc>
                <a:spcPct val="90000"/>
              </a:lnSpc>
            </a:pPr>
            <a:r>
              <a:rPr lang="en-US" sz="2400" dirty="0"/>
              <a:t>Find the distance </a:t>
            </a:r>
            <a:r>
              <a:rPr lang="en-US" sz="2400" dirty="0">
                <a:solidFill>
                  <a:srgbClr val="0070C0"/>
                </a:solidFill>
              </a:rPr>
              <a:t>d</a:t>
            </a:r>
            <a:r>
              <a:rPr lang="en-US" sz="2400" dirty="0"/>
              <a:t> where there is a “</a:t>
            </a:r>
            <a:r>
              <a:rPr lang="en-US" sz="2400" dirty="0">
                <a:solidFill>
                  <a:schemeClr val="accent6">
                    <a:lumMod val="75000"/>
                  </a:schemeClr>
                </a:solidFill>
              </a:rPr>
              <a:t>knee</a:t>
            </a:r>
            <a:r>
              <a:rPr lang="en-US" sz="2400" dirty="0"/>
              <a:t>” in the curve</a:t>
            </a:r>
          </a:p>
          <a:p>
            <a:pPr lvl="1">
              <a:lnSpc>
                <a:spcPct val="90000"/>
              </a:lnSpc>
            </a:pPr>
            <a:r>
              <a:rPr lang="en-US" sz="2000" dirty="0" err="1">
                <a:solidFill>
                  <a:srgbClr val="0070C0"/>
                </a:solidFill>
              </a:rPr>
              <a:t>Eps</a:t>
            </a:r>
            <a:r>
              <a:rPr lang="en-US" sz="2000" dirty="0">
                <a:solidFill>
                  <a:srgbClr val="0070C0"/>
                </a:solidFill>
              </a:rPr>
              <a:t> = d, </a:t>
            </a:r>
            <a:r>
              <a:rPr lang="en-US" sz="2000" dirty="0" err="1">
                <a:solidFill>
                  <a:srgbClr val="0070C0"/>
                </a:solidFill>
              </a:rPr>
              <a:t>MinPts</a:t>
            </a:r>
            <a:r>
              <a:rPr lang="en-US" sz="2000" dirty="0">
                <a:solidFill>
                  <a:srgbClr val="0070C0"/>
                </a:solidFill>
              </a:rPr>
              <a:t> = k</a:t>
            </a:r>
          </a:p>
          <a:p>
            <a:pPr lvl="1">
              <a:lnSpc>
                <a:spcPct val="90000"/>
              </a:lnSpc>
            </a:pPr>
            <a:endParaRPr lang="en-US" dirty="0"/>
          </a:p>
        </p:txBody>
      </p:sp>
      <p:pic>
        <p:nvPicPr>
          <p:cNvPr id="16558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079" y="3810000"/>
            <a:ext cx="365601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7010400" y="5867400"/>
            <a:ext cx="17526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763001" y="5638800"/>
            <a:ext cx="1181477" cy="646331"/>
          </a:xfrm>
          <a:prstGeom prst="rect">
            <a:avLst/>
          </a:prstGeom>
          <a:noFill/>
        </p:spPr>
        <p:txBody>
          <a:bodyPr wrap="none" rtlCol="0">
            <a:spAutoFit/>
          </a:bodyPr>
          <a:lstStyle/>
          <a:p>
            <a:r>
              <a:rPr lang="en-US" dirty="0" err="1"/>
              <a:t>Eps</a:t>
            </a:r>
            <a:r>
              <a:rPr lang="en-US" dirty="0"/>
              <a:t> ~ 7-10</a:t>
            </a:r>
          </a:p>
          <a:p>
            <a:r>
              <a:rPr lang="en-US" dirty="0" err="1"/>
              <a:t>MinPts</a:t>
            </a:r>
            <a:r>
              <a:rPr lang="en-US" dirty="0"/>
              <a:t> = 4</a:t>
            </a:r>
          </a:p>
        </p:txBody>
      </p:sp>
    </p:spTree>
    <p:extLst>
      <p:ext uri="{BB962C8B-B14F-4D97-AF65-F5344CB8AC3E}">
        <p14:creationId xmlns:p14="http://schemas.microsoft.com/office/powerpoint/2010/main" val="29961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white background with black text&#10;&#10;Description automatically generated">
            <a:extLst>
              <a:ext uri="{FF2B5EF4-FFF2-40B4-BE49-F238E27FC236}">
                <a16:creationId xmlns:a16="http://schemas.microsoft.com/office/drawing/2014/main" id="{663E5BFD-61F4-6D57-F48B-AA8DFEC88815}"/>
              </a:ext>
            </a:extLst>
          </p:cNvPr>
          <p:cNvPicPr>
            <a:picLocks noGrp="1" noChangeAspect="1"/>
          </p:cNvPicPr>
          <p:nvPr>
            <p:ph idx="1"/>
          </p:nvPr>
        </p:nvPicPr>
        <p:blipFill>
          <a:blip r:embed="rId2"/>
          <a:stretch>
            <a:fillRect/>
          </a:stretch>
        </p:blipFill>
        <p:spPr>
          <a:xfrm>
            <a:off x="643467" y="1084411"/>
            <a:ext cx="10905066" cy="4689176"/>
          </a:xfrm>
          <a:prstGeom prst="rect">
            <a:avLst/>
          </a:prstGeom>
        </p:spPr>
      </p:pic>
    </p:spTree>
    <p:extLst>
      <p:ext uri="{BB962C8B-B14F-4D97-AF65-F5344CB8AC3E}">
        <p14:creationId xmlns:p14="http://schemas.microsoft.com/office/powerpoint/2010/main" val="1832451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3E3287D-CF65-B54B-436D-0FF95153FB51}"/>
              </a:ext>
            </a:extLst>
          </p:cNvPr>
          <p:cNvPicPr>
            <a:picLocks noGrp="1" noChangeAspect="1"/>
          </p:cNvPicPr>
          <p:nvPr>
            <p:ph idx="1"/>
          </p:nvPr>
        </p:nvPicPr>
        <p:blipFill>
          <a:blip r:embed="rId2"/>
          <a:stretch>
            <a:fillRect/>
          </a:stretch>
        </p:blipFill>
        <p:spPr>
          <a:xfrm>
            <a:off x="873797" y="436441"/>
            <a:ext cx="10444406" cy="5985118"/>
          </a:xfrm>
          <a:prstGeom prst="rect">
            <a:avLst/>
          </a:prstGeom>
        </p:spPr>
      </p:pic>
    </p:spTree>
    <p:extLst>
      <p:ext uri="{BB962C8B-B14F-4D97-AF65-F5344CB8AC3E}">
        <p14:creationId xmlns:p14="http://schemas.microsoft.com/office/powerpoint/2010/main" val="35996585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69E4AE-4DDC-6E0B-ABA4-B9AF1B14596B}"/>
              </a:ext>
            </a:extLst>
          </p:cNvPr>
          <p:cNvPicPr>
            <a:picLocks noGrp="1" noChangeAspect="1"/>
          </p:cNvPicPr>
          <p:nvPr>
            <p:ph idx="1"/>
          </p:nvPr>
        </p:nvPicPr>
        <p:blipFill>
          <a:blip r:embed="rId2"/>
          <a:stretch>
            <a:fillRect/>
          </a:stretch>
        </p:blipFill>
        <p:spPr>
          <a:xfrm>
            <a:off x="492418" y="776809"/>
            <a:ext cx="11376002" cy="5304381"/>
          </a:xfrm>
          <a:prstGeom prst="rect">
            <a:avLst/>
          </a:prstGeom>
        </p:spPr>
      </p:pic>
    </p:spTree>
    <p:extLst>
      <p:ext uri="{BB962C8B-B14F-4D97-AF65-F5344CB8AC3E}">
        <p14:creationId xmlns:p14="http://schemas.microsoft.com/office/powerpoint/2010/main" val="37010125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A9E709D-AF25-7132-4E24-1546804A1EB3}"/>
              </a:ext>
            </a:extLst>
          </p:cNvPr>
          <p:cNvPicPr>
            <a:picLocks noGrp="1" noChangeAspect="1"/>
          </p:cNvPicPr>
          <p:nvPr>
            <p:ph idx="1"/>
          </p:nvPr>
        </p:nvPicPr>
        <p:blipFill>
          <a:blip r:embed="rId2"/>
          <a:stretch>
            <a:fillRect/>
          </a:stretch>
        </p:blipFill>
        <p:spPr>
          <a:xfrm>
            <a:off x="889395" y="643466"/>
            <a:ext cx="10413209" cy="5571067"/>
          </a:xfrm>
          <a:prstGeom prst="rect">
            <a:avLst/>
          </a:prstGeom>
        </p:spPr>
      </p:pic>
    </p:spTree>
    <p:extLst>
      <p:ext uri="{BB962C8B-B14F-4D97-AF65-F5344CB8AC3E}">
        <p14:creationId xmlns:p14="http://schemas.microsoft.com/office/powerpoint/2010/main" val="11631095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751A87-20A3-3E7A-5EB2-BC3AFDC80A26}"/>
              </a:ext>
            </a:extLst>
          </p:cNvPr>
          <p:cNvPicPr>
            <a:picLocks noGrp="1" noChangeAspect="1"/>
          </p:cNvPicPr>
          <p:nvPr>
            <p:ph idx="1"/>
          </p:nvPr>
        </p:nvPicPr>
        <p:blipFill>
          <a:blip r:embed="rId2"/>
          <a:stretch>
            <a:fillRect/>
          </a:stretch>
        </p:blipFill>
        <p:spPr>
          <a:xfrm>
            <a:off x="891165" y="606980"/>
            <a:ext cx="10409669" cy="5644040"/>
          </a:xfrm>
          <a:prstGeom prst="rect">
            <a:avLst/>
          </a:prstGeom>
        </p:spPr>
      </p:pic>
    </p:spTree>
    <p:extLst>
      <p:ext uri="{BB962C8B-B14F-4D97-AF65-F5344CB8AC3E}">
        <p14:creationId xmlns:p14="http://schemas.microsoft.com/office/powerpoint/2010/main" val="228611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2050"/>
          <p:cNvSpPr>
            <a:spLocks noGrp="1" noChangeArrowheads="1"/>
          </p:cNvSpPr>
          <p:nvPr>
            <p:ph type="title"/>
          </p:nvPr>
        </p:nvSpPr>
        <p:spPr>
          <a:xfrm>
            <a:off x="1981200" y="500760"/>
            <a:ext cx="8280400" cy="870840"/>
          </a:xfrm>
        </p:spPr>
        <p:txBody>
          <a:bodyPr>
            <a:noAutofit/>
          </a:bodyPr>
          <a:lstStyle/>
          <a:p>
            <a:r>
              <a:rPr lang="en-US" dirty="0"/>
              <a:t>When DBSCAN Works Well</a:t>
            </a:r>
          </a:p>
        </p:txBody>
      </p:sp>
      <p:pic>
        <p:nvPicPr>
          <p:cNvPr id="1653763" name="Picture 20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63973"/>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3764" name="Text Box 2052"/>
          <p:cNvSpPr txBox="1">
            <a:spLocks noChangeArrowheads="1"/>
          </p:cNvSpPr>
          <p:nvPr/>
        </p:nvSpPr>
        <p:spPr bwMode="auto">
          <a:xfrm>
            <a:off x="2503449" y="4768329"/>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Original Points</a:t>
            </a:r>
          </a:p>
        </p:txBody>
      </p:sp>
      <p:grpSp>
        <p:nvGrpSpPr>
          <p:cNvPr id="1653765" name="Group 2053"/>
          <p:cNvGrpSpPr>
            <a:grpSpLocks/>
          </p:cNvGrpSpPr>
          <p:nvPr/>
        </p:nvGrpSpPr>
        <p:grpSpPr bwMode="auto">
          <a:xfrm>
            <a:off x="5795963" y="1446485"/>
            <a:ext cx="4872037" cy="3871912"/>
            <a:chOff x="2691" y="633"/>
            <a:chExt cx="3069" cy="2439"/>
          </a:xfrm>
        </p:grpSpPr>
        <p:pic>
          <p:nvPicPr>
            <p:cNvPr id="1653766" name="Picture 20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 y="633"/>
              <a:ext cx="3069" cy="2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3767" name="Text Box 2055"/>
            <p:cNvSpPr txBox="1">
              <a:spLocks noChangeArrowheads="1"/>
            </p:cNvSpPr>
            <p:nvPr/>
          </p:nvSpPr>
          <p:spPr bwMode="auto">
            <a:xfrm>
              <a:off x="3312" y="2841"/>
              <a:ext cx="15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Clusters</a:t>
              </a:r>
            </a:p>
          </p:txBody>
        </p:sp>
      </p:grpSp>
      <p:sp>
        <p:nvSpPr>
          <p:cNvPr id="1653768" name="Text Box 2056"/>
          <p:cNvSpPr txBox="1">
            <a:spLocks noChangeArrowheads="1"/>
          </p:cNvSpPr>
          <p:nvPr/>
        </p:nvSpPr>
        <p:spPr bwMode="auto">
          <a:xfrm>
            <a:off x="2131741" y="5638800"/>
            <a:ext cx="66294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dirty="0"/>
              <a:t> Resistant to Noise</a:t>
            </a:r>
          </a:p>
          <a:p>
            <a:pPr>
              <a:spcBef>
                <a:spcPct val="50000"/>
              </a:spcBef>
              <a:buFontTx/>
              <a:buChar char="•"/>
            </a:pPr>
            <a:r>
              <a:rPr lang="en-US" dirty="0"/>
              <a:t> Can handle clusters of different shapes and sizes</a:t>
            </a:r>
          </a:p>
        </p:txBody>
      </p:sp>
    </p:spTree>
    <p:extLst>
      <p:ext uri="{BB962C8B-B14F-4D97-AF65-F5344CB8AC3E}">
        <p14:creationId xmlns:p14="http://schemas.microsoft.com/office/powerpoint/2010/main" val="2884522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37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3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76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772598"/>
            <a:ext cx="7668751" cy="4606974"/>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Rectangle 2"/>
          <p:cNvSpPr>
            <a:spLocks noGrp="1" noChangeArrowheads="1"/>
          </p:cNvSpPr>
          <p:nvPr>
            <p:ph type="title"/>
          </p:nvPr>
        </p:nvSpPr>
        <p:spPr>
          <a:xfrm>
            <a:off x="1905000" y="457200"/>
            <a:ext cx="8280400" cy="838200"/>
          </a:xfrm>
        </p:spPr>
        <p:txBody>
          <a:bodyPr>
            <a:normAutofit fontScale="90000"/>
          </a:bodyPr>
          <a:lstStyle/>
          <a:p>
            <a:r>
              <a:rPr lang="en-US" dirty="0"/>
              <a:t>When DBSCAN Does NOT Work Well</a:t>
            </a:r>
          </a:p>
        </p:txBody>
      </p:sp>
      <p:sp>
        <p:nvSpPr>
          <p:cNvPr id="1654787" name="Text Box 3"/>
          <p:cNvSpPr txBox="1">
            <a:spLocks noChangeArrowheads="1"/>
          </p:cNvSpPr>
          <p:nvPr/>
        </p:nvSpPr>
        <p:spPr bwMode="auto">
          <a:xfrm>
            <a:off x="2640013" y="4160221"/>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Original Points</a:t>
            </a:r>
          </a:p>
        </p:txBody>
      </p:sp>
      <p:sp>
        <p:nvSpPr>
          <p:cNvPr id="1654788" name="Rectangle 4"/>
          <p:cNvSpPr>
            <a:spLocks noChangeArrowheads="1"/>
          </p:cNvSpPr>
          <p:nvPr/>
        </p:nvSpPr>
        <p:spPr bwMode="auto">
          <a:xfrm>
            <a:off x="4572000" y="22288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654789" name="Picture 5" descr="fish_clus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363" y="1752600"/>
            <a:ext cx="3048000" cy="2400300"/>
          </a:xfrm>
          <a:prstGeom prst="rect">
            <a:avLst/>
          </a:prstGeom>
          <a:noFill/>
          <a:extLst>
            <a:ext uri="{909E8E84-426E-40DD-AFC4-6F175D3DCCD1}">
              <a14:hiddenFill xmlns:a14="http://schemas.microsoft.com/office/drawing/2010/main">
                <a:solidFill>
                  <a:srgbClr val="FFFFFF"/>
                </a:solidFill>
              </a14:hiddenFill>
            </a:ext>
          </a:extLst>
        </p:spPr>
      </p:pic>
      <p:sp>
        <p:nvSpPr>
          <p:cNvPr id="1654790" name="Rectangle 6"/>
          <p:cNvSpPr>
            <a:spLocks noChangeArrowheads="1"/>
          </p:cNvSpPr>
          <p:nvPr/>
        </p:nvSpPr>
        <p:spPr bwMode="auto">
          <a:xfrm>
            <a:off x="5154613" y="27892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1654791" name="Object 7"/>
          <p:cNvGraphicFramePr>
            <a:graphicFrameLocks noChangeAspect="1"/>
          </p:cNvGraphicFramePr>
          <p:nvPr/>
        </p:nvGraphicFramePr>
        <p:xfrm>
          <a:off x="6172201" y="1416050"/>
          <a:ext cx="3363913" cy="2287588"/>
        </p:xfrm>
        <a:graphic>
          <a:graphicData uri="http://schemas.openxmlformats.org/presentationml/2006/ole">
            <mc:AlternateContent xmlns:mc="http://schemas.openxmlformats.org/markup-compatibility/2006">
              <mc:Choice xmlns:v="urn:schemas-microsoft-com:vml" Requires="v">
                <p:oleObj r:id="rId3" imgW="4686706" imgH="3177815" progId="MSPhotoEd.3">
                  <p:embed/>
                </p:oleObj>
              </mc:Choice>
              <mc:Fallback>
                <p:oleObj r:id="rId3" imgW="4686706" imgH="3177815" progId="MSPhotoEd.3">
                  <p:embed/>
                  <p:pic>
                    <p:nvPicPr>
                      <p:cNvPr id="165479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1" y="1416050"/>
                        <a:ext cx="3363913"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4792" name="Rectangle 8"/>
          <p:cNvSpPr>
            <a:spLocks noChangeArrowheads="1"/>
          </p:cNvSpPr>
          <p:nvPr/>
        </p:nvSpPr>
        <p:spPr bwMode="auto">
          <a:xfrm>
            <a:off x="6324600" y="370205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latin typeface="Times New Roman" pitchFamily="18" charset="0"/>
                <a:cs typeface="Times New Roman" pitchFamily="18" charset="0"/>
              </a:rPr>
              <a:t>(MinPts=4, Eps=9.75).</a:t>
            </a:r>
            <a:r>
              <a:rPr lang="en-US" sz="900">
                <a:latin typeface="Times New Roman" pitchFamily="18" charset="0"/>
              </a:rPr>
              <a:t> </a:t>
            </a:r>
            <a:endParaRPr lang="en-US" sz="2400">
              <a:latin typeface="Times New Roman" pitchFamily="18" charset="0"/>
            </a:endParaRPr>
          </a:p>
        </p:txBody>
      </p:sp>
      <p:sp>
        <p:nvSpPr>
          <p:cNvPr id="1654793" name="Rectangle 9"/>
          <p:cNvSpPr>
            <a:spLocks noChangeArrowheads="1"/>
          </p:cNvSpPr>
          <p:nvPr/>
        </p:nvSpPr>
        <p:spPr bwMode="auto">
          <a:xfrm>
            <a:off x="5154613" y="27892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1654794" name="Object 10"/>
          <p:cNvGraphicFramePr>
            <a:graphicFrameLocks noChangeAspect="1"/>
          </p:cNvGraphicFramePr>
          <p:nvPr/>
        </p:nvGraphicFramePr>
        <p:xfrm>
          <a:off x="6248401" y="4083050"/>
          <a:ext cx="3363913" cy="2286000"/>
        </p:xfrm>
        <a:graphic>
          <a:graphicData uri="http://schemas.openxmlformats.org/presentationml/2006/ole">
            <mc:AlternateContent xmlns:mc="http://schemas.openxmlformats.org/markup-compatibility/2006">
              <mc:Choice xmlns:v="urn:schemas-microsoft-com:vml" Requires="v">
                <p:oleObj r:id="rId5" imgW="4686706" imgH="3177815" progId="MSPhotoEd.3">
                  <p:embed/>
                </p:oleObj>
              </mc:Choice>
              <mc:Fallback>
                <p:oleObj r:id="rId5" imgW="4686706" imgH="3177815" progId="MSPhotoEd.3">
                  <p:embed/>
                  <p:pic>
                    <p:nvPicPr>
                      <p:cNvPr id="1654794"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1" y="4083050"/>
                        <a:ext cx="3363913"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4795" name="Rectangle 11"/>
          <p:cNvSpPr>
            <a:spLocks noChangeArrowheads="1"/>
          </p:cNvSpPr>
          <p:nvPr/>
        </p:nvSpPr>
        <p:spPr bwMode="auto">
          <a:xfrm>
            <a:off x="6248400" y="636905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latin typeface="Times New Roman" pitchFamily="18" charset="0"/>
                <a:cs typeface="Times New Roman" pitchFamily="18" charset="0"/>
              </a:rPr>
              <a:t> (MinPts=4, Eps=9.92)</a:t>
            </a:r>
          </a:p>
        </p:txBody>
      </p:sp>
      <p:sp>
        <p:nvSpPr>
          <p:cNvPr id="1654796" name="Text Box 12"/>
          <p:cNvSpPr txBox="1">
            <a:spLocks noChangeArrowheads="1"/>
          </p:cNvSpPr>
          <p:nvPr/>
        </p:nvSpPr>
        <p:spPr bwMode="auto">
          <a:xfrm>
            <a:off x="2133600" y="5392738"/>
            <a:ext cx="35052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dirty="0"/>
              <a:t> Varying densities</a:t>
            </a:r>
          </a:p>
          <a:p>
            <a:pPr>
              <a:spcBef>
                <a:spcPct val="50000"/>
              </a:spcBef>
              <a:buFontTx/>
              <a:buChar char="•"/>
            </a:pPr>
            <a:r>
              <a:rPr lang="en-US" dirty="0"/>
              <a:t> High-dimensional data</a:t>
            </a:r>
          </a:p>
        </p:txBody>
      </p:sp>
    </p:spTree>
    <p:extLst>
      <p:ext uri="{BB962C8B-B14F-4D97-AF65-F5344CB8AC3E}">
        <p14:creationId xmlns:p14="http://schemas.microsoft.com/office/powerpoint/2010/main" val="2265311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4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4796"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50" name="Rectangle 2"/>
          <p:cNvSpPr>
            <a:spLocks noGrp="1" noChangeArrowheads="1"/>
          </p:cNvSpPr>
          <p:nvPr>
            <p:ph type="title"/>
          </p:nvPr>
        </p:nvSpPr>
        <p:spPr>
          <a:xfrm>
            <a:off x="2205039" y="492125"/>
            <a:ext cx="7437437" cy="727075"/>
          </a:xfrm>
        </p:spPr>
        <p:txBody>
          <a:bodyPr>
            <a:normAutofit fontScale="90000"/>
          </a:bodyPr>
          <a:lstStyle/>
          <a:p>
            <a:r>
              <a:rPr lang="en-US" altLang="zh-CN" dirty="0">
                <a:ea typeface="宋体" pitchFamily="2" charset="-122"/>
              </a:rPr>
              <a:t>DBSCAN: Sensitive to Parameters</a:t>
            </a:r>
            <a:endParaRPr lang="en-US" altLang="zh-CN" sz="3200" dirty="0">
              <a:ea typeface="宋体" pitchFamily="2" charset="-122"/>
            </a:endParaRPr>
          </a:p>
        </p:txBody>
      </p:sp>
      <p:pic>
        <p:nvPicPr>
          <p:cNvPr id="166605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828800" y="1371600"/>
            <a:ext cx="8305800" cy="3124200"/>
          </a:xfrm>
        </p:spPr>
      </p:pic>
      <p:pic>
        <p:nvPicPr>
          <p:cNvPr id="1666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724400"/>
            <a:ext cx="8534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6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455988"/>
            <a:ext cx="1524000"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0462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algorithms</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PAM</a:t>
            </a:r>
            <a:r>
              <a:rPr lang="en-US" dirty="0"/>
              <a:t>, </a:t>
            </a:r>
            <a:r>
              <a:rPr lang="en-US" dirty="0">
                <a:solidFill>
                  <a:schemeClr val="accent6">
                    <a:lumMod val="75000"/>
                  </a:schemeClr>
                </a:solidFill>
              </a:rPr>
              <a:t>CLARANS</a:t>
            </a:r>
            <a:r>
              <a:rPr lang="en-US" dirty="0"/>
              <a:t>: Solutions for the </a:t>
            </a:r>
            <a:r>
              <a:rPr lang="en-US" dirty="0">
                <a:solidFill>
                  <a:srgbClr val="0070C0"/>
                </a:solidFill>
              </a:rPr>
              <a:t>k-</a:t>
            </a:r>
            <a:r>
              <a:rPr lang="en-US" dirty="0" err="1">
                <a:solidFill>
                  <a:srgbClr val="0070C0"/>
                </a:solidFill>
              </a:rPr>
              <a:t>medoids</a:t>
            </a:r>
            <a:r>
              <a:rPr lang="en-US" dirty="0"/>
              <a:t> problem</a:t>
            </a:r>
          </a:p>
          <a:p>
            <a:r>
              <a:rPr lang="en-US" dirty="0">
                <a:solidFill>
                  <a:schemeClr val="accent6">
                    <a:lumMod val="75000"/>
                  </a:schemeClr>
                </a:solidFill>
              </a:rPr>
              <a:t>BIRCH</a:t>
            </a:r>
            <a:r>
              <a:rPr lang="en-US" dirty="0"/>
              <a:t>: Constructs a </a:t>
            </a:r>
            <a:r>
              <a:rPr lang="en-US" dirty="0">
                <a:solidFill>
                  <a:srgbClr val="0070C0"/>
                </a:solidFill>
              </a:rPr>
              <a:t>hierarchical tree </a:t>
            </a:r>
            <a:r>
              <a:rPr lang="en-US" dirty="0"/>
              <a:t>that acts a summary of the data, and then clusters the leaves.</a:t>
            </a:r>
          </a:p>
          <a:p>
            <a:r>
              <a:rPr lang="en-US" dirty="0">
                <a:solidFill>
                  <a:schemeClr val="accent6">
                    <a:lumMod val="75000"/>
                  </a:schemeClr>
                </a:solidFill>
              </a:rPr>
              <a:t>MST</a:t>
            </a:r>
            <a:r>
              <a:rPr lang="en-US" dirty="0"/>
              <a:t>: Clustering using the </a:t>
            </a:r>
            <a:r>
              <a:rPr lang="en-US" dirty="0">
                <a:solidFill>
                  <a:srgbClr val="0070C0"/>
                </a:solidFill>
              </a:rPr>
              <a:t>Minimum Spanning Tree</a:t>
            </a:r>
            <a:r>
              <a:rPr lang="en-US" dirty="0"/>
              <a:t>.</a:t>
            </a:r>
          </a:p>
          <a:p>
            <a:r>
              <a:rPr lang="en-US" dirty="0">
                <a:solidFill>
                  <a:schemeClr val="accent6">
                    <a:lumMod val="75000"/>
                  </a:schemeClr>
                </a:solidFill>
              </a:rPr>
              <a:t>ROCK</a:t>
            </a:r>
            <a:r>
              <a:rPr lang="en-US" dirty="0"/>
              <a:t>: clustering </a:t>
            </a:r>
            <a:r>
              <a:rPr lang="en-US" dirty="0">
                <a:solidFill>
                  <a:srgbClr val="0070C0"/>
                </a:solidFill>
              </a:rPr>
              <a:t>categorical data </a:t>
            </a:r>
            <a:r>
              <a:rPr lang="en-US" dirty="0"/>
              <a:t>by neighbor and link analysis</a:t>
            </a:r>
          </a:p>
          <a:p>
            <a:r>
              <a:rPr lang="en-US" dirty="0">
                <a:solidFill>
                  <a:schemeClr val="accent6">
                    <a:lumMod val="75000"/>
                  </a:schemeClr>
                </a:solidFill>
              </a:rPr>
              <a:t>LIMBO, COOLCAT</a:t>
            </a:r>
            <a:r>
              <a:rPr lang="en-US" dirty="0"/>
              <a:t>: Clustering </a:t>
            </a:r>
            <a:r>
              <a:rPr lang="en-US" dirty="0">
                <a:solidFill>
                  <a:srgbClr val="0070C0"/>
                </a:solidFill>
              </a:rPr>
              <a:t>categorical data</a:t>
            </a:r>
            <a:r>
              <a:rPr lang="en-US" dirty="0"/>
              <a:t> using </a:t>
            </a:r>
            <a:r>
              <a:rPr lang="en-US" dirty="0">
                <a:solidFill>
                  <a:srgbClr val="0070C0"/>
                </a:solidFill>
              </a:rPr>
              <a:t>information theoretic</a:t>
            </a:r>
            <a:r>
              <a:rPr lang="en-US" dirty="0"/>
              <a:t> tools.</a:t>
            </a:r>
          </a:p>
          <a:p>
            <a:r>
              <a:rPr lang="en-US" dirty="0">
                <a:solidFill>
                  <a:schemeClr val="accent6">
                    <a:lumMod val="75000"/>
                  </a:schemeClr>
                </a:solidFill>
              </a:rPr>
              <a:t>CURE</a:t>
            </a:r>
            <a:r>
              <a:rPr lang="en-US" dirty="0"/>
              <a:t>: </a:t>
            </a:r>
            <a:r>
              <a:rPr lang="en-US" dirty="0">
                <a:solidFill>
                  <a:srgbClr val="0070C0"/>
                </a:solidFill>
              </a:rPr>
              <a:t>Hierarchical</a:t>
            </a:r>
            <a:r>
              <a:rPr lang="en-US" dirty="0"/>
              <a:t> algorithm uses different representation of the cluster</a:t>
            </a:r>
          </a:p>
          <a:p>
            <a:r>
              <a:rPr lang="en-US" dirty="0">
                <a:solidFill>
                  <a:schemeClr val="accent6">
                    <a:lumMod val="75000"/>
                  </a:schemeClr>
                </a:solidFill>
              </a:rPr>
              <a:t>CHAMELEON</a:t>
            </a:r>
            <a:r>
              <a:rPr lang="en-US" dirty="0"/>
              <a:t>: </a:t>
            </a:r>
            <a:r>
              <a:rPr lang="en-US" dirty="0">
                <a:solidFill>
                  <a:srgbClr val="0070C0"/>
                </a:solidFill>
              </a:rPr>
              <a:t>Hierarchical</a:t>
            </a:r>
            <a:r>
              <a:rPr lang="en-US" dirty="0"/>
              <a:t> algorithm uses </a:t>
            </a:r>
            <a:r>
              <a:rPr lang="en-US" dirty="0">
                <a:solidFill>
                  <a:srgbClr val="0070C0"/>
                </a:solidFill>
              </a:rPr>
              <a:t>closeness and interconnectivity</a:t>
            </a:r>
            <a:r>
              <a:rPr lang="en-US" dirty="0"/>
              <a:t> for merging</a:t>
            </a:r>
          </a:p>
          <a:p>
            <a:endParaRPr lang="en-US" dirty="0"/>
          </a:p>
        </p:txBody>
      </p:sp>
    </p:spTree>
    <p:extLst>
      <p:ext uri="{BB962C8B-B14F-4D97-AF65-F5344CB8AC3E}">
        <p14:creationId xmlns:p14="http://schemas.microsoft.com/office/powerpoint/2010/main" val="2058675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66849" y="801213"/>
            <a:ext cx="6409702" cy="35482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772599"/>
            <a:ext cx="6066325" cy="53366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1716885"/>
            <a:ext cx="7439833" cy="34337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772598"/>
            <a:ext cx="6981997" cy="54081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1" y="801213"/>
            <a:ext cx="7783210" cy="52364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4553" y="443529"/>
            <a:ext cx="8584423" cy="575156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772598"/>
            <a:ext cx="7210915" cy="460697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1" y="801213"/>
            <a:ext cx="7783210" cy="53795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1" y="572295"/>
            <a:ext cx="7783210" cy="526511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1" y="1716885"/>
            <a:ext cx="7783210" cy="343376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65635" y="1602426"/>
            <a:ext cx="8698882" cy="40776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1" y="1030131"/>
            <a:ext cx="7783210" cy="48072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801213"/>
            <a:ext cx="7368296" cy="480727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457836"/>
            <a:ext cx="7668751" cy="57229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69123" y="3090392"/>
            <a:ext cx="3991757" cy="8012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9013" y="772598"/>
            <a:ext cx="7997821" cy="40346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4554" y="801213"/>
            <a:ext cx="8126587" cy="469281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4554" y="343377"/>
            <a:ext cx="8670267" cy="56084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81460" y="772598"/>
            <a:ext cx="6538469" cy="529372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4554" y="772598"/>
            <a:ext cx="8126587" cy="346238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4553" y="801213"/>
            <a:ext cx="8584423" cy="44639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0094" y="1716885"/>
            <a:ext cx="8698882" cy="309039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2518097"/>
            <a:ext cx="7439833" cy="194580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6328B3-0869-CAC1-9158-D7567EAB9CD7}"/>
              </a:ext>
            </a:extLst>
          </p:cNvPr>
          <p:cNvSpPr txBox="1"/>
          <p:nvPr/>
        </p:nvSpPr>
        <p:spPr>
          <a:xfrm>
            <a:off x="708917" y="801384"/>
            <a:ext cx="10685123" cy="5570756"/>
          </a:xfrm>
          <a:prstGeom prst="rect">
            <a:avLst/>
          </a:prstGeom>
          <a:noFill/>
        </p:spPr>
        <p:txBody>
          <a:bodyPr wrap="square" rtlCol="0">
            <a:spAutoFit/>
          </a:bodyPr>
          <a:lstStyle/>
          <a:p>
            <a:pPr marL="457200" indent="-457200">
              <a:buFont typeface="Arial" panose="020B0604020202020204" pitchFamily="34" charset="0"/>
              <a:buChar char="•"/>
            </a:pPr>
            <a:r>
              <a:rPr lang="en-US" sz="2400" dirty="0"/>
              <a:t>True Positive (TP): The model correctly classifies a positive instance as positive.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False Positive (FP): The model incorrectly classifies a negative instance as positive.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True Negative (TN): The model correctly classifies a negative instance as negative.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False Negative (FN): The model incorrectly classifies a positive instance as negative.</a:t>
            </a:r>
          </a:p>
          <a:p>
            <a:pPr marL="457200" indent="-457200">
              <a:buFont typeface="Arial" panose="020B0604020202020204" pitchFamily="34" charset="0"/>
              <a:buChar char="•"/>
            </a:pPr>
            <a:endParaRPr lang="en-US" sz="2800" dirty="0"/>
          </a:p>
          <a:p>
            <a:pPr marL="2286000" lvl="4" indent="-457200">
              <a:buFont typeface="Arial" panose="020B0604020202020204" pitchFamily="34" charset="0"/>
              <a:buChar char="•"/>
            </a:pPr>
            <a:r>
              <a:rPr lang="en-US" sz="2800" dirty="0"/>
              <a:t>Precision = TP / (TP + FP)</a:t>
            </a:r>
          </a:p>
          <a:p>
            <a:pPr marL="2286000" lvl="4" indent="-457200">
              <a:buFont typeface="Arial" panose="020B0604020202020204" pitchFamily="34" charset="0"/>
              <a:buChar char="•"/>
            </a:pPr>
            <a:r>
              <a:rPr lang="en-US" sz="2800" dirty="0"/>
              <a:t>Recall = TP / (TP + FN)</a:t>
            </a:r>
          </a:p>
          <a:p>
            <a:pPr marL="457200" indent="-457200">
              <a:buFont typeface="Arial" panose="020B0604020202020204" pitchFamily="34" charset="0"/>
              <a:buChar char="•"/>
            </a:pPr>
            <a:endParaRPr lang="en-US" sz="2800" dirty="0"/>
          </a:p>
          <a:p>
            <a:endParaRPr lang="en-US" sz="2800" dirty="0"/>
          </a:p>
        </p:txBody>
      </p:sp>
    </p:spTree>
    <p:extLst>
      <p:ext uri="{BB962C8B-B14F-4D97-AF65-F5344CB8AC3E}">
        <p14:creationId xmlns:p14="http://schemas.microsoft.com/office/powerpoint/2010/main" val="292410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FC9461-EBE1-983C-60FF-5F28E55A0642}"/>
              </a:ext>
            </a:extLst>
          </p:cNvPr>
          <p:cNvSpPr txBox="1"/>
          <p:nvPr/>
        </p:nvSpPr>
        <p:spPr>
          <a:xfrm>
            <a:off x="768849" y="1074509"/>
            <a:ext cx="10654301"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t>Precision answers the question: "Of all instances predicted as positive, how many are actually positive?”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high precision indicates that when the model predicts a positive instance, it is usually correct.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However, high precision does not necessarily mean that the model is capturing all positive instances, as it could be ignoring some true positive cases.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Recall answers the question: "Of all actual positive instances, how many did the model correctly predict?”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high recall indicates that the model is effectively identifying most of the positive instances.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However, a high recall might come at the cost of increased false positives, meaning that the model might also predict some negative instances as positive.</a:t>
            </a:r>
          </a:p>
        </p:txBody>
      </p:sp>
    </p:spTree>
    <p:extLst>
      <p:ext uri="{BB962C8B-B14F-4D97-AF65-F5344CB8AC3E}">
        <p14:creationId xmlns:p14="http://schemas.microsoft.com/office/powerpoint/2010/main" val="1300816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12954" y="3090392"/>
            <a:ext cx="2775630" cy="68675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1FC408-9414-2046-8A71-DBADA3B34A6B}"/>
              </a:ext>
            </a:extLst>
          </p:cNvPr>
          <p:cNvSpPr txBox="1"/>
          <p:nvPr/>
        </p:nvSpPr>
        <p:spPr>
          <a:xfrm>
            <a:off x="359596" y="421240"/>
            <a:ext cx="11281024" cy="6001643"/>
          </a:xfrm>
          <a:prstGeom prst="rect">
            <a:avLst/>
          </a:prstGeom>
          <a:noFill/>
        </p:spPr>
        <p:txBody>
          <a:bodyPr wrap="square" rtlCol="0">
            <a:spAutoFit/>
          </a:bodyPr>
          <a:lstStyle/>
          <a:p>
            <a:r>
              <a:rPr lang="en-US" sz="2400" dirty="0"/>
              <a:t>Anomaly detection methods can be broadly categorized into the following types:</a:t>
            </a:r>
          </a:p>
          <a:p>
            <a:endParaRPr lang="en-US" sz="2400" dirty="0"/>
          </a:p>
          <a:p>
            <a:pPr marL="285750" indent="-285750">
              <a:buFont typeface="Arial" panose="020B0604020202020204" pitchFamily="34" charset="0"/>
              <a:buChar char="•"/>
            </a:pPr>
            <a:r>
              <a:rPr lang="en-US" sz="2400" dirty="0"/>
              <a:t>Statistical Methods: These methods assume that normal data points follow a certain statistical distribution (e.g., Gaussian distribution). Anomalies are then identified as instances that deviate significantly from this distribution. Common statistical techniques include z-score, modified z-score, and percentile-based approaches.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Machine Learning Algorithms: These algorithms learn patterns from labeled training data and use this knowledge to identify anomalies in new, unlabeled data. Popular machine learning approaches include:</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Isolation Forest: Constructs a random forest of decision trees and identifies instances that require fewer splits to isolate.</a:t>
            </a:r>
          </a:p>
          <a:p>
            <a:pPr marL="742950" lvl="1" indent="-285750">
              <a:buFont typeface="Arial" panose="020B0604020202020204" pitchFamily="34" charset="0"/>
              <a:buChar char="•"/>
            </a:pPr>
            <a:r>
              <a:rPr lang="en-US" sz="2400" dirty="0"/>
              <a:t>One-Class SVM: Learns a hyperplane that separates normal instances from anomalies in a high-dimensional space.</a:t>
            </a:r>
          </a:p>
          <a:p>
            <a:endParaRPr lang="en-US" sz="2400" dirty="0"/>
          </a:p>
        </p:txBody>
      </p:sp>
    </p:spTree>
    <p:extLst>
      <p:ext uri="{BB962C8B-B14F-4D97-AF65-F5344CB8AC3E}">
        <p14:creationId xmlns:p14="http://schemas.microsoft.com/office/powerpoint/2010/main" val="113459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51177" y="586603"/>
            <a:ext cx="9013644" cy="616647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CE9A34-AF20-66EF-96BF-4AC163D371A4}"/>
              </a:ext>
            </a:extLst>
          </p:cNvPr>
          <p:cNvSpPr txBox="1"/>
          <p:nvPr/>
        </p:nvSpPr>
        <p:spPr>
          <a:xfrm>
            <a:off x="390418" y="1536174"/>
            <a:ext cx="11168009" cy="3785652"/>
          </a:xfrm>
          <a:prstGeom prst="rect">
            <a:avLst/>
          </a:prstGeom>
          <a:noFill/>
        </p:spPr>
        <p:txBody>
          <a:bodyPr wrap="square">
            <a:spAutoFit/>
          </a:bodyPr>
          <a:lstStyle/>
          <a:p>
            <a:pPr marL="285750" indent="-285750">
              <a:buFont typeface="Arial" panose="020B0604020202020204" pitchFamily="34" charset="0"/>
              <a:buChar char="•"/>
            </a:pPr>
            <a:r>
              <a:rPr lang="en-US" sz="2400" dirty="0"/>
              <a:t>Autoencoders: Neural network architectures that aim to reconstruct the input data and identify instances with high reconstruction errors as anomalies.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Density-Based Approaches: Clustering methods like DBSCAN can identify regions of high-density (normal data) and low-density (anomalies) in the data space.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Proximity-Based Methods: These methods compute distances or similarities between data points and flag instances that are distant from the majority of points. The k-nearest neighbors algorithm is a common example.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411128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5D4967-D17F-42D8-0CDC-F986A9DF3065}"/>
              </a:ext>
            </a:extLst>
          </p:cNvPr>
          <p:cNvSpPr txBox="1"/>
          <p:nvPr/>
        </p:nvSpPr>
        <p:spPr>
          <a:xfrm>
            <a:off x="554804" y="1952091"/>
            <a:ext cx="11270750" cy="2677656"/>
          </a:xfrm>
          <a:prstGeom prst="rect">
            <a:avLst/>
          </a:prstGeom>
          <a:noFill/>
        </p:spPr>
        <p:txBody>
          <a:bodyPr wrap="square">
            <a:spAutoFit/>
          </a:bodyPr>
          <a:lstStyle/>
          <a:p>
            <a:pPr marL="285750" indent="-285750">
              <a:buFont typeface="Arial" panose="020B0604020202020204" pitchFamily="34" charset="0"/>
              <a:buChar char="•"/>
            </a:pPr>
            <a:r>
              <a:rPr lang="en-US" sz="2400" dirty="0"/>
              <a:t>Time Series Anomaly Detection: This subset of anomaly detection focuses on identifying unusual patterns in time series data. Techniques like moving average, exponential smoothing, and dynamic time warping are often used.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Domain-Specific Approaches: Some domains require specialized techniques. For example, in network security, intrusion detection systems utilize anomaly detection to identify unusual patterns in network traffic.</a:t>
            </a:r>
          </a:p>
        </p:txBody>
      </p:sp>
    </p:spTree>
    <p:extLst>
      <p:ext uri="{BB962C8B-B14F-4D97-AF65-F5344CB8AC3E}">
        <p14:creationId xmlns:p14="http://schemas.microsoft.com/office/powerpoint/2010/main" val="3487781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801213"/>
            <a:ext cx="6867538" cy="4463900"/>
          </a:xfrm>
          <a:prstGeom prst="rect">
            <a:avLst/>
          </a:prstGeom>
        </p:spPr>
      </p:pic>
    </p:spTree>
    <p:extLst>
      <p:ext uri="{BB962C8B-B14F-4D97-AF65-F5344CB8AC3E}">
        <p14:creationId xmlns:p14="http://schemas.microsoft.com/office/powerpoint/2010/main" val="1418873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64E414-D059-847E-A5EB-BD37F4277304}"/>
              </a:ext>
            </a:extLst>
          </p:cNvPr>
          <p:cNvSpPr txBox="1"/>
          <p:nvPr/>
        </p:nvSpPr>
        <p:spPr>
          <a:xfrm>
            <a:off x="431515" y="328773"/>
            <a:ext cx="11188557" cy="6247864"/>
          </a:xfrm>
          <a:prstGeom prst="rect">
            <a:avLst/>
          </a:prstGeom>
          <a:noFill/>
        </p:spPr>
        <p:txBody>
          <a:bodyPr wrap="square" rtlCol="0">
            <a:spAutoFit/>
          </a:bodyPr>
          <a:lstStyle/>
          <a:p>
            <a:r>
              <a:rPr lang="en-US" sz="2000" dirty="0"/>
              <a:t>Parametric and non-parametric are terms used in statistics to describe different approaches to modeling data distributions. The distinction applies not just to normal distributions, but to distributions in general.</a:t>
            </a:r>
          </a:p>
          <a:p>
            <a:endParaRPr lang="en-US" sz="2000" dirty="0"/>
          </a:p>
          <a:p>
            <a:endParaRPr lang="en-US" sz="2000" dirty="0"/>
          </a:p>
          <a:p>
            <a:r>
              <a:rPr lang="en-IN" sz="2000" b="1" i="0" dirty="0">
                <a:effectLst/>
                <a:latin typeface="Söhne"/>
              </a:rPr>
              <a:t>Parametric Distribution:</a:t>
            </a:r>
            <a:r>
              <a:rPr lang="en-IN" sz="2000" b="0" i="0" dirty="0">
                <a:solidFill>
                  <a:srgbClr val="D1D5DB"/>
                </a:solidFill>
                <a:effectLst/>
                <a:latin typeface="Söhne"/>
              </a:rPr>
              <a:t> </a:t>
            </a:r>
            <a:r>
              <a:rPr lang="en-IN" sz="2000" b="0" i="0" dirty="0">
                <a:effectLst/>
                <a:latin typeface="Söhne"/>
              </a:rPr>
              <a:t>A parametric distribution assumes that the data follows a specific known distribution with a fixed set of parameters. For example, the normal distribution is a parametric distribution with parameters mean (</a:t>
            </a:r>
            <a:r>
              <a:rPr lang="el-GR" sz="2000" b="0" i="0" dirty="0">
                <a:effectLst/>
                <a:latin typeface="Söhne"/>
              </a:rPr>
              <a:t>μ) </a:t>
            </a:r>
            <a:r>
              <a:rPr lang="en-IN" sz="2000" b="0" i="0" dirty="0">
                <a:effectLst/>
                <a:latin typeface="Söhne"/>
              </a:rPr>
              <a:t>and standard deviation (</a:t>
            </a:r>
            <a:r>
              <a:rPr lang="el-GR" sz="2000" b="0" i="0" dirty="0">
                <a:effectLst/>
                <a:latin typeface="Söhne"/>
              </a:rPr>
              <a:t>σ). </a:t>
            </a:r>
            <a:r>
              <a:rPr lang="en-IN" sz="2000" b="0" i="0" dirty="0">
                <a:effectLst/>
                <a:latin typeface="Söhne"/>
              </a:rPr>
              <a:t>In a parametric approach, you make assumptions about the form of the distribution and estimate its parameters from the data.</a:t>
            </a:r>
          </a:p>
          <a:p>
            <a:endParaRPr lang="en-IN" sz="2000" dirty="0">
              <a:latin typeface="Söhne"/>
            </a:endParaRPr>
          </a:p>
          <a:p>
            <a:endParaRPr lang="en-IN" sz="2000" dirty="0">
              <a:latin typeface="Söhne"/>
            </a:endParaRPr>
          </a:p>
          <a:p>
            <a:pPr algn="l"/>
            <a:r>
              <a:rPr lang="en-IN" sz="2000" b="0" i="0" dirty="0">
                <a:effectLst/>
                <a:latin typeface="Söhne"/>
              </a:rPr>
              <a:t>Advantages of Parametric Distributions:</a:t>
            </a:r>
          </a:p>
          <a:p>
            <a:pPr algn="l"/>
            <a:endParaRPr lang="en-IN" sz="2000" b="0" i="0" dirty="0">
              <a:effectLst/>
              <a:latin typeface="Söhne"/>
            </a:endParaRPr>
          </a:p>
          <a:p>
            <a:pPr lvl="1">
              <a:buFont typeface="Arial" panose="020B0604020202020204" pitchFamily="34" charset="0"/>
              <a:buChar char="•"/>
            </a:pPr>
            <a:r>
              <a:rPr lang="en-IN" sz="2000" b="0" i="0" dirty="0">
                <a:effectLst/>
                <a:latin typeface="Söhne"/>
              </a:rPr>
              <a:t>When the data truly follows the assumed distribution, parameter estimation can be very efficient.</a:t>
            </a:r>
          </a:p>
          <a:p>
            <a:pPr lvl="1">
              <a:buFont typeface="Arial" panose="020B0604020202020204" pitchFamily="34" charset="0"/>
              <a:buChar char="•"/>
            </a:pPr>
            <a:r>
              <a:rPr lang="en-IN" sz="2000" b="0" i="0" dirty="0">
                <a:effectLst/>
                <a:latin typeface="Söhne"/>
              </a:rPr>
              <a:t>Parameters have interpretable meanings.</a:t>
            </a:r>
          </a:p>
          <a:p>
            <a:pPr algn="l"/>
            <a:endParaRPr lang="en-IN" sz="2000" b="0" i="0" dirty="0">
              <a:effectLst/>
              <a:latin typeface="Söhne"/>
            </a:endParaRPr>
          </a:p>
          <a:p>
            <a:pPr algn="l"/>
            <a:r>
              <a:rPr lang="en-IN" sz="2000" b="0" i="0" dirty="0">
                <a:effectLst/>
                <a:latin typeface="Söhne"/>
              </a:rPr>
              <a:t>Disadvantages of Parametric Distributions:</a:t>
            </a:r>
          </a:p>
          <a:p>
            <a:pPr algn="l"/>
            <a:endParaRPr lang="en-IN" sz="2000" b="0" i="0" dirty="0">
              <a:effectLst/>
              <a:latin typeface="Söhne"/>
            </a:endParaRPr>
          </a:p>
          <a:p>
            <a:pPr lvl="1">
              <a:buFont typeface="Arial" panose="020B0604020202020204" pitchFamily="34" charset="0"/>
              <a:buChar char="•"/>
            </a:pPr>
            <a:r>
              <a:rPr lang="en-IN" sz="2000" b="0" i="0" dirty="0">
                <a:effectLst/>
                <a:latin typeface="Söhne"/>
              </a:rPr>
              <a:t>If the data doesn't fit the assumed distribution, the model might provide poor estimates.</a:t>
            </a:r>
          </a:p>
          <a:p>
            <a:pPr lvl="1">
              <a:buFont typeface="Arial" panose="020B0604020202020204" pitchFamily="34" charset="0"/>
              <a:buChar char="•"/>
            </a:pPr>
            <a:r>
              <a:rPr lang="en-IN" sz="2000" b="0" i="0" dirty="0">
                <a:effectLst/>
                <a:latin typeface="Söhne"/>
              </a:rPr>
              <a:t>Can be restrictive if the true distribution doesn't match the assumed distribution.</a:t>
            </a:r>
          </a:p>
          <a:p>
            <a:endParaRPr lang="en-US" sz="2000" dirty="0"/>
          </a:p>
        </p:txBody>
      </p:sp>
    </p:spTree>
    <p:extLst>
      <p:ext uri="{BB962C8B-B14F-4D97-AF65-F5344CB8AC3E}">
        <p14:creationId xmlns:p14="http://schemas.microsoft.com/office/powerpoint/2010/main" val="3165410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9CF7D4-D23E-0F29-3E76-19C0CA109809}"/>
              </a:ext>
            </a:extLst>
          </p:cNvPr>
          <p:cNvSpPr txBox="1"/>
          <p:nvPr/>
        </p:nvSpPr>
        <p:spPr>
          <a:xfrm>
            <a:off x="441789" y="513708"/>
            <a:ext cx="11065267" cy="5324535"/>
          </a:xfrm>
          <a:prstGeom prst="rect">
            <a:avLst/>
          </a:prstGeom>
          <a:noFill/>
        </p:spPr>
        <p:txBody>
          <a:bodyPr wrap="square" rtlCol="0">
            <a:spAutoFit/>
          </a:bodyPr>
          <a:lstStyle/>
          <a:p>
            <a:pPr algn="l"/>
            <a:r>
              <a:rPr lang="en-IN" sz="2000" b="1" i="0" dirty="0">
                <a:effectLst/>
                <a:latin typeface="Söhne"/>
              </a:rPr>
              <a:t>Non-Parametric Distribution:</a:t>
            </a:r>
            <a:r>
              <a:rPr lang="en-IN" sz="2000" b="0" i="0" dirty="0">
                <a:effectLst/>
                <a:latin typeface="Söhne"/>
              </a:rPr>
              <a:t> A non-parametric distribution makes minimal assumptions about the underlying distribution of the data. Instead of specifying a fixed distribution, non-parametric methods focus on estimating various characteristics of the distribution without making strong assumptions about its shape.</a:t>
            </a:r>
          </a:p>
          <a:p>
            <a:pPr algn="l"/>
            <a:endParaRPr lang="en-IN" sz="2000" b="0" i="0" dirty="0">
              <a:effectLst/>
              <a:latin typeface="Söhne"/>
            </a:endParaRPr>
          </a:p>
          <a:p>
            <a:pPr algn="l"/>
            <a:endParaRPr lang="en-IN" sz="2000" dirty="0">
              <a:latin typeface="Söhne"/>
            </a:endParaRPr>
          </a:p>
          <a:p>
            <a:pPr algn="l"/>
            <a:r>
              <a:rPr lang="en-IN" sz="2000" b="0" i="0" dirty="0">
                <a:effectLst/>
                <a:latin typeface="Söhne"/>
              </a:rPr>
              <a:t>Advantages of Non-Parametric Distributions:</a:t>
            </a:r>
          </a:p>
          <a:p>
            <a:pPr algn="l">
              <a:buFont typeface="Arial" panose="020B0604020202020204" pitchFamily="34" charset="0"/>
              <a:buChar char="•"/>
            </a:pPr>
            <a:endParaRPr lang="en-IN" sz="2000" b="0" i="0" dirty="0">
              <a:effectLst/>
              <a:latin typeface="Söhne"/>
            </a:endParaRPr>
          </a:p>
          <a:p>
            <a:pPr lvl="1">
              <a:buFont typeface="Arial" panose="020B0604020202020204" pitchFamily="34" charset="0"/>
              <a:buChar char="•"/>
            </a:pPr>
            <a:r>
              <a:rPr lang="en-IN" sz="2000" b="0" i="0" dirty="0">
                <a:effectLst/>
                <a:latin typeface="Söhne"/>
              </a:rPr>
              <a:t>More flexible and can fit a wider range of data distributions.</a:t>
            </a:r>
          </a:p>
          <a:p>
            <a:pPr lvl="1">
              <a:buFont typeface="Arial" panose="020B0604020202020204" pitchFamily="34" charset="0"/>
              <a:buChar char="•"/>
            </a:pPr>
            <a:r>
              <a:rPr lang="en-IN" sz="2000" b="0" i="0" dirty="0">
                <a:effectLst/>
                <a:latin typeface="Söhne"/>
              </a:rPr>
              <a:t>Suitable for cases where the true distribution is unknown or complex.</a:t>
            </a:r>
          </a:p>
          <a:p>
            <a:pPr algn="l"/>
            <a:endParaRPr lang="en-IN" sz="2000" b="0" i="0" dirty="0">
              <a:effectLst/>
              <a:latin typeface="Söhne"/>
            </a:endParaRPr>
          </a:p>
          <a:p>
            <a:pPr algn="l"/>
            <a:endParaRPr lang="en-IN" sz="2000" dirty="0">
              <a:latin typeface="Söhne"/>
            </a:endParaRPr>
          </a:p>
          <a:p>
            <a:pPr algn="l"/>
            <a:r>
              <a:rPr lang="en-IN" sz="2000" b="0" i="0" dirty="0">
                <a:effectLst/>
                <a:latin typeface="Söhne"/>
              </a:rPr>
              <a:t>Disadvantages of Non-Parametric Distributions:</a:t>
            </a:r>
          </a:p>
          <a:p>
            <a:pPr algn="l">
              <a:buFont typeface="Arial" panose="020B0604020202020204" pitchFamily="34" charset="0"/>
              <a:buChar char="•"/>
            </a:pPr>
            <a:endParaRPr lang="en-IN" sz="2000" b="0" i="0" dirty="0">
              <a:effectLst/>
              <a:latin typeface="Söhne"/>
            </a:endParaRPr>
          </a:p>
          <a:p>
            <a:pPr lvl="1">
              <a:buFont typeface="Arial" panose="020B0604020202020204" pitchFamily="34" charset="0"/>
              <a:buChar char="•"/>
            </a:pPr>
            <a:r>
              <a:rPr lang="en-IN" sz="2000" b="0" i="0" dirty="0">
                <a:effectLst/>
                <a:latin typeface="Söhne"/>
              </a:rPr>
              <a:t>Often require more data for accurate estimation.</a:t>
            </a:r>
          </a:p>
          <a:p>
            <a:pPr lvl="1">
              <a:buFont typeface="Arial" panose="020B0604020202020204" pitchFamily="34" charset="0"/>
              <a:buChar char="•"/>
            </a:pPr>
            <a:r>
              <a:rPr lang="en-IN" sz="2000" b="0" i="0" dirty="0">
                <a:effectLst/>
                <a:latin typeface="Söhne"/>
              </a:rPr>
              <a:t>Results might be less interpretable due to the lack of a specific distribution assumption.</a:t>
            </a:r>
          </a:p>
          <a:p>
            <a:endParaRPr lang="en-US" sz="2000" dirty="0"/>
          </a:p>
        </p:txBody>
      </p:sp>
    </p:spTree>
    <p:extLst>
      <p:ext uri="{BB962C8B-B14F-4D97-AF65-F5344CB8AC3E}">
        <p14:creationId xmlns:p14="http://schemas.microsoft.com/office/powerpoint/2010/main" val="3515631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0095" y="2289179"/>
            <a:ext cx="8355505" cy="1945803"/>
          </a:xfrm>
          <a:prstGeom prst="rect">
            <a:avLst/>
          </a:prstGeom>
        </p:spPr>
      </p:pic>
    </p:spTree>
    <p:extLst>
      <p:ext uri="{BB962C8B-B14F-4D97-AF65-F5344CB8AC3E}">
        <p14:creationId xmlns:p14="http://schemas.microsoft.com/office/powerpoint/2010/main" val="288450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23320" y="2060262"/>
            <a:ext cx="7768903" cy="2389331"/>
          </a:xfrm>
          <a:prstGeom prst="rect">
            <a:avLst/>
          </a:prstGeom>
        </p:spPr>
      </p:pic>
    </p:spTree>
    <p:extLst>
      <p:ext uri="{BB962C8B-B14F-4D97-AF65-F5344CB8AC3E}">
        <p14:creationId xmlns:p14="http://schemas.microsoft.com/office/powerpoint/2010/main" val="3014993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
            <a:ext cx="9128103" cy="6853231"/>
          </a:xfrm>
          <a:prstGeom prst="rect">
            <a:avLst/>
          </a:prstGeom>
        </p:spPr>
      </p:pic>
    </p:spTree>
    <p:extLst>
      <p:ext uri="{BB962C8B-B14F-4D97-AF65-F5344CB8AC3E}">
        <p14:creationId xmlns:p14="http://schemas.microsoft.com/office/powerpoint/2010/main" val="4117945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
            <a:ext cx="9128103" cy="6853231"/>
          </a:xfrm>
          <a:prstGeom prst="rect">
            <a:avLst/>
          </a:prstGeom>
        </p:spPr>
      </p:pic>
    </p:spTree>
    <p:extLst>
      <p:ext uri="{BB962C8B-B14F-4D97-AF65-F5344CB8AC3E}">
        <p14:creationId xmlns:p14="http://schemas.microsoft.com/office/powerpoint/2010/main" val="1607839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F882-A057-4EDF-87BD-FC4D86BA44FE}"/>
              </a:ext>
            </a:extLst>
          </p:cNvPr>
          <p:cNvSpPr>
            <a:spLocks noGrp="1"/>
          </p:cNvSpPr>
          <p:nvPr>
            <p:ph type="title"/>
          </p:nvPr>
        </p:nvSpPr>
        <p:spPr/>
        <p:txBody>
          <a:bodyPr/>
          <a:lstStyle/>
          <a:p>
            <a:pPr algn="ctr"/>
            <a:r>
              <a:rPr lang="en-US" dirty="0">
                <a:solidFill>
                  <a:srgbClr val="FF0000"/>
                </a:solidFill>
                <a:latin typeface="Times New Roman" panose="02020603050405020304" pitchFamily="18" charset="0"/>
                <a:cs typeface="Times New Roman" panose="02020603050405020304" pitchFamily="18" charset="0"/>
              </a:rPr>
              <a:t>Gaussian Distribution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A2AE71-D97D-408E-8EF4-F55C501C1C67}"/>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 this approach, all the features are modeled on a Gaussian Distribution and given a new data-point, the probability of the data-point is given by Gaussian/Normal Distribution Function.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If the probability is below a particular threshold (which is set depending upon the performance of the model on the Validation Set), the new data-point is claimed to be an outlier or anomalous.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20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B44BC2-D137-8D49-5C6A-C301BD1F9ECB}"/>
              </a:ext>
            </a:extLst>
          </p:cNvPr>
          <p:cNvSpPr txBox="1"/>
          <p:nvPr/>
        </p:nvSpPr>
        <p:spPr>
          <a:xfrm>
            <a:off x="339047" y="390418"/>
            <a:ext cx="11507056"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t>Anomaly detection in machine learning is the process of identifying data points or patterns that deviate significantly from the normal behavior or expected patterns within a dataset.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These deviant data points are often referred to as anomalies, outliers, novelties, or exceptions.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Anomaly detection has applications across various domains, including fraud detection, network security, industrial quality control, health monitoring, and more.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primary goal of anomaly detection is to flag or identify instances that are rare, unusual, or potentially indicative of a problem, error, or malicious activity. Unlike traditional classification tasks where the goal is to classify data into predefined categories, anomaly detection focuses on identifying instances that do not conform to any known pattern.</a:t>
            </a:r>
          </a:p>
        </p:txBody>
      </p:sp>
    </p:spTree>
    <p:extLst>
      <p:ext uri="{BB962C8B-B14F-4D97-AF65-F5344CB8AC3E}">
        <p14:creationId xmlns:p14="http://schemas.microsoft.com/office/powerpoint/2010/main" val="4177664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EDDD21-F731-4991-8A91-ED051515A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2" y="906741"/>
            <a:ext cx="8334375" cy="4686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9A646A-5936-4965-A957-823D329E725C}"/>
              </a:ext>
            </a:extLst>
          </p:cNvPr>
          <p:cNvSpPr txBox="1"/>
          <p:nvPr/>
        </p:nvSpPr>
        <p:spPr>
          <a:xfrm>
            <a:off x="2519705" y="5408375"/>
            <a:ext cx="7152587" cy="369332"/>
          </a:xfrm>
          <a:prstGeom prst="rect">
            <a:avLst/>
          </a:prstGeom>
          <a:noFill/>
        </p:spPr>
        <p:txBody>
          <a:bodyPr wrap="square">
            <a:spAutoFit/>
          </a:bodyPr>
          <a:lstStyle/>
          <a:p>
            <a:r>
              <a:rPr lang="en-US" b="1" i="0" dirty="0">
                <a:solidFill>
                  <a:srgbClr val="6B6B6B"/>
                </a:solidFill>
                <a:effectLst/>
                <a:latin typeface="sohne"/>
              </a:rPr>
              <a:t>Gaussian/Normal Distribution with Mean = µ and Standard Deviation = σ</a:t>
            </a:r>
            <a:endParaRPr lang="en-IN" dirty="0"/>
          </a:p>
        </p:txBody>
      </p:sp>
    </p:spTree>
    <p:extLst>
      <p:ext uri="{BB962C8B-B14F-4D97-AF65-F5344CB8AC3E}">
        <p14:creationId xmlns:p14="http://schemas.microsoft.com/office/powerpoint/2010/main" val="184826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600200"/>
                <a:ext cx="8229600" cy="4800600"/>
              </a:xfrm>
            </p:spPr>
            <p:txBody>
              <a:bodyPr>
                <a:normAutofit/>
              </a:bodyPr>
              <a:lstStyle/>
              <a:p>
                <a:r>
                  <a:rPr lang="en-US" dirty="0"/>
                  <a:t>Example: the data is the height of all people in Greece</a:t>
                </a:r>
              </a:p>
              <a:p>
                <a:pPr lvl="1"/>
                <a:r>
                  <a:rPr lang="en-US" dirty="0"/>
                  <a:t>Experience has shown that this data follows a Gaussian (Normal) distribution</a:t>
                </a:r>
              </a:p>
              <a:p>
                <a:pPr lvl="1"/>
                <a:r>
                  <a:rPr lang="en-US" dirty="0"/>
                  <a:t>Reminder: Normal distribution:</a:t>
                </a:r>
              </a:p>
              <a:p>
                <a:pPr lvl="1"/>
                <a:endParaRPr lang="en-US" dirty="0"/>
              </a:p>
              <a:p>
                <a:pPr lvl="1"/>
                <a:endParaRPr lang="en-US" dirty="0"/>
              </a:p>
              <a:p>
                <a:pPr lvl="1"/>
                <a:endParaRPr lang="en-US" dirty="0"/>
              </a:p>
              <a:p>
                <a:pPr lvl="1"/>
                <a14:m>
                  <m:oMath xmlns:m="http://schemas.openxmlformats.org/officeDocument/2006/math">
                    <m:r>
                      <a:rPr lang="en-US" i="1" dirty="0" smtClean="0">
                        <a:solidFill>
                          <a:srgbClr val="0070C0"/>
                        </a:solidFill>
                        <a:latin typeface="Cambria Math"/>
                      </a:rPr>
                      <m:t>𝜇</m:t>
                    </m:r>
                    <m:r>
                      <a:rPr lang="en-US" i="1" dirty="0" smtClean="0">
                        <a:solidFill>
                          <a:srgbClr val="0070C0"/>
                        </a:solidFill>
                        <a:latin typeface="Cambria Math"/>
                      </a:rPr>
                      <m:t> </m:t>
                    </m:r>
                  </m:oMath>
                </a14:m>
                <a:r>
                  <a:rPr lang="en-US" dirty="0">
                    <a:solidFill>
                      <a:srgbClr val="0070C0"/>
                    </a:solidFill>
                  </a:rPr>
                  <a:t>= mean</a:t>
                </a:r>
                <a:r>
                  <a:rPr lang="en-US" dirty="0"/>
                  <a:t>, </a:t>
                </a:r>
                <a14:m>
                  <m:oMath xmlns:m="http://schemas.openxmlformats.org/officeDocument/2006/math">
                    <m:r>
                      <a:rPr lang="en-US" i="1" dirty="0" smtClean="0">
                        <a:solidFill>
                          <a:srgbClr val="0070C0"/>
                        </a:solidFill>
                        <a:latin typeface="Cambria Math"/>
                      </a:rPr>
                      <m:t>𝜎</m:t>
                    </m:r>
                    <m:r>
                      <a:rPr lang="en-US" i="1" dirty="0" smtClean="0">
                        <a:solidFill>
                          <a:srgbClr val="0070C0"/>
                        </a:solidFill>
                        <a:latin typeface="Cambria Math"/>
                      </a:rPr>
                      <m:t> </m:t>
                    </m:r>
                  </m:oMath>
                </a14:m>
                <a:r>
                  <a:rPr lang="en-US" dirty="0">
                    <a:solidFill>
                      <a:srgbClr val="0070C0"/>
                    </a:solidFill>
                  </a:rPr>
                  <a:t>= standard deviation</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600200"/>
                <a:ext cx="8229600" cy="4800600"/>
              </a:xfrm>
              <a:blipFill>
                <a:blip r:embed="rId2"/>
                <a:stretch>
                  <a:fillRect l="-1387" t="-2111" r="-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220948" y="3319216"/>
                <a:ext cx="3581400" cy="9148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𝑃</m:t>
                      </m:r>
                      <m:d>
                        <m:dPr>
                          <m:ctrlPr>
                            <a:rPr lang="en-US" sz="2400" i="1">
                              <a:latin typeface="Cambria Math" panose="02040503050406030204" pitchFamily="18" charset="0"/>
                            </a:rPr>
                          </m:ctrlPr>
                        </m:dPr>
                        <m:e>
                          <m:r>
                            <a:rPr lang="en-US" sz="2400" i="1">
                              <a:latin typeface="Cambria Math"/>
                            </a:rPr>
                            <m:t>𝑥</m:t>
                          </m:r>
                        </m:e>
                      </m:d>
                      <m:r>
                        <a:rPr lang="en-US" sz="2400" i="1">
                          <a:latin typeface="Cambria Math"/>
                        </a:rPr>
                        <m:t>= </m:t>
                      </m:r>
                      <m:f>
                        <m:fPr>
                          <m:ctrlPr>
                            <a:rPr lang="en-US" sz="2400" i="1">
                              <a:latin typeface="Cambria Math" panose="02040503050406030204" pitchFamily="18" charset="0"/>
                            </a:rPr>
                          </m:ctrlPr>
                        </m:fPr>
                        <m:num>
                          <m:r>
                            <a:rPr lang="en-US" sz="2400" i="1">
                              <a:latin typeface="Cambria Math"/>
                            </a:rPr>
                            <m:t>1</m:t>
                          </m:r>
                        </m:num>
                        <m:den>
                          <m:rad>
                            <m:radPr>
                              <m:degHide m:val="on"/>
                              <m:ctrlPr>
                                <a:rPr lang="en-US" sz="2400" i="1">
                                  <a:latin typeface="Cambria Math" panose="02040503050406030204" pitchFamily="18" charset="0"/>
                                </a:rPr>
                              </m:ctrlPr>
                            </m:radPr>
                            <m:deg/>
                            <m:e>
                              <m:r>
                                <a:rPr lang="en-US" sz="2400" i="1">
                                  <a:latin typeface="Cambria Math"/>
                                </a:rPr>
                                <m:t>2</m:t>
                              </m:r>
                              <m:r>
                                <a:rPr lang="en-US" sz="2400" i="1">
                                  <a:latin typeface="Cambria Math"/>
                                </a:rPr>
                                <m:t>𝜋</m:t>
                              </m:r>
                            </m:e>
                          </m:rad>
                          <m:r>
                            <a:rPr lang="en-US" sz="2400" i="1">
                              <a:latin typeface="Cambria Math"/>
                            </a:rPr>
                            <m:t>𝜎</m:t>
                          </m:r>
                        </m:den>
                      </m:f>
                      <m:sSup>
                        <m:sSupPr>
                          <m:ctrlPr>
                            <a:rPr lang="en-US" sz="2400" i="1">
                              <a:latin typeface="Cambria Math" panose="02040503050406030204" pitchFamily="18" charset="0"/>
                            </a:rPr>
                          </m:ctrlPr>
                        </m:sSupPr>
                        <m:e>
                          <m:r>
                            <a:rPr lang="en-US" sz="2400" i="1">
                              <a:latin typeface="Cambria Math"/>
                            </a:rPr>
                            <m:t>𝑒</m:t>
                          </m:r>
                        </m:e>
                        <m:sup>
                          <m:r>
                            <a:rPr lang="en-US" sz="2400" i="1">
                              <a:latin typeface="Cambria Math"/>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a:rPr>
                                        <m:t>𝑥</m:t>
                                      </m:r>
                                      <m:r>
                                        <a:rPr lang="en-US" sz="2400" i="1">
                                          <a:latin typeface="Cambria Math"/>
                                        </a:rPr>
                                        <m:t>−</m:t>
                                      </m:r>
                                      <m:r>
                                        <a:rPr lang="en-US" sz="2400" i="1">
                                          <a:latin typeface="Cambria Math"/>
                                        </a:rPr>
                                        <m:t>𝜇</m:t>
                                      </m:r>
                                    </m:e>
                                  </m:d>
                                </m:e>
                                <m:sup>
                                  <m:r>
                                    <a:rPr lang="en-US" sz="2400" i="1">
                                      <a:latin typeface="Cambria Math"/>
                                    </a:rPr>
                                    <m:t>2</m:t>
                                  </m:r>
                                </m:sup>
                              </m:sSup>
                            </m:num>
                            <m:den>
                              <m:r>
                                <a:rPr lang="en-US" sz="2400" i="1">
                                  <a:latin typeface="Cambria Math"/>
                                </a:rPr>
                                <m:t>2</m:t>
                              </m:r>
                              <m:sSup>
                                <m:sSupPr>
                                  <m:ctrlPr>
                                    <a:rPr lang="en-US" sz="2400" i="1">
                                      <a:latin typeface="Cambria Math" panose="02040503050406030204" pitchFamily="18" charset="0"/>
                                    </a:rPr>
                                  </m:ctrlPr>
                                </m:sSupPr>
                                <m:e>
                                  <m:r>
                                    <a:rPr lang="en-US" sz="2400" i="1">
                                      <a:latin typeface="Cambria Math"/>
                                    </a:rPr>
                                    <m:t>𝜎</m:t>
                                  </m:r>
                                </m:e>
                                <m:sup>
                                  <m:r>
                                    <a:rPr lang="en-US" sz="2400" i="1">
                                      <a:latin typeface="Cambria Math"/>
                                    </a:rPr>
                                    <m:t>2</m:t>
                                  </m:r>
                                </m:sup>
                              </m:sSup>
                            </m:den>
                          </m:f>
                        </m:sup>
                      </m:sSup>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220948" y="3319216"/>
                <a:ext cx="3581400" cy="914802"/>
              </a:xfrm>
              <a:prstGeom prst="rect">
                <a:avLst/>
              </a:prstGeom>
              <a:blipFill>
                <a:blip r:embed="rId3"/>
                <a:stretch>
                  <a:fillRect b="-5479"/>
                </a:stretch>
              </a:blipFill>
            </p:spPr>
            <p:txBody>
              <a:bodyPr/>
              <a:lstStyle/>
              <a:p>
                <a:r>
                  <a:rPr lang="en-US">
                    <a:noFill/>
                  </a:rPr>
                  <a:t> </a:t>
                </a:r>
              </a:p>
            </p:txBody>
          </p:sp>
        </mc:Fallback>
      </mc:AlternateContent>
    </p:spTree>
    <p:extLst>
      <p:ext uri="{BB962C8B-B14F-4D97-AF65-F5344CB8AC3E}">
        <p14:creationId xmlns:p14="http://schemas.microsoft.com/office/powerpoint/2010/main" val="1694140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What is a model?</a:t>
                </a:r>
              </a:p>
              <a:p>
                <a:pPr lvl="1"/>
                <a:r>
                  <a:rPr lang="en-US" dirty="0"/>
                  <a:t>A Gaussian distribution is fully defined by the mean </a:t>
                </a:r>
                <a14:m>
                  <m:oMath xmlns:m="http://schemas.openxmlformats.org/officeDocument/2006/math">
                    <m:r>
                      <a:rPr lang="en-US" i="1" dirty="0" smtClean="0">
                        <a:solidFill>
                          <a:srgbClr val="0070C0"/>
                        </a:solidFill>
                        <a:latin typeface="Cambria Math"/>
                      </a:rPr>
                      <m:t>𝜇</m:t>
                    </m:r>
                    <m:r>
                      <a:rPr lang="en-US" i="1" dirty="0" smtClean="0">
                        <a:latin typeface="Cambria Math"/>
                      </a:rPr>
                      <m:t> </m:t>
                    </m:r>
                  </m:oMath>
                </a14:m>
                <a:r>
                  <a:rPr lang="en-US" dirty="0"/>
                  <a:t>and the standard deviation </a:t>
                </a:r>
                <a14:m>
                  <m:oMath xmlns:m="http://schemas.openxmlformats.org/officeDocument/2006/math">
                    <m:r>
                      <a:rPr lang="en-US" i="1" dirty="0" smtClean="0">
                        <a:solidFill>
                          <a:srgbClr val="0070C0"/>
                        </a:solidFill>
                        <a:latin typeface="Cambria Math"/>
                      </a:rPr>
                      <m:t>𝜎</m:t>
                    </m:r>
                  </m:oMath>
                </a14:m>
                <a:endParaRPr lang="en-US" dirty="0">
                  <a:solidFill>
                    <a:srgbClr val="0070C0"/>
                  </a:solidFill>
                </a:endParaRPr>
              </a:p>
              <a:p>
                <a:pPr lvl="1"/>
                <a:r>
                  <a:rPr lang="en-US" dirty="0"/>
                  <a:t>We define our model as the pair of parameters </a:t>
                </a:r>
                <a14:m>
                  <m:oMath xmlns:m="http://schemas.openxmlformats.org/officeDocument/2006/math">
                    <m:r>
                      <a:rPr lang="en-US" i="1" dirty="0" smtClean="0">
                        <a:solidFill>
                          <a:srgbClr val="0070C0"/>
                        </a:solidFill>
                        <a:latin typeface="Cambria Math"/>
                      </a:rPr>
                      <m:t>𝜃</m:t>
                    </m:r>
                    <m:r>
                      <a:rPr lang="en-US" i="1" dirty="0" smtClean="0">
                        <a:solidFill>
                          <a:srgbClr val="0070C0"/>
                        </a:solidFill>
                        <a:latin typeface="Cambria Math"/>
                      </a:rPr>
                      <m:t> = (</m:t>
                    </m:r>
                    <m:r>
                      <a:rPr lang="en-US" i="1" dirty="0" smtClean="0">
                        <a:solidFill>
                          <a:srgbClr val="0070C0"/>
                        </a:solidFill>
                        <a:latin typeface="Cambria Math"/>
                      </a:rPr>
                      <m:t>𝜇</m:t>
                    </m:r>
                    <m:r>
                      <a:rPr lang="en-US" i="1" dirty="0" smtClean="0">
                        <a:solidFill>
                          <a:srgbClr val="0070C0"/>
                        </a:solidFill>
                        <a:latin typeface="Cambria Math"/>
                      </a:rPr>
                      <m:t>, </m:t>
                    </m:r>
                    <m:r>
                      <a:rPr lang="en-US" i="1" dirty="0" smtClean="0">
                        <a:solidFill>
                          <a:srgbClr val="0070C0"/>
                        </a:solidFill>
                        <a:latin typeface="Cambria Math"/>
                      </a:rPr>
                      <m:t>𝜎</m:t>
                    </m:r>
                    <m:r>
                      <a:rPr lang="en-US" i="1" dirty="0" smtClean="0">
                        <a:solidFill>
                          <a:srgbClr val="0070C0"/>
                        </a:solidFill>
                        <a:latin typeface="Cambria Math"/>
                      </a:rPr>
                      <m:t>)</m:t>
                    </m:r>
                  </m:oMath>
                </a14:m>
                <a:endParaRPr lang="en-US" dirty="0">
                  <a:solidFill>
                    <a:srgbClr val="0070C0"/>
                  </a:solidFill>
                </a:endParaRPr>
              </a:p>
              <a:p>
                <a:endParaRPr lang="en-US" dirty="0"/>
              </a:p>
              <a:p>
                <a:r>
                  <a:rPr lang="en-US" dirty="0"/>
                  <a:t>This is a general principle: a model is defined as a </a:t>
                </a:r>
                <a:r>
                  <a:rPr lang="en-US" dirty="0">
                    <a:solidFill>
                      <a:schemeClr val="accent6">
                        <a:lumMod val="75000"/>
                      </a:schemeClr>
                    </a:solidFill>
                  </a:rPr>
                  <a:t>vector of parameters </a:t>
                </a:r>
                <a14:m>
                  <m:oMath xmlns:m="http://schemas.openxmlformats.org/officeDocument/2006/math">
                    <m:r>
                      <a:rPr lang="en-US" i="1" dirty="0" smtClean="0">
                        <a:latin typeface="Cambria Math"/>
                      </a:rPr>
                      <m:t>𝜃</m:t>
                    </m:r>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250"/>
                </a:stretch>
              </a:blipFill>
            </p:spPr>
            <p:txBody>
              <a:bodyPr/>
              <a:lstStyle/>
              <a:p>
                <a:r>
                  <a:rPr lang="en-US">
                    <a:noFill/>
                  </a:rPr>
                  <a:t> </a:t>
                </a:r>
              </a:p>
            </p:txBody>
          </p:sp>
        </mc:Fallback>
      </mc:AlternateContent>
    </p:spTree>
    <p:extLst>
      <p:ext uri="{BB962C8B-B14F-4D97-AF65-F5344CB8AC3E}">
        <p14:creationId xmlns:p14="http://schemas.microsoft.com/office/powerpoint/2010/main" val="2407299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the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want to find the normal distribution that best </a:t>
                </a:r>
                <a:r>
                  <a:rPr lang="en-US" dirty="0">
                    <a:solidFill>
                      <a:schemeClr val="accent6">
                        <a:lumMod val="75000"/>
                      </a:schemeClr>
                    </a:solidFill>
                  </a:rPr>
                  <a:t>fits our data</a:t>
                </a:r>
              </a:p>
              <a:p>
                <a:pPr lvl="1"/>
                <a:r>
                  <a:rPr lang="en-US" dirty="0"/>
                  <a:t>Find the best values for </a:t>
                </a:r>
                <a14:m>
                  <m:oMath xmlns:m="http://schemas.openxmlformats.org/officeDocument/2006/math">
                    <m:r>
                      <a:rPr lang="en-US" i="1" dirty="0" smtClean="0">
                        <a:solidFill>
                          <a:srgbClr val="0070C0"/>
                        </a:solidFill>
                        <a:latin typeface="Cambria Math"/>
                      </a:rPr>
                      <m:t>𝜇</m:t>
                    </m:r>
                    <m:r>
                      <a:rPr lang="en-US" i="1" dirty="0" smtClean="0">
                        <a:latin typeface="Cambria Math"/>
                      </a:rPr>
                      <m:t> </m:t>
                    </m:r>
                  </m:oMath>
                </a14:m>
                <a:r>
                  <a:rPr lang="en-US" dirty="0"/>
                  <a:t>and </a:t>
                </a:r>
                <a14:m>
                  <m:oMath xmlns:m="http://schemas.openxmlformats.org/officeDocument/2006/math">
                    <m:r>
                      <a:rPr lang="en-US" i="1" dirty="0" smtClean="0">
                        <a:solidFill>
                          <a:srgbClr val="0070C0"/>
                        </a:solidFill>
                        <a:latin typeface="Cambria Math"/>
                      </a:rPr>
                      <m:t>𝜎</m:t>
                    </m:r>
                  </m:oMath>
                </a14:m>
                <a:endParaRPr lang="en-US" dirty="0">
                  <a:solidFill>
                    <a:srgbClr val="0070C0"/>
                  </a:solidFill>
                </a:endParaRPr>
              </a:p>
              <a:p>
                <a:pPr lvl="1"/>
                <a:r>
                  <a:rPr lang="en-US" dirty="0"/>
                  <a:t>But what does </a:t>
                </a:r>
                <a:r>
                  <a:rPr lang="en-US" dirty="0">
                    <a:solidFill>
                      <a:schemeClr val="accent6">
                        <a:lumMod val="75000"/>
                      </a:schemeClr>
                    </a:solidFill>
                  </a:rPr>
                  <a:t>best fit </a:t>
                </a:r>
                <a:r>
                  <a:rPr lang="en-US" dirty="0"/>
                  <a:t>mean?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250"/>
                </a:stretch>
              </a:blipFill>
            </p:spPr>
            <p:txBody>
              <a:bodyPr/>
              <a:lstStyle/>
              <a:p>
                <a:r>
                  <a:rPr lang="en-US">
                    <a:noFill/>
                  </a:rPr>
                  <a:t> </a:t>
                </a:r>
              </a:p>
            </p:txBody>
          </p:sp>
        </mc:Fallback>
      </mc:AlternateContent>
    </p:spTree>
    <p:extLst>
      <p:ext uri="{BB962C8B-B14F-4D97-AF65-F5344CB8AC3E}">
        <p14:creationId xmlns:p14="http://schemas.microsoft.com/office/powerpoint/2010/main" val="4288804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a:t>Suppose that we have a vector </a:t>
                </a:r>
                <a14:m>
                  <m:oMath xmlns:m="http://schemas.openxmlformats.org/officeDocument/2006/math">
                    <m:r>
                      <a:rPr lang="en-US" i="1" dirty="0" smtClean="0">
                        <a:solidFill>
                          <a:srgbClr val="0070C0"/>
                        </a:solidFill>
                        <a:latin typeface="Cambria Math"/>
                      </a:rPr>
                      <m:t>𝑋</m:t>
                    </m:r>
                    <m:r>
                      <a:rPr lang="en-US" b="0" i="1" dirty="0" smtClean="0">
                        <a:solidFill>
                          <a:srgbClr val="0070C0"/>
                        </a:solidFill>
                        <a:latin typeface="Cambria Math"/>
                      </a:rPr>
                      <m:t>=</m:t>
                    </m:r>
                    <m:r>
                      <a:rPr lang="en-US" i="1" dirty="0" smtClean="0">
                        <a:solidFill>
                          <a:srgbClr val="0070C0"/>
                        </a:solidFill>
                        <a:latin typeface="Cambria Math"/>
                      </a:rPr>
                      <m:t>(</m:t>
                    </m:r>
                    <m:sSub>
                      <m:sSubPr>
                        <m:ctrlPr>
                          <a:rPr lang="en-US" i="1" dirty="0" err="1" smtClean="0">
                            <a:solidFill>
                              <a:srgbClr val="0070C0"/>
                            </a:solidFill>
                            <a:latin typeface="Cambria Math" panose="02040503050406030204" pitchFamily="18" charset="0"/>
                          </a:rPr>
                        </m:ctrlPr>
                      </m:sSubPr>
                      <m:e>
                        <m:r>
                          <a:rPr lang="en-US" i="1" dirty="0" err="1" smtClean="0">
                            <a:solidFill>
                              <a:srgbClr val="0070C0"/>
                            </a:solidFill>
                            <a:latin typeface="Cambria Math"/>
                          </a:rPr>
                          <m:t>𝑥</m:t>
                        </m:r>
                      </m:e>
                      <m:sub>
                        <m:r>
                          <a:rPr lang="en-US" i="1" dirty="0" err="1" smtClean="0">
                            <a:solidFill>
                              <a:srgbClr val="0070C0"/>
                            </a:solidFill>
                            <a:latin typeface="Cambria Math"/>
                          </a:rPr>
                          <m:t>1</m:t>
                        </m:r>
                      </m:sub>
                    </m:sSub>
                    <m:r>
                      <a:rPr lang="en-US" i="1" dirty="0" smtClean="0">
                        <a:solidFill>
                          <a:srgbClr val="0070C0"/>
                        </a:solidFill>
                        <a:latin typeface="Cambria Math"/>
                      </a:rPr>
                      <m:t>,…,</m:t>
                    </m:r>
                    <m:sSub>
                      <m:sSubPr>
                        <m:ctrlPr>
                          <a:rPr lang="en-US" i="1" dirty="0" err="1" smtClean="0">
                            <a:solidFill>
                              <a:srgbClr val="0070C0"/>
                            </a:solidFill>
                            <a:latin typeface="Cambria Math" panose="02040503050406030204" pitchFamily="18" charset="0"/>
                          </a:rPr>
                        </m:ctrlPr>
                      </m:sSubPr>
                      <m:e>
                        <m:r>
                          <a:rPr lang="en-US" i="1" dirty="0" err="1" smtClean="0">
                            <a:solidFill>
                              <a:srgbClr val="0070C0"/>
                            </a:solidFill>
                            <a:latin typeface="Cambria Math"/>
                          </a:rPr>
                          <m:t>𝑥</m:t>
                        </m:r>
                      </m:e>
                      <m:sub>
                        <m:r>
                          <a:rPr lang="en-US" i="1" dirty="0" err="1" smtClean="0">
                            <a:solidFill>
                              <a:srgbClr val="0070C0"/>
                            </a:solidFill>
                            <a:latin typeface="Cambria Math"/>
                          </a:rPr>
                          <m:t>𝑛</m:t>
                        </m:r>
                      </m:sub>
                    </m:sSub>
                    <m:r>
                      <a:rPr lang="en-US" i="1" dirty="0" smtClean="0">
                        <a:solidFill>
                          <a:srgbClr val="0070C0"/>
                        </a:solidFill>
                        <a:latin typeface="Cambria Math"/>
                      </a:rPr>
                      <m:t>) </m:t>
                    </m:r>
                  </m:oMath>
                </a14:m>
                <a:r>
                  <a:rPr lang="en-US" dirty="0"/>
                  <a:t>of values</a:t>
                </a:r>
              </a:p>
              <a:p>
                <a:r>
                  <a:rPr lang="en-US" dirty="0"/>
                  <a:t>And we want to </a:t>
                </a:r>
                <a:r>
                  <a:rPr lang="en-US" dirty="0">
                    <a:solidFill>
                      <a:schemeClr val="accent6">
                        <a:lumMod val="75000"/>
                      </a:schemeClr>
                    </a:solidFill>
                  </a:rPr>
                  <a:t>fit a Gaussian </a:t>
                </a:r>
                <a14:m>
                  <m:oMath xmlns:m="http://schemas.openxmlformats.org/officeDocument/2006/math">
                    <m:r>
                      <a:rPr lang="en-US" i="1" dirty="0" smtClean="0">
                        <a:solidFill>
                          <a:srgbClr val="0070C0"/>
                        </a:solidFill>
                        <a:latin typeface="Cambria Math"/>
                      </a:rPr>
                      <m:t>𝑁</m:t>
                    </m:r>
                    <m:r>
                      <a:rPr lang="en-US" i="1" dirty="0" smtClean="0">
                        <a:solidFill>
                          <a:srgbClr val="0070C0"/>
                        </a:solidFill>
                        <a:latin typeface="Cambria Math"/>
                      </a:rPr>
                      <m:t>(</m:t>
                    </m:r>
                    <m:r>
                      <a:rPr lang="en-US" i="1" dirty="0" smtClean="0">
                        <a:solidFill>
                          <a:srgbClr val="0070C0"/>
                        </a:solidFill>
                        <a:latin typeface="Cambria Math"/>
                      </a:rPr>
                      <m:t>𝜇</m:t>
                    </m:r>
                    <m:r>
                      <a:rPr lang="en-US" i="1" dirty="0" smtClean="0">
                        <a:solidFill>
                          <a:srgbClr val="0070C0"/>
                        </a:solidFill>
                        <a:latin typeface="Cambria Math"/>
                      </a:rPr>
                      <m:t>,</m:t>
                    </m:r>
                    <m:r>
                      <a:rPr lang="en-US" i="1" dirty="0" smtClean="0">
                        <a:solidFill>
                          <a:srgbClr val="0070C0"/>
                        </a:solidFill>
                        <a:latin typeface="Cambria Math"/>
                      </a:rPr>
                      <m:t>𝜎</m:t>
                    </m:r>
                    <m:r>
                      <a:rPr lang="en-US" i="1" dirty="0" smtClean="0">
                        <a:solidFill>
                          <a:srgbClr val="0070C0"/>
                        </a:solidFill>
                        <a:latin typeface="Cambria Math"/>
                      </a:rPr>
                      <m:t>) </m:t>
                    </m:r>
                  </m:oMath>
                </a14:m>
                <a:r>
                  <a:rPr lang="en-US" dirty="0"/>
                  <a:t>model to the data</a:t>
                </a:r>
              </a:p>
              <a:p>
                <a:r>
                  <a:rPr lang="en-US" dirty="0"/>
                  <a:t>Probability of observing point </a:t>
                </a:r>
                <a14:m>
                  <m:oMath xmlns:m="http://schemas.openxmlformats.org/officeDocument/2006/math">
                    <m:sSub>
                      <m:sSubPr>
                        <m:ctrlPr>
                          <a:rPr lang="en-US" i="1" dirty="0" smtClean="0">
                            <a:solidFill>
                              <a:srgbClr val="0070C0"/>
                            </a:solidFill>
                            <a:latin typeface="Cambria Math" panose="02040503050406030204" pitchFamily="18" charset="0"/>
                          </a:rPr>
                        </m:ctrlPr>
                      </m:sSubPr>
                      <m:e>
                        <m:r>
                          <a:rPr lang="en-US" i="1" dirty="0" smtClean="0">
                            <a:solidFill>
                              <a:srgbClr val="0070C0"/>
                            </a:solidFill>
                            <a:latin typeface="Cambria Math"/>
                          </a:rPr>
                          <m:t>𝑥</m:t>
                        </m:r>
                      </m:e>
                      <m:sub>
                        <m:r>
                          <a:rPr lang="en-US" i="1" dirty="0" smtClean="0">
                            <a:solidFill>
                              <a:srgbClr val="0070C0"/>
                            </a:solidFill>
                            <a:latin typeface="Cambria Math"/>
                          </a:rPr>
                          <m:t>𝑖</m:t>
                        </m:r>
                      </m:sub>
                    </m:sSub>
                  </m:oMath>
                </a14:m>
                <a:r>
                  <a:rPr lang="en-US" dirty="0"/>
                  <a:t>:</a:t>
                </a:r>
              </a:p>
              <a:p>
                <a:endParaRPr lang="en-US" dirty="0"/>
              </a:p>
              <a:p>
                <a:endParaRPr lang="en-US" dirty="0"/>
              </a:p>
              <a:p>
                <a:r>
                  <a:rPr lang="en-US" dirty="0"/>
                  <a:t>Probability of observing all points (assume </a:t>
                </a:r>
                <a:r>
                  <a:rPr lang="en-US" dirty="0">
                    <a:solidFill>
                      <a:schemeClr val="accent6">
                        <a:lumMod val="75000"/>
                      </a:schemeClr>
                    </a:solidFill>
                  </a:rPr>
                  <a:t>independence</a:t>
                </a:r>
                <a:r>
                  <a:rPr lang="en-US" dirty="0"/>
                  <a:t>)</a:t>
                </a:r>
              </a:p>
              <a:p>
                <a:endParaRPr lang="en-US" dirty="0"/>
              </a:p>
              <a:p>
                <a:endParaRPr lang="en-US" dirty="0"/>
              </a:p>
              <a:p>
                <a:endParaRPr lang="en-US" dirty="0"/>
              </a:p>
              <a:p>
                <a:r>
                  <a:rPr lang="en-US" dirty="0"/>
                  <a:t>We want to find the parameters </a:t>
                </a:r>
                <a14:m>
                  <m:oMath xmlns:m="http://schemas.openxmlformats.org/officeDocument/2006/math">
                    <m:r>
                      <a:rPr lang="en-US" i="1" dirty="0" smtClean="0">
                        <a:solidFill>
                          <a:srgbClr val="0070C0"/>
                        </a:solidFill>
                        <a:latin typeface="Cambria Math"/>
                      </a:rPr>
                      <m:t>𝜃</m:t>
                    </m:r>
                    <m:r>
                      <a:rPr lang="en-US" i="1" dirty="0" smtClean="0">
                        <a:solidFill>
                          <a:srgbClr val="0070C0"/>
                        </a:solidFill>
                        <a:latin typeface="Cambria Math"/>
                      </a:rPr>
                      <m:t> = (</m:t>
                    </m:r>
                    <m:r>
                      <a:rPr lang="en-US" i="1" dirty="0" smtClean="0">
                        <a:solidFill>
                          <a:srgbClr val="0070C0"/>
                        </a:solidFill>
                        <a:latin typeface="Cambria Math"/>
                      </a:rPr>
                      <m:t>𝜇</m:t>
                    </m:r>
                    <m:r>
                      <a:rPr lang="en-US" i="1" dirty="0" smtClean="0">
                        <a:solidFill>
                          <a:srgbClr val="0070C0"/>
                        </a:solidFill>
                        <a:latin typeface="Cambria Math"/>
                      </a:rPr>
                      <m:t>, </m:t>
                    </m:r>
                    <m:r>
                      <a:rPr lang="en-US" i="1" dirty="0" smtClean="0">
                        <a:solidFill>
                          <a:srgbClr val="0070C0"/>
                        </a:solidFill>
                        <a:latin typeface="Cambria Math"/>
                      </a:rPr>
                      <m:t>𝜎</m:t>
                    </m:r>
                    <m:r>
                      <a:rPr lang="en-US" i="1" dirty="0" smtClean="0">
                        <a:solidFill>
                          <a:srgbClr val="0070C0"/>
                        </a:solidFill>
                        <a:latin typeface="Cambria Math"/>
                      </a:rPr>
                      <m:t>) </m:t>
                    </m:r>
                  </m:oMath>
                </a14:m>
                <a:r>
                  <a:rPr lang="en-US" dirty="0"/>
                  <a:t>that maximize the probability </a:t>
                </a:r>
                <a14:m>
                  <m:oMath xmlns:m="http://schemas.openxmlformats.org/officeDocument/2006/math">
                    <m:r>
                      <a:rPr lang="en-US" i="1" dirty="0" smtClean="0">
                        <a:solidFill>
                          <a:srgbClr val="0070C0"/>
                        </a:solidFill>
                        <a:latin typeface="Cambria Math"/>
                      </a:rPr>
                      <m:t>𝑃</m:t>
                    </m:r>
                    <m:r>
                      <a:rPr lang="en-US" i="1" dirty="0" smtClean="0">
                        <a:solidFill>
                          <a:srgbClr val="0070C0"/>
                        </a:solidFill>
                        <a:latin typeface="Cambria Math"/>
                      </a:rPr>
                      <m:t>(</m:t>
                    </m:r>
                    <m:r>
                      <a:rPr lang="en-US" i="1" dirty="0" smtClean="0">
                        <a:solidFill>
                          <a:srgbClr val="0070C0"/>
                        </a:solidFill>
                        <a:latin typeface="Cambria Math"/>
                      </a:rPr>
                      <m:t>𝑋</m:t>
                    </m:r>
                    <m:r>
                      <a:rPr lang="en-US" b="0" i="1" dirty="0" smtClean="0">
                        <a:solidFill>
                          <a:srgbClr val="0070C0"/>
                        </a:solidFill>
                        <a:latin typeface="Cambria Math"/>
                      </a:rPr>
                      <m:t>|</m:t>
                    </m:r>
                    <m:r>
                      <a:rPr lang="en-US" b="0" i="1" dirty="0" smtClean="0">
                        <a:solidFill>
                          <a:srgbClr val="0070C0"/>
                        </a:solidFill>
                        <a:latin typeface="Cambria Math"/>
                      </a:rPr>
                      <m:t>𝜃</m:t>
                    </m:r>
                    <m:r>
                      <a:rPr lang="en-US" i="1" dirty="0" smtClean="0">
                        <a:solidFill>
                          <a:srgbClr val="0070C0"/>
                        </a:solidFill>
                        <a:latin typeface="Cambria Math"/>
                      </a:rPr>
                      <m:t>)</m:t>
                    </m:r>
                  </m:oMath>
                </a14:m>
                <a:endParaRPr lang="en-US"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44" t="-3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886200" y="2850222"/>
                <a:ext cx="3276600" cy="777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e>
                      </m:d>
                      <m:r>
                        <a:rPr lang="en-US" sz="2000" i="1">
                          <a:latin typeface="Cambria Math"/>
                        </a:rPr>
                        <m:t>= </m:t>
                      </m:r>
                      <m:f>
                        <m:fPr>
                          <m:ctrlPr>
                            <a:rPr lang="en-US" sz="2000" i="1">
                              <a:latin typeface="Cambria Math" panose="02040503050406030204" pitchFamily="18" charset="0"/>
                            </a:rPr>
                          </m:ctrlPr>
                        </m:fPr>
                        <m:num>
                          <m:r>
                            <a:rPr lang="en-US" sz="2000" i="1">
                              <a:latin typeface="Cambria Math"/>
                            </a:rPr>
                            <m:t>1</m:t>
                          </m:r>
                        </m:num>
                        <m:den>
                          <m:rad>
                            <m:radPr>
                              <m:degHide m:val="on"/>
                              <m:ctrlPr>
                                <a:rPr lang="en-US" sz="2000" i="1">
                                  <a:latin typeface="Cambria Math" panose="02040503050406030204" pitchFamily="18" charset="0"/>
                                </a:rPr>
                              </m:ctrlPr>
                            </m:radPr>
                            <m:deg/>
                            <m:e>
                              <m:r>
                                <a:rPr lang="en-US" sz="2000" i="1">
                                  <a:latin typeface="Cambria Math"/>
                                </a:rPr>
                                <m:t>2</m:t>
                              </m:r>
                              <m:r>
                                <a:rPr lang="en-US" sz="2000" i="1">
                                  <a:latin typeface="Cambria Math"/>
                                </a:rPr>
                                <m:t>𝜋</m:t>
                              </m:r>
                            </m:e>
                          </m:rad>
                          <m:r>
                            <a:rPr lang="en-US" sz="2000" i="1">
                              <a:latin typeface="Cambria Math"/>
                            </a:rPr>
                            <m:t>𝜎</m:t>
                          </m:r>
                        </m:den>
                      </m:f>
                      <m:sSup>
                        <m:sSupPr>
                          <m:ctrlPr>
                            <a:rPr lang="en-US" sz="2000" i="1">
                              <a:latin typeface="Cambria Math" panose="02040503050406030204" pitchFamily="18" charset="0"/>
                            </a:rPr>
                          </m:ctrlPr>
                        </m:sSupPr>
                        <m:e>
                          <m:r>
                            <a:rPr lang="en-US" sz="2000" i="1">
                              <a:latin typeface="Cambria Math"/>
                            </a:rPr>
                            <m:t>𝑒</m:t>
                          </m:r>
                        </m:e>
                        <m:sup>
                          <m:r>
                            <a:rPr lang="en-US" sz="2000" i="1">
                              <a:latin typeface="Cambria Math"/>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r>
                                        <a:rPr lang="en-US" sz="2000" i="1">
                                          <a:latin typeface="Cambria Math"/>
                                        </a:rPr>
                                        <m:t>𝜇</m:t>
                                      </m:r>
                                    </m:e>
                                  </m:d>
                                </m:e>
                                <m:sup>
                                  <m:r>
                                    <a:rPr lang="en-US" sz="2000" i="1">
                                      <a:latin typeface="Cambria Math"/>
                                    </a:rPr>
                                    <m:t>2</m:t>
                                  </m:r>
                                </m:sup>
                              </m:sSup>
                            </m:num>
                            <m:den>
                              <m:r>
                                <a:rPr lang="en-US" sz="2000" i="1">
                                  <a:latin typeface="Cambria Math"/>
                                </a:rPr>
                                <m:t>2</m:t>
                              </m:r>
                              <m:sSup>
                                <m:sSupPr>
                                  <m:ctrlPr>
                                    <a:rPr lang="en-US" sz="2000" i="1">
                                      <a:latin typeface="Cambria Math" panose="02040503050406030204" pitchFamily="18" charset="0"/>
                                    </a:rPr>
                                  </m:ctrlPr>
                                </m:sSupPr>
                                <m:e>
                                  <m:r>
                                    <a:rPr lang="en-US" sz="2000" i="1">
                                      <a:latin typeface="Cambria Math"/>
                                    </a:rPr>
                                    <m:t>𝜎</m:t>
                                  </m:r>
                                </m:e>
                                <m:sup>
                                  <m:r>
                                    <a:rPr lang="en-US" sz="2000" i="1">
                                      <a:latin typeface="Cambria Math"/>
                                    </a:rPr>
                                    <m:t>2</m:t>
                                  </m:r>
                                </m:sup>
                              </m:sSup>
                            </m:den>
                          </m:f>
                        </m:sup>
                      </m:sSup>
                    </m:oMath>
                  </m:oMathPara>
                </a14:m>
                <a:endParaRPr lang="en-US"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3886200" y="2850222"/>
                <a:ext cx="3276600" cy="777970"/>
              </a:xfrm>
              <a:prstGeom prst="rect">
                <a:avLst/>
              </a:prstGeom>
              <a:blipFill>
                <a:blip r:embed="rId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124201" y="4114800"/>
                <a:ext cx="5595257"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𝑃</m:t>
                      </m:r>
                      <m:d>
                        <m:dPr>
                          <m:ctrlPr>
                            <a:rPr lang="en-US" sz="2000" i="1">
                              <a:latin typeface="Cambria Math" panose="02040503050406030204" pitchFamily="18" charset="0"/>
                            </a:rPr>
                          </m:ctrlPr>
                        </m:dPr>
                        <m:e>
                          <m:r>
                            <a:rPr lang="en-US" sz="2000" i="1">
                              <a:latin typeface="Cambria Math"/>
                            </a:rPr>
                            <m:t>𝑋</m:t>
                          </m:r>
                        </m:e>
                      </m:d>
                      <m:r>
                        <a:rPr lang="en-US" sz="2000" i="1">
                          <a:latin typeface="Cambria Math"/>
                        </a:rPr>
                        <m:t>= </m:t>
                      </m:r>
                      <m:nary>
                        <m:naryPr>
                          <m:chr m:val="∏"/>
                          <m:ctrlPr>
                            <a:rPr lang="en-US" sz="2000" i="1">
                              <a:latin typeface="Cambria Math" panose="02040503050406030204" pitchFamily="18" charset="0"/>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r>
                            <a:rPr lang="en-US" sz="2000" i="1">
                              <a:latin typeface="Cambria Math"/>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e>
                          </m:d>
                        </m:e>
                      </m:nary>
                      <m:r>
                        <a:rPr lang="en-US" sz="2000" i="1">
                          <a:latin typeface="Cambria Math"/>
                        </a:rPr>
                        <m:t>=</m:t>
                      </m:r>
                      <m:nary>
                        <m:naryPr>
                          <m:chr m:val="∏"/>
                          <m:ctrlPr>
                            <a:rPr lang="en-US" sz="2000" i="1">
                              <a:latin typeface="Cambria Math" panose="02040503050406030204" pitchFamily="18" charset="0"/>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f>
                            <m:fPr>
                              <m:ctrlPr>
                                <a:rPr lang="en-US" sz="2000" i="1">
                                  <a:latin typeface="Cambria Math" panose="02040503050406030204" pitchFamily="18" charset="0"/>
                                </a:rPr>
                              </m:ctrlPr>
                            </m:fPr>
                            <m:num>
                              <m:r>
                                <a:rPr lang="en-US" sz="2000" i="1">
                                  <a:latin typeface="Cambria Math"/>
                                </a:rPr>
                                <m:t>1</m:t>
                              </m:r>
                            </m:num>
                            <m:den>
                              <m:rad>
                                <m:radPr>
                                  <m:degHide m:val="on"/>
                                  <m:ctrlPr>
                                    <a:rPr lang="en-US" sz="2000" i="1">
                                      <a:latin typeface="Cambria Math" panose="02040503050406030204" pitchFamily="18" charset="0"/>
                                    </a:rPr>
                                  </m:ctrlPr>
                                </m:radPr>
                                <m:deg/>
                                <m:e>
                                  <m:r>
                                    <a:rPr lang="en-US" sz="2000" i="1">
                                      <a:latin typeface="Cambria Math"/>
                                    </a:rPr>
                                    <m:t>2</m:t>
                                  </m:r>
                                  <m:r>
                                    <a:rPr lang="en-US" sz="2000" i="1">
                                      <a:latin typeface="Cambria Math"/>
                                    </a:rPr>
                                    <m:t>𝜋</m:t>
                                  </m:r>
                                </m:e>
                              </m:rad>
                              <m:r>
                                <a:rPr lang="en-US" sz="2000" i="1">
                                  <a:latin typeface="Cambria Math"/>
                                </a:rPr>
                                <m:t>𝜎</m:t>
                              </m:r>
                            </m:den>
                          </m:f>
                          <m:sSup>
                            <m:sSupPr>
                              <m:ctrlPr>
                                <a:rPr lang="en-US" sz="2000" i="1">
                                  <a:latin typeface="Cambria Math" panose="02040503050406030204" pitchFamily="18" charset="0"/>
                                </a:rPr>
                              </m:ctrlPr>
                            </m:sSupPr>
                            <m:e>
                              <m:r>
                                <a:rPr lang="en-US" sz="2000" i="1">
                                  <a:latin typeface="Cambria Math"/>
                                </a:rPr>
                                <m:t>𝑒</m:t>
                              </m:r>
                            </m:e>
                            <m:sup>
                              <m:r>
                                <a:rPr lang="en-US" sz="2000" i="1">
                                  <a:latin typeface="Cambria Math"/>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r>
                                            <a:rPr lang="en-US" sz="2000" i="1">
                                              <a:latin typeface="Cambria Math"/>
                                            </a:rPr>
                                            <m:t>𝜇</m:t>
                                          </m:r>
                                        </m:e>
                                      </m:d>
                                    </m:e>
                                    <m:sup>
                                      <m:r>
                                        <a:rPr lang="en-US" sz="2000" i="1">
                                          <a:latin typeface="Cambria Math"/>
                                        </a:rPr>
                                        <m:t>2</m:t>
                                      </m:r>
                                    </m:sup>
                                  </m:sSup>
                                </m:num>
                                <m:den>
                                  <m:r>
                                    <a:rPr lang="en-US" sz="2000" i="1">
                                      <a:latin typeface="Cambria Math"/>
                                    </a:rPr>
                                    <m:t>2</m:t>
                                  </m:r>
                                  <m:sSup>
                                    <m:sSupPr>
                                      <m:ctrlPr>
                                        <a:rPr lang="en-US" sz="2000" i="1">
                                          <a:latin typeface="Cambria Math" panose="02040503050406030204" pitchFamily="18" charset="0"/>
                                        </a:rPr>
                                      </m:ctrlPr>
                                    </m:sSupPr>
                                    <m:e>
                                      <m:r>
                                        <a:rPr lang="en-US" sz="2000" i="1">
                                          <a:latin typeface="Cambria Math"/>
                                        </a:rPr>
                                        <m:t>𝜎</m:t>
                                      </m:r>
                                    </m:e>
                                    <m:sup>
                                      <m:r>
                                        <a:rPr lang="en-US" sz="2000" i="1">
                                          <a:latin typeface="Cambria Math"/>
                                        </a:rPr>
                                        <m:t>2</m:t>
                                      </m:r>
                                    </m:sup>
                                  </m:sSup>
                                </m:den>
                              </m:f>
                            </m:sup>
                          </m:sSup>
                        </m:e>
                      </m:nary>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124201" y="4114800"/>
                <a:ext cx="5595257" cy="932628"/>
              </a:xfrm>
              <a:prstGeom prst="rect">
                <a:avLst/>
              </a:prstGeom>
              <a:blipFill>
                <a:blip r:embed="rId4"/>
                <a:stretch>
                  <a:fillRect t="-104054" b="-156757"/>
                </a:stretch>
              </a:blipFill>
            </p:spPr>
            <p:txBody>
              <a:bodyPr/>
              <a:lstStyle/>
              <a:p>
                <a:r>
                  <a:rPr lang="en-US">
                    <a:noFill/>
                  </a:rPr>
                  <a:t> </a:t>
                </a:r>
              </a:p>
            </p:txBody>
          </p:sp>
        </mc:Fallback>
      </mc:AlternateContent>
    </p:spTree>
    <p:extLst>
      <p:ext uri="{BB962C8B-B14F-4D97-AF65-F5344CB8AC3E}">
        <p14:creationId xmlns:p14="http://schemas.microsoft.com/office/powerpoint/2010/main" val="1639683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600200"/>
                <a:ext cx="8229600" cy="4267200"/>
              </a:xfrm>
            </p:spPr>
            <p:txBody>
              <a:bodyPr>
                <a:normAutofit fontScale="92500" lnSpcReduction="10000"/>
              </a:bodyPr>
              <a:lstStyle/>
              <a:p>
                <a:r>
                  <a:rPr lang="en-US" dirty="0"/>
                  <a:t>The probability </a:t>
                </a:r>
                <a14:m>
                  <m:oMath xmlns:m="http://schemas.openxmlformats.org/officeDocument/2006/math">
                    <m:r>
                      <a:rPr lang="en-US" i="1" dirty="0" smtClean="0">
                        <a:latin typeface="Cambria Math"/>
                      </a:rPr>
                      <m:t>𝑃</m:t>
                    </m:r>
                    <m:r>
                      <a:rPr lang="en-US" i="1" dirty="0" smtClean="0">
                        <a:latin typeface="Cambria Math"/>
                      </a:rPr>
                      <m:t>(</m:t>
                    </m:r>
                    <m:r>
                      <a:rPr lang="en-US" i="1" dirty="0" smtClean="0">
                        <a:latin typeface="Cambria Math"/>
                      </a:rPr>
                      <m:t>𝑋</m:t>
                    </m:r>
                    <m:r>
                      <a:rPr lang="en-US" i="1" dirty="0" smtClean="0">
                        <a:latin typeface="Cambria Math"/>
                      </a:rPr>
                      <m:t>|</m:t>
                    </m:r>
                    <m:r>
                      <a:rPr lang="en-US" i="1" dirty="0" smtClean="0">
                        <a:latin typeface="Cambria Math"/>
                      </a:rPr>
                      <m:t>𝜃</m:t>
                    </m:r>
                    <m:r>
                      <a:rPr lang="en-US" i="1" dirty="0" smtClean="0">
                        <a:latin typeface="Cambria Math"/>
                      </a:rPr>
                      <m:t>) </m:t>
                    </m:r>
                  </m:oMath>
                </a14:m>
                <a:r>
                  <a:rPr lang="en-US" dirty="0"/>
                  <a:t>as a function of </a:t>
                </a:r>
                <a14:m>
                  <m:oMath xmlns:m="http://schemas.openxmlformats.org/officeDocument/2006/math">
                    <m:r>
                      <a:rPr lang="en-US" i="1" dirty="0" smtClean="0">
                        <a:latin typeface="Cambria Math"/>
                      </a:rPr>
                      <m:t>𝜃</m:t>
                    </m:r>
                    <m:r>
                      <a:rPr lang="en-US" i="1" dirty="0" smtClean="0">
                        <a:latin typeface="Cambria Math"/>
                      </a:rPr>
                      <m:t> </m:t>
                    </m:r>
                  </m:oMath>
                </a14:m>
                <a:r>
                  <a:rPr lang="en-US" dirty="0"/>
                  <a:t>is called the </a:t>
                </a:r>
                <a:r>
                  <a:rPr lang="en-US" dirty="0">
                    <a:solidFill>
                      <a:schemeClr val="accent6">
                        <a:lumMod val="75000"/>
                      </a:schemeClr>
                    </a:solidFill>
                  </a:rPr>
                  <a:t>Likelihood</a:t>
                </a:r>
                <a:r>
                  <a:rPr lang="en-US" dirty="0"/>
                  <a:t> function</a:t>
                </a:r>
              </a:p>
              <a:p>
                <a:endParaRPr lang="en-US" dirty="0"/>
              </a:p>
              <a:p>
                <a:endParaRPr lang="en-US" dirty="0"/>
              </a:p>
              <a:p>
                <a:r>
                  <a:rPr lang="en-US" dirty="0"/>
                  <a:t>It is usually easier to work with the </a:t>
                </a:r>
                <a:r>
                  <a:rPr lang="en-US" dirty="0">
                    <a:solidFill>
                      <a:schemeClr val="accent6">
                        <a:lumMod val="75000"/>
                      </a:schemeClr>
                    </a:solidFill>
                  </a:rPr>
                  <a:t>Log-Likelihood</a:t>
                </a:r>
                <a:r>
                  <a:rPr lang="en-US" dirty="0"/>
                  <a:t> function</a:t>
                </a:r>
              </a:p>
              <a:p>
                <a:endParaRPr lang="en-US" dirty="0"/>
              </a:p>
              <a:p>
                <a:endParaRPr lang="en-US" dirty="0"/>
              </a:p>
              <a:p>
                <a:r>
                  <a:rPr lang="en-US" dirty="0">
                    <a:solidFill>
                      <a:schemeClr val="accent6">
                        <a:lumMod val="75000"/>
                      </a:schemeClr>
                    </a:solidFill>
                  </a:rPr>
                  <a:t>Maximum Likelihood Estimation</a:t>
                </a:r>
              </a:p>
              <a:p>
                <a:pPr lvl="1"/>
                <a:r>
                  <a:rPr lang="en-US" dirty="0"/>
                  <a:t>Find parameters </a:t>
                </a:r>
                <a14:m>
                  <m:oMath xmlns:m="http://schemas.openxmlformats.org/officeDocument/2006/math">
                    <m:r>
                      <a:rPr lang="en-US" i="1" dirty="0" smtClean="0">
                        <a:solidFill>
                          <a:srgbClr val="0070C0"/>
                        </a:solidFill>
                        <a:latin typeface="Cambria Math"/>
                      </a:rPr>
                      <m:t>𝜇</m:t>
                    </m:r>
                    <m:r>
                      <a:rPr lang="en-US" i="1" dirty="0" smtClean="0">
                        <a:solidFill>
                          <a:srgbClr val="0070C0"/>
                        </a:solidFill>
                        <a:latin typeface="Cambria Math"/>
                      </a:rPr>
                      <m:t>, </m:t>
                    </m:r>
                    <m:r>
                      <a:rPr lang="en-US" i="1" dirty="0" smtClean="0">
                        <a:solidFill>
                          <a:srgbClr val="0070C0"/>
                        </a:solidFill>
                        <a:latin typeface="Cambria Math"/>
                      </a:rPr>
                      <m:t>𝜎</m:t>
                    </m:r>
                    <m:r>
                      <a:rPr lang="en-US" i="1" dirty="0" smtClean="0">
                        <a:solidFill>
                          <a:srgbClr val="0070C0"/>
                        </a:solidFill>
                        <a:latin typeface="Cambria Math"/>
                      </a:rPr>
                      <m:t> </m:t>
                    </m:r>
                  </m:oMath>
                </a14:m>
                <a:r>
                  <a:rPr lang="en-US" dirty="0"/>
                  <a:t>that maximize </a:t>
                </a:r>
                <a14:m>
                  <m:oMath xmlns:m="http://schemas.openxmlformats.org/officeDocument/2006/math">
                    <m:r>
                      <a:rPr lang="en-US" i="1" dirty="0" smtClean="0">
                        <a:solidFill>
                          <a:srgbClr val="0070C0"/>
                        </a:solidFill>
                        <a:latin typeface="Cambria Math"/>
                      </a:rPr>
                      <m:t>𝐿𝐿</m:t>
                    </m:r>
                    <m:r>
                      <a:rPr lang="en-US" i="1" dirty="0" smtClean="0">
                        <a:solidFill>
                          <a:srgbClr val="0070C0"/>
                        </a:solidFill>
                        <a:latin typeface="Cambria Math"/>
                      </a:rPr>
                      <m:t>(</m:t>
                    </m:r>
                    <m:r>
                      <a:rPr lang="en-US" i="1" dirty="0" smtClean="0">
                        <a:solidFill>
                          <a:srgbClr val="0070C0"/>
                        </a:solidFill>
                        <a:latin typeface="Cambria Math"/>
                      </a:rPr>
                      <m:t>𝜃</m:t>
                    </m:r>
                    <m:r>
                      <a:rPr lang="en-US" i="1" dirty="0" smtClean="0">
                        <a:solidFill>
                          <a:srgbClr val="0070C0"/>
                        </a:solidFill>
                        <a:latin typeface="Cambria Math"/>
                      </a:rPr>
                      <m:t>)</m:t>
                    </m:r>
                  </m:oMath>
                </a14:m>
                <a:endParaRPr lang="en-US" dirty="0">
                  <a:solidFill>
                    <a:srgbClr val="0070C0"/>
                  </a:solidFill>
                </a:endParaRPr>
              </a:p>
              <a:p>
                <a:pPr marL="27432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600200"/>
                <a:ext cx="8229600" cy="4267200"/>
              </a:xfrm>
              <a:blipFill>
                <a:blip r:embed="rId2"/>
                <a:stretch>
                  <a:fillRect l="-1233" t="-29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048001" y="2362200"/>
                <a:ext cx="5595257"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𝐿</m:t>
                      </m:r>
                      <m:r>
                        <a:rPr lang="en-US" sz="2000" i="1">
                          <a:latin typeface="Cambria Math"/>
                        </a:rPr>
                        <m:t>(</m:t>
                      </m:r>
                      <m:r>
                        <a:rPr lang="en-US" sz="2000" i="1">
                          <a:latin typeface="Cambria Math"/>
                        </a:rPr>
                        <m:t>𝜃</m:t>
                      </m:r>
                      <m:r>
                        <a:rPr lang="en-US" sz="2000" i="1">
                          <a:latin typeface="Cambria Math"/>
                        </a:rPr>
                        <m:t>)=</m:t>
                      </m:r>
                      <m:nary>
                        <m:naryPr>
                          <m:chr m:val="∏"/>
                          <m:ctrlPr>
                            <a:rPr lang="en-US" sz="2000" i="1">
                              <a:latin typeface="Cambria Math" panose="02040503050406030204" pitchFamily="18" charset="0"/>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f>
                            <m:fPr>
                              <m:ctrlPr>
                                <a:rPr lang="en-US" sz="2000" i="1">
                                  <a:latin typeface="Cambria Math" panose="02040503050406030204" pitchFamily="18" charset="0"/>
                                </a:rPr>
                              </m:ctrlPr>
                            </m:fPr>
                            <m:num>
                              <m:r>
                                <a:rPr lang="en-US" sz="2000" i="1">
                                  <a:latin typeface="Cambria Math"/>
                                </a:rPr>
                                <m:t>1</m:t>
                              </m:r>
                            </m:num>
                            <m:den>
                              <m:rad>
                                <m:radPr>
                                  <m:degHide m:val="on"/>
                                  <m:ctrlPr>
                                    <a:rPr lang="en-US" sz="2000" i="1">
                                      <a:latin typeface="Cambria Math" panose="02040503050406030204" pitchFamily="18" charset="0"/>
                                    </a:rPr>
                                  </m:ctrlPr>
                                </m:radPr>
                                <m:deg/>
                                <m:e>
                                  <m:r>
                                    <a:rPr lang="en-US" sz="2000" i="1">
                                      <a:latin typeface="Cambria Math"/>
                                    </a:rPr>
                                    <m:t>2</m:t>
                                  </m:r>
                                  <m:r>
                                    <a:rPr lang="en-US" sz="2000" i="1">
                                      <a:latin typeface="Cambria Math"/>
                                    </a:rPr>
                                    <m:t>𝜋</m:t>
                                  </m:r>
                                </m:e>
                              </m:rad>
                              <m:r>
                                <a:rPr lang="en-US" sz="2000" i="1">
                                  <a:latin typeface="Cambria Math"/>
                                </a:rPr>
                                <m:t>𝜎</m:t>
                              </m:r>
                            </m:den>
                          </m:f>
                          <m:sSup>
                            <m:sSupPr>
                              <m:ctrlPr>
                                <a:rPr lang="en-US" sz="2000" i="1">
                                  <a:latin typeface="Cambria Math" panose="02040503050406030204" pitchFamily="18" charset="0"/>
                                </a:rPr>
                              </m:ctrlPr>
                            </m:sSupPr>
                            <m:e>
                              <m:r>
                                <a:rPr lang="en-US" sz="2000" i="1">
                                  <a:latin typeface="Cambria Math"/>
                                </a:rPr>
                                <m:t>𝑒</m:t>
                              </m:r>
                            </m:e>
                            <m:sup>
                              <m:r>
                                <a:rPr lang="en-US" sz="2000" i="1">
                                  <a:latin typeface="Cambria Math"/>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r>
                                            <a:rPr lang="en-US" sz="2000" i="1">
                                              <a:latin typeface="Cambria Math"/>
                                            </a:rPr>
                                            <m:t>𝜇</m:t>
                                          </m:r>
                                        </m:e>
                                      </m:d>
                                    </m:e>
                                    <m:sup>
                                      <m:r>
                                        <a:rPr lang="en-US" sz="2000" i="1">
                                          <a:latin typeface="Cambria Math"/>
                                        </a:rPr>
                                        <m:t>2</m:t>
                                      </m:r>
                                    </m:sup>
                                  </m:sSup>
                                </m:num>
                                <m:den>
                                  <m:r>
                                    <a:rPr lang="en-US" sz="2000" i="1">
                                      <a:latin typeface="Cambria Math"/>
                                    </a:rPr>
                                    <m:t>2</m:t>
                                  </m:r>
                                  <m:sSup>
                                    <m:sSupPr>
                                      <m:ctrlPr>
                                        <a:rPr lang="en-US" sz="2000" i="1">
                                          <a:latin typeface="Cambria Math" panose="02040503050406030204" pitchFamily="18" charset="0"/>
                                        </a:rPr>
                                      </m:ctrlPr>
                                    </m:sSupPr>
                                    <m:e>
                                      <m:r>
                                        <a:rPr lang="en-US" sz="2000" i="1">
                                          <a:latin typeface="Cambria Math"/>
                                        </a:rPr>
                                        <m:t>𝜎</m:t>
                                      </m:r>
                                    </m:e>
                                    <m:sup>
                                      <m:r>
                                        <a:rPr lang="en-US" sz="2000" i="1">
                                          <a:latin typeface="Cambria Math"/>
                                        </a:rPr>
                                        <m:t>2</m:t>
                                      </m:r>
                                    </m:sup>
                                  </m:sSup>
                                </m:den>
                              </m:f>
                            </m:sup>
                          </m:sSup>
                        </m:e>
                      </m:nary>
                    </m:oMath>
                  </m:oMathPara>
                </a14:m>
                <a:endParaRPr lang="en-US"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3048001" y="2362200"/>
                <a:ext cx="5595257" cy="932628"/>
              </a:xfrm>
              <a:prstGeom prst="rect">
                <a:avLst/>
              </a:prstGeom>
              <a:blipFill>
                <a:blip r:embed="rId3"/>
                <a:stretch>
                  <a:fillRect t="-104054" b="-15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733801" y="3886200"/>
                <a:ext cx="5595257"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𝐿𝐿</m:t>
                      </m:r>
                      <m:d>
                        <m:dPr>
                          <m:ctrlPr>
                            <a:rPr lang="en-US" sz="2000" i="1">
                              <a:latin typeface="Cambria Math" panose="02040503050406030204" pitchFamily="18" charset="0"/>
                            </a:rPr>
                          </m:ctrlPr>
                        </m:dPr>
                        <m:e>
                          <m:r>
                            <a:rPr lang="en-US" sz="2000" i="1">
                              <a:latin typeface="Cambria Math"/>
                            </a:rPr>
                            <m:t>𝜃</m:t>
                          </m:r>
                        </m:e>
                      </m:d>
                      <m:r>
                        <a:rPr lang="en-US" sz="2000" i="1">
                          <a:latin typeface="Cambria Math"/>
                        </a:rPr>
                        <m:t>=−</m:t>
                      </m:r>
                      <m:nary>
                        <m:naryPr>
                          <m:chr m:val="∑"/>
                          <m:ctrlPr>
                            <a:rPr lang="en-US" sz="2000" i="1">
                              <a:latin typeface="Cambria Math" panose="02040503050406030204" pitchFamily="18" charset="0"/>
                            </a:rPr>
                          </m:ctrlPr>
                        </m:naryPr>
                        <m:sub>
                          <m:r>
                            <m:rPr>
                              <m:brk m:alnAt="23"/>
                            </m:rPr>
                            <a:rPr lang="en-US" sz="2000" i="1">
                              <a:latin typeface="Cambria Math"/>
                            </a:rPr>
                            <m:t>𝑖</m:t>
                          </m:r>
                          <m:r>
                            <a:rPr lang="en-US" sz="2000" i="1">
                              <a:latin typeface="Cambria Math"/>
                            </a:rPr>
                            <m:t>=1</m:t>
                          </m:r>
                        </m:sub>
                        <m:sup>
                          <m:r>
                            <a:rPr lang="en-US" sz="2000" i="1">
                              <a:latin typeface="Cambria Math"/>
                            </a:rPr>
                            <m:t>𝑛</m:t>
                          </m:r>
                        </m:sup>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r>
                                        <a:rPr lang="en-US" sz="2000" i="1">
                                          <a:latin typeface="Cambria Math"/>
                                        </a:rPr>
                                        <m:t>𝜇</m:t>
                                      </m:r>
                                    </m:e>
                                  </m:d>
                                </m:e>
                                <m:sup>
                                  <m:r>
                                    <a:rPr lang="en-US" sz="2000" i="1">
                                      <a:latin typeface="Cambria Math"/>
                                    </a:rPr>
                                    <m:t>2</m:t>
                                  </m:r>
                                </m:sup>
                              </m:sSup>
                            </m:num>
                            <m:den>
                              <m:r>
                                <a:rPr lang="en-US" sz="2000" i="1">
                                  <a:latin typeface="Cambria Math"/>
                                </a:rPr>
                                <m:t>2</m:t>
                              </m:r>
                              <m:sSup>
                                <m:sSupPr>
                                  <m:ctrlPr>
                                    <a:rPr lang="en-US" sz="2000" i="1">
                                      <a:latin typeface="Cambria Math" panose="02040503050406030204" pitchFamily="18" charset="0"/>
                                    </a:rPr>
                                  </m:ctrlPr>
                                </m:sSupPr>
                                <m:e>
                                  <m:r>
                                    <a:rPr lang="en-US" sz="2000" i="1">
                                      <a:latin typeface="Cambria Math"/>
                                    </a:rPr>
                                    <m:t>𝜎</m:t>
                                  </m:r>
                                </m:e>
                                <m:sup>
                                  <m:r>
                                    <a:rPr lang="en-US" sz="2000" i="1">
                                      <a:latin typeface="Cambria Math"/>
                                    </a:rPr>
                                    <m:t>2</m:t>
                                  </m:r>
                                </m:sup>
                              </m:sSup>
                            </m:den>
                          </m:f>
                          <m:r>
                            <a:rPr lang="en-US" sz="2000" i="1">
                              <a:latin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rPr>
                                <m:t>2</m:t>
                              </m:r>
                            </m:den>
                          </m:f>
                          <m:r>
                            <a:rPr lang="en-US" sz="2000" i="1">
                              <a:latin typeface="Cambria Math"/>
                            </a:rPr>
                            <m:t>𝑛</m:t>
                          </m:r>
                          <m:func>
                            <m:funcPr>
                              <m:ctrlPr>
                                <a:rPr lang="en-US" sz="2000" i="1">
                                  <a:latin typeface="Cambria Math" panose="02040503050406030204" pitchFamily="18" charset="0"/>
                                </a:rPr>
                              </m:ctrlPr>
                            </m:funcPr>
                            <m:fName>
                              <m:r>
                                <m:rPr>
                                  <m:sty m:val="p"/>
                                </m:rPr>
                                <a:rPr lang="en-US" sz="2000">
                                  <a:latin typeface="Cambria Math"/>
                                </a:rPr>
                                <m:t>log</m:t>
                              </m:r>
                            </m:fName>
                            <m:e>
                              <m:r>
                                <a:rPr lang="en-US" sz="2000" i="1">
                                  <a:latin typeface="Cambria Math"/>
                                </a:rPr>
                                <m:t>2</m:t>
                              </m:r>
                              <m:r>
                                <a:rPr lang="en-US" sz="2000" i="1">
                                  <a:latin typeface="Cambria Math"/>
                                </a:rPr>
                                <m:t>𝜋</m:t>
                              </m:r>
                            </m:e>
                          </m:func>
                          <m:r>
                            <a:rPr lang="en-US" sz="2000" i="1">
                              <a:latin typeface="Cambria Math"/>
                            </a:rPr>
                            <m:t>−</m:t>
                          </m:r>
                          <m:r>
                            <a:rPr lang="en-US" sz="2000" i="1">
                              <a:latin typeface="Cambria Math"/>
                            </a:rPr>
                            <m:t>𝑛</m:t>
                          </m:r>
                          <m:func>
                            <m:funcPr>
                              <m:ctrlPr>
                                <a:rPr lang="en-US" sz="2000" i="1">
                                  <a:latin typeface="Cambria Math" panose="02040503050406030204" pitchFamily="18" charset="0"/>
                                </a:rPr>
                              </m:ctrlPr>
                            </m:funcPr>
                            <m:fName>
                              <m:r>
                                <m:rPr>
                                  <m:sty m:val="p"/>
                                </m:rPr>
                                <a:rPr lang="en-US" sz="2000">
                                  <a:latin typeface="Cambria Math"/>
                                </a:rPr>
                                <m:t>log</m:t>
                              </m:r>
                            </m:fName>
                            <m:e>
                              <m:r>
                                <a:rPr lang="en-US" sz="2000" i="1">
                                  <a:latin typeface="Cambria Math"/>
                                </a:rPr>
                                <m:t>𝜎</m:t>
                              </m:r>
                            </m:e>
                          </m:func>
                        </m:e>
                      </m:nary>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733801" y="3886200"/>
                <a:ext cx="5595257" cy="932628"/>
              </a:xfrm>
              <a:prstGeom prst="rect">
                <a:avLst/>
              </a:prstGeom>
              <a:blipFill>
                <a:blip r:embed="rId4"/>
                <a:stretch>
                  <a:fillRect t="-104054" b="-15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34603" y="5724844"/>
                <a:ext cx="2006768"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𝜇</m:t>
                      </m:r>
                      <m:r>
                        <a:rPr lang="en-US" i="1">
                          <a:latin typeface="Cambria Math"/>
                        </a:rPr>
                        <m:t>= </m:t>
                      </m:r>
                      <m:f>
                        <m:fPr>
                          <m:ctrlPr>
                            <a:rPr lang="en-US" i="1">
                              <a:latin typeface="Cambria Math" panose="02040503050406030204" pitchFamily="18" charset="0"/>
                            </a:rPr>
                          </m:ctrlPr>
                        </m:fPr>
                        <m:num>
                          <m:r>
                            <a:rPr lang="en-US" i="1">
                              <a:latin typeface="Cambria Math"/>
                            </a:rPr>
                            <m:t>1</m:t>
                          </m:r>
                        </m:num>
                        <m:den>
                          <m:r>
                            <a:rPr lang="en-US" i="1">
                              <a:latin typeface="Cambria Math"/>
                            </a:rPr>
                            <m:t>𝑛</m:t>
                          </m:r>
                        </m:den>
                      </m:f>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i="1">
                              <a:latin typeface="Cambria Math"/>
                            </a:rPr>
                            <m:t>=</m:t>
                          </m:r>
                          <m:sSub>
                            <m:sSubPr>
                              <m:ctrlPr>
                                <a:rPr lang="en-US" i="1">
                                  <a:latin typeface="Cambria Math" panose="02040503050406030204" pitchFamily="18" charset="0"/>
                                </a:rPr>
                              </m:ctrlPr>
                            </m:sSubPr>
                            <m:e>
                              <m:r>
                                <a:rPr lang="en-US" i="1">
                                  <a:latin typeface="Cambria Math"/>
                                </a:rPr>
                                <m:t>𝜇</m:t>
                              </m:r>
                            </m:e>
                            <m:sub>
                              <m:r>
                                <a:rPr lang="en-US" i="1">
                                  <a:latin typeface="Cambria Math"/>
                                </a:rPr>
                                <m:t>𝑋</m:t>
                              </m:r>
                            </m:sub>
                          </m:sSub>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434603" y="5724844"/>
                <a:ext cx="2006768" cy="848566"/>
              </a:xfrm>
              <a:prstGeom prst="rect">
                <a:avLst/>
              </a:prstGeom>
              <a:blipFill>
                <a:blip r:embed="rId5"/>
                <a:stretch>
                  <a:fillRect l="-3774" t="-98529" b="-1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27733" y="5745576"/>
                <a:ext cx="2748124"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a:rPr>
                            <m:t>𝜎</m:t>
                          </m:r>
                        </m:e>
                        <m:sup>
                          <m:r>
                            <a:rPr lang="en-US" i="1">
                              <a:latin typeface="Cambria Math"/>
                            </a:rPr>
                            <m:t>2</m:t>
                          </m:r>
                        </m:sup>
                      </m:sSup>
                      <m:r>
                        <a:rPr lang="en-US" i="1">
                          <a:latin typeface="Cambria Math"/>
                        </a:rPr>
                        <m:t>= </m:t>
                      </m:r>
                      <m:f>
                        <m:fPr>
                          <m:ctrlPr>
                            <a:rPr lang="en-US" i="1">
                              <a:latin typeface="Cambria Math" panose="02040503050406030204" pitchFamily="18" charset="0"/>
                            </a:rPr>
                          </m:ctrlPr>
                        </m:fPr>
                        <m:num>
                          <m:r>
                            <a:rPr lang="en-US" i="1">
                              <a:latin typeface="Cambria Math"/>
                            </a:rPr>
                            <m:t>1</m:t>
                          </m:r>
                        </m:num>
                        <m:den>
                          <m:r>
                            <a:rPr lang="en-US" i="1">
                              <a:latin typeface="Cambria Math"/>
                            </a:rPr>
                            <m:t>𝑛</m:t>
                          </m:r>
                        </m:den>
                      </m:f>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a:rPr>
                                    <m:t>(</m:t>
                                  </m:r>
                                  <m:r>
                                    <a:rPr lang="en-US" i="1">
                                      <a:latin typeface="Cambria Math"/>
                                    </a:rPr>
                                    <m:t>𝑥</m:t>
                                  </m:r>
                                </m:e>
                                <m:sub>
                                  <m:r>
                                    <a:rPr lang="en-US" i="1">
                                      <a:latin typeface="Cambria Math"/>
                                    </a:rPr>
                                    <m:t>𝑖</m:t>
                                  </m:r>
                                </m:sub>
                              </m:sSub>
                              <m:r>
                                <a:rPr lang="en-US" i="1">
                                  <a:latin typeface="Cambria Math"/>
                                </a:rPr>
                                <m:t>−</m:t>
                              </m:r>
                              <m:r>
                                <a:rPr lang="en-US" i="1">
                                  <a:latin typeface="Cambria Math"/>
                                </a:rPr>
                                <m:t>𝜇</m:t>
                              </m:r>
                              <m:r>
                                <a:rPr lang="en-US" i="1">
                                  <a:latin typeface="Cambria Math"/>
                                </a:rPr>
                                <m:t>)</m:t>
                              </m:r>
                            </m:e>
                            <m:sup>
                              <m:r>
                                <a:rPr lang="en-US" i="1">
                                  <a:latin typeface="Cambria Math"/>
                                </a:rPr>
                                <m:t>2</m:t>
                              </m:r>
                            </m:sup>
                          </m:sSup>
                          <m:r>
                            <a:rPr lang="en-US" i="1">
                              <a:latin typeface="Cambria Math"/>
                            </a:rPr>
                            <m:t> </m:t>
                          </m:r>
                        </m:e>
                      </m:nary>
                      <m:r>
                        <a:rPr lang="en-US" i="1">
                          <a:latin typeface="Cambria Math"/>
                        </a:rPr>
                        <m:t>=</m:t>
                      </m:r>
                      <m:sSubSup>
                        <m:sSubSupPr>
                          <m:ctrlPr>
                            <a:rPr lang="en-US" i="1">
                              <a:latin typeface="Cambria Math" panose="02040503050406030204" pitchFamily="18" charset="0"/>
                            </a:rPr>
                          </m:ctrlPr>
                        </m:sSubSupPr>
                        <m:e>
                          <m:r>
                            <a:rPr lang="en-US" i="1">
                              <a:latin typeface="Cambria Math"/>
                            </a:rPr>
                            <m:t>𝜎</m:t>
                          </m:r>
                        </m:e>
                        <m:sub>
                          <m:r>
                            <a:rPr lang="en-US" i="1">
                              <a:latin typeface="Cambria Math"/>
                            </a:rPr>
                            <m:t>𝑋</m:t>
                          </m:r>
                        </m:sub>
                        <m:sup>
                          <m:r>
                            <a:rPr lang="en-US" i="1">
                              <a:latin typeface="Cambria Math"/>
                            </a:rPr>
                            <m:t>2</m:t>
                          </m:r>
                        </m:sup>
                      </m:sSub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027733" y="5745576"/>
                <a:ext cx="2748124" cy="848566"/>
              </a:xfrm>
              <a:prstGeom prst="rect">
                <a:avLst/>
              </a:prstGeom>
              <a:blipFill>
                <a:blip r:embed="rId6"/>
                <a:stretch>
                  <a:fillRect t="-100000" b="-152941"/>
                </a:stretch>
              </a:blipFill>
            </p:spPr>
            <p:txBody>
              <a:bodyPr/>
              <a:lstStyle/>
              <a:p>
                <a:r>
                  <a:rPr lang="en-US">
                    <a:noFill/>
                  </a:rPr>
                  <a:t> </a:t>
                </a:r>
              </a:p>
            </p:txBody>
          </p:sp>
        </mc:Fallback>
      </mc:AlternateContent>
      <p:sp>
        <p:nvSpPr>
          <p:cNvPr id="9" name="TextBox 8"/>
          <p:cNvSpPr txBox="1"/>
          <p:nvPr/>
        </p:nvSpPr>
        <p:spPr>
          <a:xfrm>
            <a:off x="4270152" y="6377727"/>
            <a:ext cx="1473480" cy="369332"/>
          </a:xfrm>
          <a:prstGeom prst="rect">
            <a:avLst/>
          </a:prstGeom>
          <a:solidFill>
            <a:srgbClr val="92D050"/>
          </a:solidFill>
        </p:spPr>
        <p:txBody>
          <a:bodyPr wrap="none" rtlCol="0">
            <a:spAutoFit/>
          </a:bodyPr>
          <a:lstStyle/>
          <a:p>
            <a:r>
              <a:rPr lang="en-US" dirty="0"/>
              <a:t>Sample Mean</a:t>
            </a:r>
          </a:p>
        </p:txBody>
      </p:sp>
      <p:sp>
        <p:nvSpPr>
          <p:cNvPr id="10" name="TextBox 9"/>
          <p:cNvSpPr txBox="1"/>
          <p:nvPr/>
        </p:nvSpPr>
        <p:spPr>
          <a:xfrm>
            <a:off x="8523515" y="6377727"/>
            <a:ext cx="1736373" cy="369332"/>
          </a:xfrm>
          <a:prstGeom prst="rect">
            <a:avLst/>
          </a:prstGeom>
          <a:solidFill>
            <a:srgbClr val="92D050"/>
          </a:solidFill>
        </p:spPr>
        <p:txBody>
          <a:bodyPr wrap="none" rtlCol="0">
            <a:spAutoFit/>
          </a:bodyPr>
          <a:lstStyle/>
          <a:p>
            <a:r>
              <a:rPr lang="en-US" dirty="0"/>
              <a:t>Sample Variance</a:t>
            </a:r>
          </a:p>
        </p:txBody>
      </p:sp>
    </p:spTree>
    <p:extLst>
      <p:ext uri="{BB962C8B-B14F-4D97-AF65-F5344CB8AC3E}">
        <p14:creationId xmlns:p14="http://schemas.microsoft.com/office/powerpoint/2010/main" val="61903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Note: these are also the most likely parameters given the data</a:t>
                </a:r>
              </a:p>
              <a:p>
                <a:pPr marL="0" indent="0">
                  <a:buNone/>
                </a:pPr>
                <a:endParaRPr lang="en-US"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panose="02040503050406030204" pitchFamily="18" charset="0"/>
                            </a:rPr>
                          </m:ctrlPr>
                        </m:dPr>
                        <m:e>
                          <m:r>
                            <a:rPr lang="en-US" b="0" i="1" smtClean="0">
                              <a:latin typeface="Cambria Math"/>
                            </a:rPr>
                            <m:t>𝜃</m:t>
                          </m:r>
                        </m:e>
                        <m:e>
                          <m:r>
                            <a:rPr lang="en-US" b="0" i="1" smtClean="0">
                              <a:latin typeface="Cambria Math"/>
                            </a:rPr>
                            <m:t>𝑋</m:t>
                          </m:r>
                        </m:e>
                      </m:d>
                      <m:r>
                        <a:rPr lang="en-US" b="0" i="1" smtClean="0">
                          <a:latin typeface="Cambria Math"/>
                        </a:rPr>
                        <m:t>=</m:t>
                      </m:r>
                      <m:f>
                        <m:fPr>
                          <m:ctrlPr>
                            <a:rPr lang="en-US" b="0" i="1" smtClean="0">
                              <a:latin typeface="Cambria Math" panose="02040503050406030204" pitchFamily="18" charset="0"/>
                            </a:rPr>
                          </m:ctrlPr>
                        </m:fPr>
                        <m:num>
                          <m:r>
                            <a:rPr lang="en-US" i="1">
                              <a:latin typeface="Cambria Math"/>
                            </a:rPr>
                            <m:t>𝑃</m:t>
                          </m:r>
                          <m:d>
                            <m:dPr>
                              <m:ctrlPr>
                                <a:rPr lang="en-US" i="1">
                                  <a:latin typeface="Cambria Math" panose="02040503050406030204" pitchFamily="18" charset="0"/>
                                </a:rPr>
                              </m:ctrlPr>
                            </m:dPr>
                            <m:e>
                              <m:r>
                                <a:rPr lang="en-US" i="1">
                                  <a:latin typeface="Cambria Math"/>
                                </a:rPr>
                                <m:t>𝑋</m:t>
                              </m:r>
                            </m:e>
                            <m:e>
                              <m:r>
                                <a:rPr lang="en-US" i="1">
                                  <a:latin typeface="Cambria Math"/>
                                </a:rPr>
                                <m:t>𝜃</m:t>
                              </m:r>
                            </m:e>
                          </m:d>
                          <m:r>
                            <a:rPr lang="en-US" i="1">
                              <a:latin typeface="Cambria Math"/>
                            </a:rPr>
                            <m:t>𝑃</m:t>
                          </m:r>
                          <m:r>
                            <a:rPr lang="en-US" i="1">
                              <a:latin typeface="Cambria Math"/>
                            </a:rPr>
                            <m:t>(</m:t>
                          </m:r>
                          <m:r>
                            <a:rPr lang="en-US" i="1">
                              <a:latin typeface="Cambria Math"/>
                            </a:rPr>
                            <m:t>𝜃</m:t>
                          </m:r>
                          <m:r>
                            <a:rPr lang="en-US" i="1">
                              <a:latin typeface="Cambria Math"/>
                            </a:rPr>
                            <m:t>)</m:t>
                          </m:r>
                          <m:r>
                            <m:rPr>
                              <m:nor/>
                            </m:rPr>
                            <a:rPr lang="en-US" dirty="0"/>
                            <m:t> </m:t>
                          </m:r>
                        </m:num>
                        <m:den>
                          <m:r>
                            <a:rPr lang="en-US" b="0" i="1" smtClean="0">
                              <a:latin typeface="Cambria Math"/>
                            </a:rPr>
                            <m:t>𝑃</m:t>
                          </m:r>
                          <m:r>
                            <a:rPr lang="en-US" b="0" i="1" smtClean="0">
                              <a:latin typeface="Cambria Math"/>
                            </a:rPr>
                            <m:t>(</m:t>
                          </m:r>
                          <m:r>
                            <a:rPr lang="en-US" b="0" i="1" smtClean="0">
                              <a:latin typeface="Cambria Math"/>
                            </a:rPr>
                            <m:t>𝑋</m:t>
                          </m:r>
                          <m:r>
                            <a:rPr lang="en-US" b="0" i="1" smtClean="0">
                              <a:latin typeface="Cambria Math"/>
                            </a:rPr>
                            <m:t>)</m:t>
                          </m:r>
                        </m:den>
                      </m:f>
                    </m:oMath>
                  </m:oMathPara>
                </a14:m>
                <a:endParaRPr lang="en-US" dirty="0"/>
              </a:p>
              <a:p>
                <a:pPr marL="0" indent="0">
                  <a:buNone/>
                </a:pPr>
                <a:endParaRPr lang="en-US" dirty="0"/>
              </a:p>
              <a:p>
                <a:r>
                  <a:rPr lang="en-US" dirty="0"/>
                  <a:t>If we have no </a:t>
                </a:r>
                <a:r>
                  <a:rPr lang="en-US" dirty="0">
                    <a:solidFill>
                      <a:schemeClr val="accent6">
                        <a:lumMod val="75000"/>
                      </a:schemeClr>
                    </a:solidFill>
                  </a:rPr>
                  <a:t>prior</a:t>
                </a:r>
                <a:r>
                  <a:rPr lang="en-US" dirty="0"/>
                  <a:t> information about </a:t>
                </a:r>
                <a14:m>
                  <m:oMath xmlns:m="http://schemas.openxmlformats.org/officeDocument/2006/math">
                    <m:r>
                      <a:rPr lang="en-US" b="0" i="1" smtClean="0">
                        <a:latin typeface="Cambria Math"/>
                      </a:rPr>
                      <m:t>𝜃</m:t>
                    </m:r>
                  </m:oMath>
                </a14:m>
                <a:r>
                  <a:rPr lang="en-US" dirty="0"/>
                  <a:t>, or X, then maximizing </a:t>
                </a:r>
                <a14:m>
                  <m:oMath xmlns:m="http://schemas.openxmlformats.org/officeDocument/2006/math">
                    <m:r>
                      <a:rPr lang="en-US" i="1">
                        <a:latin typeface="Cambria Math"/>
                      </a:rPr>
                      <m:t>𝑃</m:t>
                    </m:r>
                    <m:d>
                      <m:dPr>
                        <m:ctrlPr>
                          <a:rPr lang="en-US" i="1">
                            <a:latin typeface="Cambria Math" panose="02040503050406030204" pitchFamily="18" charset="0"/>
                          </a:rPr>
                        </m:ctrlPr>
                      </m:dPr>
                      <m:e>
                        <m:r>
                          <a:rPr lang="en-US" i="1">
                            <a:latin typeface="Cambria Math"/>
                          </a:rPr>
                          <m:t>𝑋</m:t>
                        </m:r>
                      </m:e>
                      <m:e>
                        <m:r>
                          <a:rPr lang="en-US" i="1">
                            <a:latin typeface="Cambria Math"/>
                          </a:rPr>
                          <m:t>𝜃</m:t>
                        </m:r>
                      </m:e>
                    </m:d>
                  </m:oMath>
                </a14:m>
                <a:r>
                  <a:rPr lang="en-US" dirty="0"/>
                  <a:t> is the same as maximizing </a:t>
                </a:r>
                <a14:m>
                  <m:oMath xmlns:m="http://schemas.openxmlformats.org/officeDocument/2006/math">
                    <m:r>
                      <a:rPr lang="en-US" i="1">
                        <a:latin typeface="Cambria Math"/>
                      </a:rPr>
                      <m:t>𝑃</m:t>
                    </m:r>
                    <m:d>
                      <m:dPr>
                        <m:ctrlPr>
                          <a:rPr lang="en-US" i="1">
                            <a:latin typeface="Cambria Math" panose="02040503050406030204" pitchFamily="18" charset="0"/>
                          </a:rPr>
                        </m:ctrlPr>
                      </m:dPr>
                      <m:e>
                        <m:r>
                          <a:rPr lang="en-US" i="1">
                            <a:latin typeface="Cambria Math"/>
                          </a:rPr>
                          <m:t>𝜃</m:t>
                        </m:r>
                      </m:e>
                      <m:e>
                        <m:r>
                          <a:rPr lang="en-US" i="1">
                            <a:latin typeface="Cambria Math"/>
                          </a:rPr>
                          <m:t>𝑋</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250" r="-2296"/>
                </a:stretch>
              </a:blipFill>
            </p:spPr>
            <p:txBody>
              <a:bodyPr/>
              <a:lstStyle/>
              <a:p>
                <a:r>
                  <a:rPr lang="en-US">
                    <a:noFill/>
                  </a:rPr>
                  <a:t> </a:t>
                </a:r>
              </a:p>
            </p:txBody>
          </p:sp>
        </mc:Fallback>
      </mc:AlternateContent>
    </p:spTree>
    <p:extLst>
      <p:ext uri="{BB962C8B-B14F-4D97-AF65-F5344CB8AC3E}">
        <p14:creationId xmlns:p14="http://schemas.microsoft.com/office/powerpoint/2010/main" val="1719876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1532BA3B-6326-4E60-BEFF-F3E3D313A931}"/>
              </a:ext>
            </a:extLst>
          </p:cNvPr>
          <p:cNvSpPr>
            <a:spLocks noGrp="1" noChangeArrowheads="1"/>
          </p:cNvSpPr>
          <p:nvPr>
            <p:ph type="title"/>
          </p:nvPr>
        </p:nvSpPr>
        <p:spPr bwMode="auto">
          <a:xfrm>
            <a:off x="720757" y="1012534"/>
            <a:ext cx="10878767" cy="4667831"/>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55488"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a:ln>
                  <a:noFill/>
                </a:ln>
                <a:solidFill>
                  <a:srgbClr val="242424"/>
                </a:solidFill>
                <a:effectLst/>
                <a:latin typeface="Times New Roman" pitchFamily="18" charset="0"/>
                <a:cs typeface="Times New Roman" pitchFamily="18" charset="0"/>
              </a:rPr>
              <a:t>Gaussian Distribution Anomaly Detection Algorithm:</a:t>
            </a:r>
            <a:endParaRPr kumimoji="0" lang="en-US" altLang="en-US"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Let us consider that there are </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m</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data-points (instances) each with </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n</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selected features.</a:t>
            </a:r>
            <a:b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br>
            <a:endParaRPr kumimoji="0" lang="en-US" altLang="en-US"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The Mean parameter for each feature (</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j</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 1 to </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n</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is fit.</a:t>
            </a:r>
            <a:b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br>
            <a:endPar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The Variance parameter for each feature (</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j</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 1 to </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n</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is fit.</a:t>
            </a:r>
            <a:b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br>
            <a:endPar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Given a new data-point, </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x </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 {x_1, x_2, … , </a:t>
            </a:r>
            <a:r>
              <a:rPr kumimoji="0" lang="en-US" altLang="en-US" sz="2000" b="0" i="1" u="none" strike="noStrike" cap="none" normalizeH="0" baseline="0" dirty="0" err="1">
                <a:ln>
                  <a:noFill/>
                </a:ln>
                <a:solidFill>
                  <a:srgbClr val="242424"/>
                </a:solidFill>
                <a:effectLst/>
                <a:latin typeface="Times New Roman" pitchFamily="18" charset="0"/>
                <a:cs typeface="Times New Roman" pitchFamily="18" charset="0"/>
              </a:rPr>
              <a:t>x_j</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a:t>
            </a:r>
            <a:r>
              <a:rPr kumimoji="0" lang="en-US" altLang="en-US" sz="2000" b="0" i="1" u="none" strike="noStrike" cap="none" normalizeH="0" baseline="0" dirty="0">
                <a:ln>
                  <a:noFill/>
                </a:ln>
                <a:solidFill>
                  <a:srgbClr val="242424"/>
                </a:solidFill>
                <a:effectLst/>
                <a:latin typeface="Times New Roman" pitchFamily="18" charset="0"/>
                <a:cs typeface="Times New Roman" pitchFamily="18" charset="0"/>
              </a:rPr>
              <a:t>p(x) </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is given by: </a:t>
            </a:r>
            <a:br>
              <a:rPr lang="en-US" altLang="en-US" sz="2000" dirty="0">
                <a:solidFill>
                  <a:srgbClr val="242424"/>
                </a:solidFill>
                <a:latin typeface="Times New Roman" pitchFamily="18" charset="0"/>
                <a:cs typeface="Times New Roman" pitchFamily="18" charset="0"/>
              </a:rPr>
            </a:br>
            <a:endParaRPr kumimoji="0" lang="en-US" altLang="en-US"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Now, a threshold parameter, </a:t>
            </a:r>
            <a:r>
              <a:rPr kumimoji="0" lang="en-US" altLang="en-US" sz="2000" b="1" i="0" u="none" strike="noStrike" cap="none" normalizeH="0" baseline="0" dirty="0">
                <a:ln>
                  <a:noFill/>
                </a:ln>
                <a:solidFill>
                  <a:srgbClr val="242424"/>
                </a:solidFill>
                <a:effectLst/>
                <a:latin typeface="Times New Roman" pitchFamily="18" charset="0"/>
                <a:cs typeface="Times New Roman" pitchFamily="18" charset="0"/>
              </a:rPr>
              <a:t>ε </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is selected such that,</a:t>
            </a:r>
            <a:endParaRPr kumimoji="0" lang="en-US" altLang="en-US"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if p(x) &lt; </a:t>
            </a:r>
            <a:r>
              <a:rPr kumimoji="0" lang="en-US" altLang="en-US" sz="2000" b="1" i="0" u="none" strike="noStrike" cap="none" normalizeH="0" baseline="0" dirty="0">
                <a:ln>
                  <a:noFill/>
                </a:ln>
                <a:solidFill>
                  <a:srgbClr val="242424"/>
                </a:solidFill>
                <a:effectLst/>
                <a:latin typeface="Times New Roman" pitchFamily="18" charset="0"/>
                <a:cs typeface="Times New Roman" pitchFamily="18" charset="0"/>
              </a:rPr>
              <a:t>ε:</a:t>
            </a:r>
            <a:br>
              <a:rPr kumimoji="0" lang="en-US" altLang="en-US" sz="2000" b="1" i="0" u="none" strike="noStrike" cap="none" normalizeH="0" baseline="0" dirty="0">
                <a:ln>
                  <a:noFill/>
                </a:ln>
                <a:solidFill>
                  <a:srgbClr val="242424"/>
                </a:solidFill>
                <a:effectLst/>
                <a:latin typeface="Times New Roman" pitchFamily="18" charset="0"/>
                <a:cs typeface="Times New Roman" pitchFamily="18" charset="0"/>
              </a:rPr>
            </a:br>
            <a:r>
              <a:rPr kumimoji="0" lang="en-US" altLang="en-US" sz="2000" b="1" i="0" u="none" strike="noStrike" cap="none" normalizeH="0" baseline="0" dirty="0">
                <a:ln>
                  <a:noFill/>
                </a:ln>
                <a:solidFill>
                  <a:srgbClr val="242424"/>
                </a:solidFill>
                <a:effectLst/>
                <a:latin typeface="Times New Roman" pitchFamily="18" charset="0"/>
                <a:cs typeface="Times New Roman" pitchFamily="18" charset="0"/>
              </a:rPr>
              <a:t>	</a:t>
            </a: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x is an ANOMALY or OUTLIER !!!!</a:t>
            </a:r>
            <a:b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b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else:</a:t>
            </a:r>
            <a:b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br>
            <a:r>
              <a:rPr kumimoji="0" lang="en-US" altLang="en-US" sz="2000" b="0" i="0" u="none" strike="noStrike" cap="none" normalizeH="0" baseline="0" dirty="0">
                <a:ln>
                  <a:noFill/>
                </a:ln>
                <a:solidFill>
                  <a:srgbClr val="242424"/>
                </a:solidFill>
                <a:effectLst/>
                <a:latin typeface="Times New Roman" pitchFamily="18" charset="0"/>
                <a:cs typeface="Times New Roman" pitchFamily="18" charset="0"/>
              </a:rPr>
              <a:t>	# x is NOT an ANOMALY or OUTLIER !!!!</a:t>
            </a:r>
            <a:r>
              <a:rPr kumimoji="0" lang="en-US" altLang="en-US" sz="2000" b="0" i="0" u="none" strike="noStrike" cap="none" normalizeH="0" baseline="0" dirty="0">
                <a:ln>
                  <a:noFill/>
                </a:ln>
                <a:solidFill>
                  <a:schemeClr val="tx1"/>
                </a:solidFill>
                <a:effectLst/>
                <a:latin typeface="Times New Roman" pitchFamily="18" charset="0"/>
                <a:cs typeface="Times New Roman" pitchFamily="18" charset="0"/>
              </a:rPr>
              <a: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C0356B8-D6FE-5B90-9E54-F5CCAE783F27}"/>
                  </a:ext>
                </a:extLst>
              </p:cNvPr>
              <p:cNvSpPr txBox="1"/>
              <p:nvPr/>
            </p:nvSpPr>
            <p:spPr>
              <a:xfrm>
                <a:off x="7235576" y="3271463"/>
                <a:ext cx="3276600" cy="777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e>
                      </m:d>
                      <m:r>
                        <a:rPr lang="en-US" sz="2000" i="1">
                          <a:latin typeface="Cambria Math"/>
                        </a:rPr>
                        <m:t>= </m:t>
                      </m:r>
                      <m:f>
                        <m:fPr>
                          <m:ctrlPr>
                            <a:rPr lang="en-US" sz="2000" i="1">
                              <a:latin typeface="Cambria Math" panose="02040503050406030204" pitchFamily="18" charset="0"/>
                            </a:rPr>
                          </m:ctrlPr>
                        </m:fPr>
                        <m:num>
                          <m:r>
                            <a:rPr lang="en-US" sz="2000" i="1">
                              <a:latin typeface="Cambria Math"/>
                            </a:rPr>
                            <m:t>1</m:t>
                          </m:r>
                        </m:num>
                        <m:den>
                          <m:rad>
                            <m:radPr>
                              <m:degHide m:val="on"/>
                              <m:ctrlPr>
                                <a:rPr lang="en-US" sz="2000" i="1">
                                  <a:latin typeface="Cambria Math" panose="02040503050406030204" pitchFamily="18" charset="0"/>
                                </a:rPr>
                              </m:ctrlPr>
                            </m:radPr>
                            <m:deg/>
                            <m:e>
                              <m:r>
                                <a:rPr lang="en-US" sz="2000" i="1">
                                  <a:latin typeface="Cambria Math"/>
                                </a:rPr>
                                <m:t>2</m:t>
                              </m:r>
                              <m:r>
                                <a:rPr lang="en-US" sz="2000" i="1">
                                  <a:latin typeface="Cambria Math"/>
                                </a:rPr>
                                <m:t>𝜋</m:t>
                              </m:r>
                            </m:e>
                          </m:rad>
                          <m:r>
                            <a:rPr lang="en-US" sz="2000" i="1">
                              <a:latin typeface="Cambria Math"/>
                            </a:rPr>
                            <m:t>𝜎</m:t>
                          </m:r>
                        </m:den>
                      </m:f>
                      <m:sSup>
                        <m:sSupPr>
                          <m:ctrlPr>
                            <a:rPr lang="en-US" sz="2000" i="1">
                              <a:latin typeface="Cambria Math" panose="02040503050406030204" pitchFamily="18" charset="0"/>
                            </a:rPr>
                          </m:ctrlPr>
                        </m:sSupPr>
                        <m:e>
                          <m:r>
                            <a:rPr lang="en-US" sz="2000" i="1">
                              <a:latin typeface="Cambria Math"/>
                            </a:rPr>
                            <m:t>𝑒</m:t>
                          </m:r>
                        </m:e>
                        <m:sup>
                          <m:r>
                            <a:rPr lang="en-US" sz="2000" i="1">
                              <a:latin typeface="Cambria Math"/>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a:rPr>
                                        <m:t>−</m:t>
                                      </m:r>
                                      <m:r>
                                        <a:rPr lang="en-US" sz="2000" i="1">
                                          <a:latin typeface="Cambria Math"/>
                                        </a:rPr>
                                        <m:t>𝜇</m:t>
                                      </m:r>
                                    </m:e>
                                  </m:d>
                                </m:e>
                                <m:sup>
                                  <m:r>
                                    <a:rPr lang="en-US" sz="2000" i="1">
                                      <a:latin typeface="Cambria Math"/>
                                    </a:rPr>
                                    <m:t>2</m:t>
                                  </m:r>
                                </m:sup>
                              </m:sSup>
                            </m:num>
                            <m:den>
                              <m:r>
                                <a:rPr lang="en-US" sz="2000" i="1">
                                  <a:latin typeface="Cambria Math"/>
                                </a:rPr>
                                <m:t>2</m:t>
                              </m:r>
                              <m:sSup>
                                <m:sSupPr>
                                  <m:ctrlPr>
                                    <a:rPr lang="en-US" sz="2000" i="1">
                                      <a:latin typeface="Cambria Math" panose="02040503050406030204" pitchFamily="18" charset="0"/>
                                    </a:rPr>
                                  </m:ctrlPr>
                                </m:sSupPr>
                                <m:e>
                                  <m:r>
                                    <a:rPr lang="en-US" sz="2000" i="1">
                                      <a:latin typeface="Cambria Math"/>
                                    </a:rPr>
                                    <m:t>𝜎</m:t>
                                  </m:r>
                                </m:e>
                                <m:sup>
                                  <m:r>
                                    <a:rPr lang="en-US" sz="2000" i="1">
                                      <a:latin typeface="Cambria Math"/>
                                    </a:rPr>
                                    <m:t>2</m:t>
                                  </m:r>
                                </m:sup>
                              </m:sSup>
                            </m:den>
                          </m:f>
                        </m:sup>
                      </m:sSup>
                    </m:oMath>
                  </m:oMathPara>
                </a14:m>
                <a:endParaRPr lang="en-US" sz="1600" dirty="0"/>
              </a:p>
            </p:txBody>
          </p:sp>
        </mc:Choice>
        <mc:Fallback xmlns="">
          <p:sp>
            <p:nvSpPr>
              <p:cNvPr id="2" name="TextBox 1">
                <a:extLst>
                  <a:ext uri="{FF2B5EF4-FFF2-40B4-BE49-F238E27FC236}">
                    <a16:creationId xmlns:a16="http://schemas.microsoft.com/office/drawing/2014/main" id="{8C0356B8-D6FE-5B90-9E54-F5CCAE783F27}"/>
                  </a:ext>
                </a:extLst>
              </p:cNvPr>
              <p:cNvSpPr txBox="1">
                <a:spLocks noRot="1" noChangeAspect="1" noMove="1" noResize="1" noEditPoints="1" noAdjustHandles="1" noChangeArrowheads="1" noChangeShapeType="1" noTextEdit="1"/>
              </p:cNvSpPr>
              <p:nvPr/>
            </p:nvSpPr>
            <p:spPr>
              <a:xfrm>
                <a:off x="7235576" y="3271463"/>
                <a:ext cx="3276600" cy="777970"/>
              </a:xfrm>
              <a:prstGeom prst="rect">
                <a:avLst/>
              </a:prstGeom>
              <a:blipFill>
                <a:blip r:embed="rId2"/>
                <a:stretch>
                  <a:fillRect b="-3226"/>
                </a:stretch>
              </a:blipFill>
            </p:spPr>
            <p:txBody>
              <a:bodyPr/>
              <a:lstStyle/>
              <a:p>
                <a:r>
                  <a:rPr lang="en-US">
                    <a:noFill/>
                  </a:rPr>
                  <a:t> </a:t>
                </a:r>
              </a:p>
            </p:txBody>
          </p:sp>
        </mc:Fallback>
      </mc:AlternateContent>
    </p:spTree>
    <p:extLst>
      <p:ext uri="{BB962C8B-B14F-4D97-AF65-F5344CB8AC3E}">
        <p14:creationId xmlns:p14="http://schemas.microsoft.com/office/powerpoint/2010/main" val="3775530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ven continuous random variable X with its distrubution mean mu and its distribution standard deviation sigma, probability density function of Gaussian distribution is f of x equals to inverse of product of sigma and square root of 2 pi times e to the negative one half of square of difference between x and mu over sigma">
            <a:extLst>
              <a:ext uri="{FF2B5EF4-FFF2-40B4-BE49-F238E27FC236}">
                <a16:creationId xmlns:a16="http://schemas.microsoft.com/office/drawing/2014/main" id="{7A58650E-2480-40E3-95A5-161D6A19A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229" y="1051923"/>
            <a:ext cx="9494069" cy="18515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613B73-9A4C-4F2A-90E9-A05635B14647}"/>
              </a:ext>
            </a:extLst>
          </p:cNvPr>
          <p:cNvSpPr txBox="1"/>
          <p:nvPr/>
        </p:nvSpPr>
        <p:spPr>
          <a:xfrm>
            <a:off x="1329179" y="487540"/>
            <a:ext cx="9794449" cy="400110"/>
          </a:xfrm>
          <a:prstGeom prst="rect">
            <a:avLst/>
          </a:prstGeom>
          <a:noFill/>
        </p:spPr>
        <p:txBody>
          <a:bodyPr wrap="square">
            <a:spAutoFit/>
          </a:bodyPr>
          <a:lstStyle/>
          <a:p>
            <a:r>
              <a:rPr lang="en-US" sz="2000" b="0" i="0" dirty="0">
                <a:solidFill>
                  <a:srgbClr val="FF0000"/>
                </a:solidFill>
                <a:effectLst/>
                <a:latin typeface="Times New Roman" panose="02020603050405020304" pitchFamily="18" charset="0"/>
                <a:cs typeface="Times New Roman" panose="02020603050405020304" pitchFamily="18" charset="0"/>
              </a:rPr>
              <a:t>The probability density function, defined as f(x), measures the probability of some outcome x </a:t>
            </a:r>
            <a:endParaRPr lang="en-IN" sz="2000" dirty="0">
              <a:solidFill>
                <a:srgbClr val="FF0000"/>
              </a:solidFill>
              <a:latin typeface="Times New Roman" panose="02020603050405020304" pitchFamily="18" charset="0"/>
              <a:cs typeface="Times New Roman" panose="02020603050405020304" pitchFamily="18" charset="0"/>
            </a:endParaRPr>
          </a:p>
        </p:txBody>
      </p:sp>
      <p:pic>
        <p:nvPicPr>
          <p:cNvPr id="4100" name="Picture 4" descr="f of x one and x two equals to inverse of 2 pi sigma one sigma two, times e to the one fourth times square of x one minus mu one divided by sigma one, times square of x 2 minus mu 2 divided by sigma two">
            <a:extLst>
              <a:ext uri="{FF2B5EF4-FFF2-40B4-BE49-F238E27FC236}">
                <a16:creationId xmlns:a16="http://schemas.microsoft.com/office/drawing/2014/main" id="{EF0A2147-E937-46DB-92FE-EE98EF376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534" y="4006392"/>
            <a:ext cx="6404138" cy="2234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BAAE86-39D1-4E2A-B291-4D29318C527E}"/>
              </a:ext>
            </a:extLst>
          </p:cNvPr>
          <p:cNvSpPr txBox="1"/>
          <p:nvPr/>
        </p:nvSpPr>
        <p:spPr>
          <a:xfrm>
            <a:off x="1640263" y="3243317"/>
            <a:ext cx="7718196" cy="1200329"/>
          </a:xfrm>
          <a:prstGeom prst="rect">
            <a:avLst/>
          </a:prstGeom>
          <a:noFill/>
        </p:spPr>
        <p:txBody>
          <a:bodyPr wrap="square">
            <a:spAutoFit/>
          </a:bodyPr>
          <a:lstStyle/>
          <a:p>
            <a:pPr algn="l"/>
            <a:r>
              <a:rPr lang="en-US" sz="2400" b="0" i="0" dirty="0">
                <a:solidFill>
                  <a:srgbClr val="FF0000"/>
                </a:solidFill>
                <a:effectLst/>
                <a:latin typeface="Times New Roman" panose="02020603050405020304" pitchFamily="18" charset="0"/>
                <a:cs typeface="Times New Roman" panose="02020603050405020304" pitchFamily="18" charset="0"/>
              </a:rPr>
              <a:t>For a two uncorrelated feature case, this becomes</a:t>
            </a:r>
          </a:p>
          <a:p>
            <a:br>
              <a:rPr lang="en-US" sz="2400" dirty="0">
                <a:solidFill>
                  <a:srgbClr val="FF0000"/>
                </a:solidFill>
                <a:latin typeface="Times New Roman" panose="02020603050405020304" pitchFamily="18" charset="0"/>
                <a:cs typeface="Times New Roman" panose="02020603050405020304" pitchFamily="18" charset="0"/>
              </a:rPr>
            </a:br>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0060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D368F-F246-543E-3E66-56415E1BCF8D}"/>
              </a:ext>
            </a:extLst>
          </p:cNvPr>
          <p:cNvSpPr txBox="1"/>
          <p:nvPr/>
        </p:nvSpPr>
        <p:spPr>
          <a:xfrm>
            <a:off x="2073667" y="2844225"/>
            <a:ext cx="8044665" cy="584775"/>
          </a:xfrm>
          <a:prstGeom prst="rect">
            <a:avLst/>
          </a:prstGeom>
          <a:noFill/>
        </p:spPr>
        <p:txBody>
          <a:bodyPr wrap="square" rtlCol="0">
            <a:spAutoFit/>
          </a:bodyPr>
          <a:lstStyle/>
          <a:p>
            <a:pPr algn="ctr"/>
            <a:r>
              <a:rPr lang="en-US" sz="3200" dirty="0"/>
              <a:t>Machine Learning Algorithm</a:t>
            </a:r>
          </a:p>
        </p:txBody>
      </p:sp>
    </p:spTree>
    <p:extLst>
      <p:ext uri="{BB962C8B-B14F-4D97-AF65-F5344CB8AC3E}">
        <p14:creationId xmlns:p14="http://schemas.microsoft.com/office/powerpoint/2010/main" val="1209566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4553" y="1487967"/>
            <a:ext cx="8241046" cy="377714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A4EDC0-5A2D-2BF9-0F28-34F750D01A04}"/>
              </a:ext>
            </a:extLst>
          </p:cNvPr>
          <p:cNvSpPr txBox="1"/>
          <p:nvPr/>
        </p:nvSpPr>
        <p:spPr>
          <a:xfrm>
            <a:off x="503434" y="482885"/>
            <a:ext cx="11219379" cy="6001643"/>
          </a:xfrm>
          <a:prstGeom prst="rect">
            <a:avLst/>
          </a:prstGeom>
          <a:noFill/>
        </p:spPr>
        <p:txBody>
          <a:bodyPr wrap="square" rtlCol="0">
            <a:spAutoFit/>
          </a:bodyPr>
          <a:lstStyle/>
          <a:p>
            <a:r>
              <a:rPr lang="en-US" sz="2400" dirty="0"/>
              <a:t>Isolation Trees and traditional Decision Trees are both tree-based algorithms, but they serve different purposes, particularly in the context of anomaly detection.</a:t>
            </a:r>
          </a:p>
          <a:p>
            <a:endParaRPr lang="en-IN" sz="2400" b="1" i="0" dirty="0">
              <a:effectLst/>
              <a:latin typeface="Söhne"/>
            </a:endParaRPr>
          </a:p>
          <a:p>
            <a:r>
              <a:rPr lang="en-IN" sz="2400" b="1" i="0" dirty="0">
                <a:effectLst/>
                <a:latin typeface="Söhne"/>
              </a:rPr>
              <a:t>Purpose:</a:t>
            </a:r>
            <a:endParaRPr lang="en-US" sz="2400" dirty="0"/>
          </a:p>
          <a:p>
            <a:endParaRPr lang="en-US" sz="2400" dirty="0"/>
          </a:p>
          <a:p>
            <a:pPr marL="342900" indent="-342900">
              <a:buFont typeface="Arial" panose="020B0604020202020204" pitchFamily="34" charset="0"/>
              <a:buChar char="•"/>
            </a:pPr>
            <a:r>
              <a:rPr lang="en-US" sz="2400" dirty="0"/>
              <a:t>Isolation Trees (Isolation Forest): Isolation Trees are designed specifically for anomaly detection. They focus on quickly isolating anomalies from normal instances by creating a collection of shallow and random decision trees. The idea is that anomalies are easier to separate from the majority of instances with fewer splits.</a:t>
            </a:r>
          </a:p>
          <a:p>
            <a:pPr marL="342900" indent="-342900">
              <a:buFont typeface="Arial" panose="020B0604020202020204" pitchFamily="34" charset="0"/>
              <a:buChar char="•"/>
            </a:pPr>
            <a:endParaRPr lang="en-US" sz="2400" dirty="0"/>
          </a:p>
          <a:p>
            <a:endParaRPr lang="en-US" sz="2400" dirty="0"/>
          </a:p>
          <a:p>
            <a:pPr marL="342900" indent="-342900">
              <a:buFont typeface="Arial" panose="020B0604020202020204" pitchFamily="34" charset="0"/>
              <a:buChar char="•"/>
            </a:pPr>
            <a:r>
              <a:rPr lang="en-US" sz="2400" dirty="0"/>
              <a:t>Traditional Decision Trees: Traditional decision trees are used for classification or regression tasks, where the goal is to predict a target variable based on input features. They aim to partition the data based on features to make predictions about target variables.</a:t>
            </a:r>
          </a:p>
          <a:p>
            <a:endParaRPr lang="en-US" sz="2400" dirty="0"/>
          </a:p>
        </p:txBody>
      </p:sp>
    </p:spTree>
    <p:extLst>
      <p:ext uri="{BB962C8B-B14F-4D97-AF65-F5344CB8AC3E}">
        <p14:creationId xmlns:p14="http://schemas.microsoft.com/office/powerpoint/2010/main" val="1733773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A4EDC0-5A2D-2BF9-0F28-34F750D01A04}"/>
              </a:ext>
            </a:extLst>
          </p:cNvPr>
          <p:cNvSpPr txBox="1"/>
          <p:nvPr/>
        </p:nvSpPr>
        <p:spPr>
          <a:xfrm>
            <a:off x="503434" y="482885"/>
            <a:ext cx="11219379" cy="5262979"/>
          </a:xfrm>
          <a:prstGeom prst="rect">
            <a:avLst/>
          </a:prstGeom>
          <a:noFill/>
        </p:spPr>
        <p:txBody>
          <a:bodyPr wrap="square" rtlCol="0">
            <a:spAutoFit/>
          </a:bodyPr>
          <a:lstStyle/>
          <a:p>
            <a:r>
              <a:rPr lang="en-US" sz="2400" dirty="0"/>
              <a:t>Isolation Trees and traditional Decision Trees are both tree-based algorithms, but they serve different purposes, particularly in the context of anomaly detection.</a:t>
            </a:r>
          </a:p>
          <a:p>
            <a:endParaRPr lang="en-IN" sz="2400" b="1" i="0" dirty="0">
              <a:effectLst/>
              <a:latin typeface="Söhne"/>
            </a:endParaRPr>
          </a:p>
          <a:p>
            <a:r>
              <a:rPr lang="en-IN" sz="2400" b="1" i="0" dirty="0">
                <a:effectLst/>
                <a:latin typeface="Söhne"/>
              </a:rPr>
              <a:t>Anomaly Identification:</a:t>
            </a:r>
            <a:endParaRPr lang="en-US" sz="2400" dirty="0"/>
          </a:p>
          <a:p>
            <a:endParaRPr lang="en-US" sz="2400" dirty="0"/>
          </a:p>
          <a:p>
            <a:pPr marL="342900" indent="-342900">
              <a:buFont typeface="Arial" panose="020B0604020202020204" pitchFamily="34" charset="0"/>
              <a:buChar char="•"/>
            </a:pPr>
            <a:r>
              <a:rPr lang="en-US" sz="2400" dirty="0"/>
              <a:t>Isolation Trees (Isolation Forest): The anomalies are expected to have shorter paths in Isolation Trees due to their rarity and different nature. During anomaly identification, the average path length from the root node to a given data point is used to determine whether it's an anomaly.</a:t>
            </a:r>
          </a:p>
          <a:p>
            <a:endParaRPr lang="en-US" sz="2400" dirty="0"/>
          </a:p>
          <a:p>
            <a:pPr marL="342900" indent="-342900">
              <a:buFont typeface="Arial" panose="020B0604020202020204" pitchFamily="34" charset="0"/>
              <a:buChar char="•"/>
            </a:pPr>
            <a:r>
              <a:rPr lang="en-US" sz="2400" dirty="0"/>
              <a:t>Traditional Decision Trees: </a:t>
            </a:r>
            <a:r>
              <a:rPr lang="en-IN" sz="2400" b="0" i="0" dirty="0">
                <a:effectLst/>
                <a:latin typeface="Söhne"/>
              </a:rPr>
              <a:t>Traditional decision trees do not have an inherent mechanism for anomaly detection. They are not explicitly designed for this purpose, and their use for anomaly detection would be more indirect and less effective.</a:t>
            </a:r>
            <a:endParaRPr lang="en-US" sz="2400" dirty="0"/>
          </a:p>
          <a:p>
            <a:endParaRPr lang="en-US" sz="2400" dirty="0"/>
          </a:p>
        </p:txBody>
      </p:sp>
    </p:spTree>
    <p:extLst>
      <p:ext uri="{BB962C8B-B14F-4D97-AF65-F5344CB8AC3E}">
        <p14:creationId xmlns:p14="http://schemas.microsoft.com/office/powerpoint/2010/main" val="4246306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ision Trees Tutorial – Algobeans">
            <a:extLst>
              <a:ext uri="{FF2B5EF4-FFF2-40B4-BE49-F238E27FC236}">
                <a16:creationId xmlns:a16="http://schemas.microsoft.com/office/drawing/2014/main" id="{6C177AD6-A866-81DD-AB53-06F5B476D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90600"/>
            <a:ext cx="80772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828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solation Forest. Isolation forest is an unsupervised… | by Parul Sharma |  Medium">
            <a:extLst>
              <a:ext uri="{FF2B5EF4-FFF2-40B4-BE49-F238E27FC236}">
                <a16:creationId xmlns:a16="http://schemas.microsoft.com/office/drawing/2014/main" id="{6CADA7B5-D99D-4245-02A8-8F6FB67C8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2607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25E54-4AE4-4B67-8495-797561BE240C}"/>
              </a:ext>
            </a:extLst>
          </p:cNvPr>
          <p:cNvSpPr txBox="1"/>
          <p:nvPr/>
        </p:nvSpPr>
        <p:spPr>
          <a:xfrm>
            <a:off x="486310" y="1905506"/>
            <a:ext cx="1121938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In summary, while both Isolation Trees and traditional Decision Trees are tree-based algorithms, Isolation Trees are specifically designed for efficient anomaly detection by isolating anomalies from normal instances.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Traditional Decision Trees are more suited for predictive modeling tasks where the goal is to predict target variables based on input features.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 perform anomaly detection, Isolation Forest is generally a more suitable approach.</a:t>
            </a:r>
          </a:p>
        </p:txBody>
      </p:sp>
    </p:spTree>
    <p:extLst>
      <p:ext uri="{BB962C8B-B14F-4D97-AF65-F5344CB8AC3E}">
        <p14:creationId xmlns:p14="http://schemas.microsoft.com/office/powerpoint/2010/main" val="430692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3941"/>
          </a:xfrm>
        </p:spPr>
        <p:txBody>
          <a:bodyPr>
            <a:normAutofit fontScale="90000"/>
          </a:bodyPr>
          <a:lstStyle/>
          <a:p>
            <a:r>
              <a:rPr lang="en-US" b="1" dirty="0"/>
              <a:t>Isolation Forest</a:t>
            </a:r>
            <a:endParaRPr lang="en-IN" b="1" dirty="0"/>
          </a:p>
        </p:txBody>
      </p:sp>
      <p:sp>
        <p:nvSpPr>
          <p:cNvPr id="3" name="Content Placeholder 2"/>
          <p:cNvSpPr>
            <a:spLocks noGrp="1"/>
          </p:cNvSpPr>
          <p:nvPr>
            <p:ph idx="1"/>
          </p:nvPr>
        </p:nvSpPr>
        <p:spPr>
          <a:xfrm>
            <a:off x="838200" y="1134533"/>
            <a:ext cx="10515600" cy="5042430"/>
          </a:xfrm>
        </p:spPr>
        <p:txBody>
          <a:bodyPr/>
          <a:lstStyle/>
          <a:p>
            <a:pPr algn="just"/>
            <a:endParaRPr lang="en-IN" dirty="0"/>
          </a:p>
          <a:p>
            <a:pPr algn="just"/>
            <a:r>
              <a:rPr lang="en-IN" dirty="0"/>
              <a:t>Isolation Forest is a machine learning algorithm specifically designed for anomaly detection. </a:t>
            </a:r>
          </a:p>
          <a:p>
            <a:pPr algn="just"/>
            <a:endParaRPr lang="en-IN" dirty="0"/>
          </a:p>
          <a:p>
            <a:pPr algn="just"/>
            <a:r>
              <a:rPr lang="en-IN" dirty="0"/>
              <a:t>It works by isolating anomalies in a dataset using random forests. </a:t>
            </a:r>
          </a:p>
          <a:p>
            <a:pPr algn="just"/>
            <a:endParaRPr lang="en-IN" dirty="0"/>
          </a:p>
          <a:p>
            <a:pPr algn="just"/>
            <a:r>
              <a:rPr lang="en-IN" dirty="0"/>
              <a:t>This algorithm is efficient and effective, particularly for high-dimensional data or data with complex patterns.</a:t>
            </a:r>
          </a:p>
        </p:txBody>
      </p:sp>
    </p:spTree>
    <p:extLst>
      <p:ext uri="{BB962C8B-B14F-4D97-AF65-F5344CB8AC3E}">
        <p14:creationId xmlns:p14="http://schemas.microsoft.com/office/powerpoint/2010/main" val="1064242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Algorithm</a:t>
            </a:r>
            <a:endParaRPr lang="en-IN" b="1" dirty="0"/>
          </a:p>
        </p:txBody>
      </p:sp>
      <p:sp>
        <p:nvSpPr>
          <p:cNvPr id="3" name="Content Placeholder 2"/>
          <p:cNvSpPr>
            <a:spLocks noGrp="1"/>
          </p:cNvSpPr>
          <p:nvPr>
            <p:ph idx="1"/>
          </p:nvPr>
        </p:nvSpPr>
        <p:spPr/>
        <p:txBody>
          <a:bodyPr>
            <a:normAutofit fontScale="92500" lnSpcReduction="20000"/>
          </a:bodyPr>
          <a:lstStyle/>
          <a:p>
            <a:r>
              <a:rPr lang="en-IN" b="1" dirty="0"/>
              <a:t>Isolation Concept:</a:t>
            </a:r>
            <a:endParaRPr lang="en-IN" dirty="0"/>
          </a:p>
          <a:p>
            <a:pPr lvl="1"/>
            <a:r>
              <a:rPr lang="en-IN" dirty="0"/>
              <a:t>The fundamental idea behind Isolation Forest is that anomalies are easier to isolate than normal data points. In other words, anomalies require fewer partitions to be separated from the rest of the data.</a:t>
            </a:r>
          </a:p>
          <a:p>
            <a:r>
              <a:rPr lang="en-IN" b="1" dirty="0"/>
              <a:t>Random Partitioning:</a:t>
            </a:r>
            <a:endParaRPr lang="en-IN" dirty="0"/>
          </a:p>
          <a:p>
            <a:pPr lvl="1"/>
            <a:r>
              <a:rPr lang="en-IN" dirty="0"/>
              <a:t>Isolation Forest randomly selects a feature and a random split value within the range of that feature for each decision tree it builds.</a:t>
            </a:r>
          </a:p>
          <a:p>
            <a:r>
              <a:rPr lang="en-IN" b="1" dirty="0"/>
              <a:t>Tree Construction:</a:t>
            </a:r>
            <a:endParaRPr lang="en-IN" dirty="0"/>
          </a:p>
          <a:p>
            <a:pPr lvl="1"/>
            <a:r>
              <a:rPr lang="en-IN" dirty="0"/>
              <a:t>The algorithm constructs a forest of isolation trees. Each tree is grown recursively by partitioning the data into subsets using the random splits mentioned earlier.</a:t>
            </a:r>
          </a:p>
          <a:p>
            <a:r>
              <a:rPr lang="en-IN" b="1" dirty="0"/>
              <a:t>Scoring Anomalies:</a:t>
            </a:r>
            <a:endParaRPr lang="en-IN" dirty="0"/>
          </a:p>
          <a:p>
            <a:pPr lvl="1"/>
            <a:r>
              <a:rPr lang="en-IN" dirty="0"/>
              <a:t>Anomalies have shorter average path lengths within the trees compared to normal data points. The path length is the number of edges traversed to isolate a data point. Anomalies are isolated faster, leading to shorter path lengths.</a:t>
            </a:r>
          </a:p>
          <a:p>
            <a:endParaRPr lang="en-IN" sz="1800" dirty="0"/>
          </a:p>
        </p:txBody>
      </p:sp>
    </p:spTree>
    <p:extLst>
      <p:ext uri="{BB962C8B-B14F-4D97-AF65-F5344CB8AC3E}">
        <p14:creationId xmlns:p14="http://schemas.microsoft.com/office/powerpoint/2010/main" val="899897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b="1" dirty="0"/>
              <a:t>Anomaly Score:</a:t>
            </a:r>
            <a:endParaRPr lang="en-IN" dirty="0"/>
          </a:p>
          <a:p>
            <a:pPr lvl="1"/>
            <a:r>
              <a:rPr lang="en-IN" dirty="0"/>
              <a:t>The anomaly score for a data point is the average path length across all the trees in the forest. This score reflects how easily the point can be separated from the rest.</a:t>
            </a:r>
          </a:p>
          <a:p>
            <a:r>
              <a:rPr lang="en-IN" b="1" dirty="0"/>
              <a:t>Detection Threshold:</a:t>
            </a:r>
            <a:endParaRPr lang="en-IN" dirty="0"/>
          </a:p>
          <a:p>
            <a:pPr lvl="1"/>
            <a:r>
              <a:rPr lang="en-IN" dirty="0"/>
              <a:t>Anomalies tend to have lower anomaly scores compared to normal data points. By setting a threshold on the anomaly score, you can classify data points as anomalies if their scores are below the threshold.</a:t>
            </a:r>
          </a:p>
          <a:p>
            <a:endParaRPr lang="en-IN" dirty="0"/>
          </a:p>
        </p:txBody>
      </p:sp>
    </p:spTree>
    <p:extLst>
      <p:ext uri="{BB962C8B-B14F-4D97-AF65-F5344CB8AC3E}">
        <p14:creationId xmlns:p14="http://schemas.microsoft.com/office/powerpoint/2010/main" val="829732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0095" y="801213"/>
            <a:ext cx="8241046" cy="515065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0095" y="801213"/>
            <a:ext cx="8012128" cy="43494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DEC91-E555-C693-1D0D-0D2A896C1259}"/>
              </a:ext>
            </a:extLst>
          </p:cNvPr>
          <p:cNvSpPr txBox="1"/>
          <p:nvPr/>
        </p:nvSpPr>
        <p:spPr>
          <a:xfrm>
            <a:off x="554804" y="667820"/>
            <a:ext cx="11168009"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In the context of machine learning, background anomalies refer to data points or patterns that do not represent actual anomalies or outliers but are incorrectly labeled as such due to factors unrelated to the underlying data distribution or true anomalies.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Anomaly detection algorithms are designed to identify rare and unusual data points that deviate significantly from the majority of the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anomalies could represent critical events, errors, fraud, or other important occurrences. </a:t>
            </a:r>
          </a:p>
        </p:txBody>
      </p:sp>
    </p:spTree>
    <p:extLst>
      <p:ext uri="{BB962C8B-B14F-4D97-AF65-F5344CB8AC3E}">
        <p14:creationId xmlns:p14="http://schemas.microsoft.com/office/powerpoint/2010/main" val="3267001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23472" y="801213"/>
            <a:ext cx="7740288" cy="503619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51177" y="915672"/>
            <a:ext cx="8813341" cy="469281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52389" y="801213"/>
            <a:ext cx="7325374" cy="480727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4553" y="457836"/>
            <a:ext cx="8355505" cy="549403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0095" y="457836"/>
            <a:ext cx="8441349" cy="60663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1EC822-182A-3CE6-2670-3905C28E32D6}"/>
              </a:ext>
            </a:extLst>
          </p:cNvPr>
          <p:cNvPicPr>
            <a:picLocks noChangeAspect="1"/>
          </p:cNvPicPr>
          <p:nvPr/>
        </p:nvPicPr>
        <p:blipFill>
          <a:blip r:embed="rId2"/>
          <a:stretch>
            <a:fillRect/>
          </a:stretch>
        </p:blipFill>
        <p:spPr>
          <a:xfrm>
            <a:off x="1500455" y="690376"/>
            <a:ext cx="9191090" cy="5477247"/>
          </a:xfrm>
          <a:prstGeom prst="rect">
            <a:avLst/>
          </a:prstGeom>
        </p:spPr>
      </p:pic>
    </p:spTree>
    <p:extLst>
      <p:ext uri="{BB962C8B-B14F-4D97-AF65-F5344CB8AC3E}">
        <p14:creationId xmlns:p14="http://schemas.microsoft.com/office/powerpoint/2010/main" val="2945261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6302A-93BA-7867-2AD8-774EF481F090}"/>
              </a:ext>
            </a:extLst>
          </p:cNvPr>
          <p:cNvSpPr>
            <a:spLocks noGrp="1"/>
          </p:cNvSpPr>
          <p:nvPr>
            <p:ph type="dt" sz="half" idx="10"/>
          </p:nvPr>
        </p:nvSpPr>
        <p:spPr/>
        <p:txBody>
          <a:bodyPr/>
          <a:lstStyle/>
          <a:p>
            <a:r>
              <a:rPr lang="en-US" altLang="en-US"/>
              <a:t>N. Gagunashvili </a:t>
            </a:r>
          </a:p>
        </p:txBody>
      </p:sp>
      <p:sp>
        <p:nvSpPr>
          <p:cNvPr id="44036" name="Rectangle 4">
            <a:extLst>
              <a:ext uri="{FF2B5EF4-FFF2-40B4-BE49-F238E27FC236}">
                <a16:creationId xmlns:a16="http://schemas.microsoft.com/office/drawing/2014/main" id="{14D0B9DC-BC74-CE2A-ACBC-E62E84E96C70}"/>
              </a:ext>
            </a:extLst>
          </p:cNvPr>
          <p:cNvSpPr>
            <a:spLocks noChangeArrowheads="1"/>
          </p:cNvSpPr>
          <p:nvPr/>
        </p:nvSpPr>
        <p:spPr bwMode="auto">
          <a:xfrm>
            <a:off x="1981200" y="1066800"/>
            <a:ext cx="83185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sz="2800"/>
              <a:t>What are anomalies/outliers?</a:t>
            </a:r>
          </a:p>
          <a:p>
            <a:pPr lvl="1" eaLnBrk="1" hangingPunct="1"/>
            <a:r>
              <a:rPr lang="en-US" altLang="en-US" sz="2400"/>
              <a:t>The set of data points that are considerably different than the remainder of the data</a:t>
            </a:r>
          </a:p>
          <a:p>
            <a:pPr eaLnBrk="1" hangingPunct="1"/>
            <a:r>
              <a:rPr lang="en-US" altLang="en-US" sz="2800"/>
              <a:t>Variants of Anomaly/Outlier Detection Problems</a:t>
            </a:r>
          </a:p>
          <a:p>
            <a:pPr lvl="1" eaLnBrk="1" hangingPunct="1"/>
            <a:r>
              <a:rPr lang="en-US" altLang="en-US" sz="2400"/>
              <a:t>Given a database D, find all the data points </a:t>
            </a:r>
            <a:r>
              <a:rPr lang="en-US" altLang="en-US" sz="2400" b="1"/>
              <a:t>x</a:t>
            </a:r>
            <a:r>
              <a:rPr lang="en-US" altLang="en-US" sz="2400"/>
              <a:t> </a:t>
            </a:r>
            <a:r>
              <a:rPr lang="en-US" altLang="en-US" sz="2400">
                <a:sym typeface="Symbol" pitchFamily="2" charset="2"/>
              </a:rPr>
              <a:t> D </a:t>
            </a:r>
            <a:r>
              <a:rPr lang="en-US" altLang="en-US" sz="2400"/>
              <a:t>with anomaly scores greater than some threshold t</a:t>
            </a:r>
          </a:p>
          <a:p>
            <a:pPr lvl="1" eaLnBrk="1" hangingPunct="1"/>
            <a:r>
              <a:rPr lang="en-US" altLang="en-US" sz="2400"/>
              <a:t>Given a database D, find all the data points </a:t>
            </a:r>
            <a:r>
              <a:rPr lang="en-US" altLang="en-US" sz="2400" b="1"/>
              <a:t>x</a:t>
            </a:r>
            <a:r>
              <a:rPr lang="en-US" altLang="en-US" sz="2400"/>
              <a:t> </a:t>
            </a:r>
            <a:r>
              <a:rPr lang="en-US" altLang="en-US" sz="2400">
                <a:sym typeface="Symbol" pitchFamily="2" charset="2"/>
              </a:rPr>
              <a:t> D </a:t>
            </a:r>
            <a:r>
              <a:rPr lang="en-US" altLang="en-US" sz="2400"/>
              <a:t>having the top-n largest anomaly scores f(</a:t>
            </a:r>
            <a:r>
              <a:rPr lang="en-US" altLang="en-US" sz="2400" b="1"/>
              <a:t>x</a:t>
            </a:r>
            <a:r>
              <a:rPr lang="en-US" altLang="en-US" sz="2400"/>
              <a:t>)</a:t>
            </a:r>
          </a:p>
          <a:p>
            <a:pPr lvl="1" eaLnBrk="1" hangingPunct="1"/>
            <a:r>
              <a:rPr lang="en-US" altLang="en-US" sz="2400"/>
              <a:t>Given a database D, containing mostly normal (but unlabeled) data points, and a test point </a:t>
            </a:r>
            <a:r>
              <a:rPr lang="en-US" altLang="en-US" sz="2400" b="1"/>
              <a:t>x</a:t>
            </a:r>
            <a:r>
              <a:rPr lang="en-US" altLang="en-US" sz="2400"/>
              <a:t>, compute the anomaly score of </a:t>
            </a:r>
            <a:r>
              <a:rPr lang="en-US" altLang="en-US" sz="2400" b="1"/>
              <a:t>x</a:t>
            </a:r>
            <a:r>
              <a:rPr lang="en-US" altLang="en-US" sz="2400"/>
              <a:t> with respect to D</a:t>
            </a:r>
          </a:p>
        </p:txBody>
      </p:sp>
      <p:sp>
        <p:nvSpPr>
          <p:cNvPr id="44037" name="Rectangle 5">
            <a:extLst>
              <a:ext uri="{FF2B5EF4-FFF2-40B4-BE49-F238E27FC236}">
                <a16:creationId xmlns:a16="http://schemas.microsoft.com/office/drawing/2014/main" id="{9DA85A27-D319-F97A-CBB8-EAE1403655B7}"/>
              </a:ext>
            </a:extLst>
          </p:cNvPr>
          <p:cNvSpPr>
            <a:spLocks noChangeArrowheads="1"/>
          </p:cNvSpPr>
          <p:nvPr/>
        </p:nvSpPr>
        <p:spPr bwMode="auto">
          <a:xfrm>
            <a:off x="1905000" y="152400"/>
            <a:ext cx="8280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eaLnBrk="1" hangingPunct="1"/>
            <a:r>
              <a:rPr lang="en-US" altLang="en-US" sz="3200" b="1"/>
              <a:t>Anomaly/Outlier Detection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a:extLst>
              <a:ext uri="{FF2B5EF4-FFF2-40B4-BE49-F238E27FC236}">
                <a16:creationId xmlns:a16="http://schemas.microsoft.com/office/drawing/2014/main" id="{0784EEFF-5300-E6FF-98C1-F3500DCBFD0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079" b="11705"/>
          <a:stretch>
            <a:fillRect/>
          </a:stretch>
        </p:blipFill>
        <p:spPr>
          <a:xfrm>
            <a:off x="3962400" y="1676401"/>
            <a:ext cx="6072188" cy="4525963"/>
          </a:xfrm>
          <a:noFill/>
          <a:ln/>
          <a:extLst>
            <a:ext uri="{91240B29-F687-4F45-9708-019B960494DF}">
              <a14:hiddenLine xmlns:a14="http://schemas.microsoft.com/office/drawing/2010/main" w="12700">
                <a:solidFill>
                  <a:schemeClr val="tx1"/>
                </a:solidFill>
                <a:miter lim="800000"/>
                <a:headEnd/>
                <a:tailEnd/>
              </a14:hiddenLine>
            </a:ext>
          </a:extLst>
        </p:spPr>
      </p:pic>
      <p:sp>
        <p:nvSpPr>
          <p:cNvPr id="47109" name="Text Box 5">
            <a:extLst>
              <a:ext uri="{FF2B5EF4-FFF2-40B4-BE49-F238E27FC236}">
                <a16:creationId xmlns:a16="http://schemas.microsoft.com/office/drawing/2014/main" id="{B7422066-EE4D-4556-A1EE-FBB9ACE662F2}"/>
              </a:ext>
            </a:extLst>
          </p:cNvPr>
          <p:cNvSpPr txBox="1">
            <a:spLocks noChangeArrowheads="1"/>
          </p:cNvSpPr>
          <p:nvPr/>
        </p:nvSpPr>
        <p:spPr bwMode="auto">
          <a:xfrm>
            <a:off x="1676400" y="838201"/>
            <a:ext cx="6934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s-IS" altLang="en-US" sz="2000" b="1"/>
              <a:t>Outlier score defined as relative distance. It is the ratio  of the  distance of point  from the closest centroid to the median distance of all points in the cluster from the centroid.</a:t>
            </a:r>
            <a:endParaRPr lang="en-US" altLang="en-US" sz="2000" b="1"/>
          </a:p>
        </p:txBody>
      </p:sp>
      <p:sp>
        <p:nvSpPr>
          <p:cNvPr id="47110" name="Rectangle 6">
            <a:extLst>
              <a:ext uri="{FF2B5EF4-FFF2-40B4-BE49-F238E27FC236}">
                <a16:creationId xmlns:a16="http://schemas.microsoft.com/office/drawing/2014/main" id="{C41F5D81-F299-619C-003B-0C4A2EF43AE6}"/>
              </a:ext>
            </a:extLst>
          </p:cNvPr>
          <p:cNvSpPr>
            <a:spLocks noChangeArrowheads="1"/>
          </p:cNvSpPr>
          <p:nvPr/>
        </p:nvSpPr>
        <p:spPr bwMode="auto">
          <a:xfrm>
            <a:off x="2133600" y="2286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eaLnBrk="1" hangingPunct="1"/>
            <a:r>
              <a:rPr lang="en-US" altLang="zh-CN" sz="2800" b="1">
                <a:ea typeface="SimSun" panose="02010600030101010101" pitchFamily="2" charset="-122"/>
              </a:rPr>
              <a:t>Clustering-Based algorithm anomaly detection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a:extLst>
              <a:ext uri="{FF2B5EF4-FFF2-40B4-BE49-F238E27FC236}">
                <a16:creationId xmlns:a16="http://schemas.microsoft.com/office/drawing/2014/main" id="{7749109A-B15C-C123-3688-EDEEA2CEA175}"/>
              </a:ext>
            </a:extLst>
          </p:cNvPr>
          <p:cNvSpPr txBox="1">
            <a:spLocks noChangeArrowheads="1"/>
          </p:cNvSpPr>
          <p:nvPr/>
        </p:nvSpPr>
        <p:spPr bwMode="auto">
          <a:xfrm>
            <a:off x="1752600" y="1600200"/>
            <a:ext cx="891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50000"/>
              </a:spcBef>
            </a:pPr>
            <a:r>
              <a:rPr lang="is-IS" altLang="en-US" b="1">
                <a:latin typeface="Times New Roman" panose="02020603050405020304" pitchFamily="18" charset="0"/>
              </a:rPr>
              <a:t>Algorithm 2   </a:t>
            </a:r>
            <a:r>
              <a:rPr lang="is-IS" altLang="en-US">
                <a:latin typeface="Times New Roman" panose="02020603050405020304" pitchFamily="18" charset="0"/>
              </a:rPr>
              <a:t>Basic clustering-based algorithm of  anomaly detection</a:t>
            </a:r>
            <a:r>
              <a:rPr lang="is-IS" altLang="en-US" b="1">
                <a:latin typeface="Times New Roman" panose="02020603050405020304" pitchFamily="18" charset="0"/>
              </a:rPr>
              <a:t>                                           </a:t>
            </a:r>
          </a:p>
        </p:txBody>
      </p:sp>
      <p:sp>
        <p:nvSpPr>
          <p:cNvPr id="54277" name="Text Box 5">
            <a:extLst>
              <a:ext uri="{FF2B5EF4-FFF2-40B4-BE49-F238E27FC236}">
                <a16:creationId xmlns:a16="http://schemas.microsoft.com/office/drawing/2014/main" id="{FF16F845-24B9-AC05-0836-648BAF05CB79}"/>
              </a:ext>
            </a:extLst>
          </p:cNvPr>
          <p:cNvSpPr txBox="1">
            <a:spLocks noChangeArrowheads="1"/>
          </p:cNvSpPr>
          <p:nvPr/>
        </p:nvSpPr>
        <p:spPr bwMode="auto">
          <a:xfrm>
            <a:off x="1752600" y="2438400"/>
            <a:ext cx="8686800"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50000"/>
              </a:spcBef>
              <a:buFontTx/>
              <a:buAutoNum type="arabicPeriod"/>
            </a:pPr>
            <a:r>
              <a:rPr lang="is-IS" altLang="en-US" dirty="0"/>
              <a:t>Find position of K centroids (Algorithm 1)</a:t>
            </a:r>
          </a:p>
          <a:p>
            <a:pPr>
              <a:spcBef>
                <a:spcPct val="50000"/>
              </a:spcBef>
              <a:buFontTx/>
              <a:buAutoNum type="arabicPeriod"/>
            </a:pPr>
            <a:r>
              <a:rPr lang="is-IS" altLang="en-US" dirty="0"/>
              <a:t>Find median distance for each centroid</a:t>
            </a:r>
          </a:p>
          <a:p>
            <a:pPr>
              <a:spcBef>
                <a:spcPct val="50000"/>
              </a:spcBef>
              <a:buFontTx/>
              <a:buAutoNum type="arabicPeriod"/>
            </a:pPr>
            <a:r>
              <a:rPr lang="is-IS" altLang="en-US" dirty="0"/>
              <a:t>Calculate the score of each pont that is :(dist of point  to nearest centroid)/(median dist. for given nearist centorid)</a:t>
            </a:r>
          </a:p>
          <a:p>
            <a:pPr>
              <a:spcBef>
                <a:spcPct val="50000"/>
              </a:spcBef>
              <a:buFontTx/>
              <a:buAutoNum type="arabicPeriod"/>
            </a:pPr>
            <a:r>
              <a:rPr lang="is-IS" altLang="en-US" dirty="0"/>
              <a:t>Order the scores to define outliers.  </a:t>
            </a:r>
          </a:p>
        </p:txBody>
      </p:sp>
      <p:sp>
        <p:nvSpPr>
          <p:cNvPr id="54278" name="Rectangle 6">
            <a:extLst>
              <a:ext uri="{FF2B5EF4-FFF2-40B4-BE49-F238E27FC236}">
                <a16:creationId xmlns:a16="http://schemas.microsoft.com/office/drawing/2014/main" id="{CA9AFBE9-756D-835F-C475-918A4DBDE81A}"/>
              </a:ext>
            </a:extLst>
          </p:cNvPr>
          <p:cNvSpPr>
            <a:spLocks noChangeArrowheads="1"/>
          </p:cNvSpPr>
          <p:nvPr/>
        </p:nvSpPr>
        <p:spPr bwMode="auto">
          <a:xfrm>
            <a:off x="1905000" y="862013"/>
            <a:ext cx="74772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chemeClr val="tx2"/>
                </a:solidFill>
                <a:ea typeface="SimSun" panose="02010600030101010101" pitchFamily="2" charset="-122"/>
              </a:rPr>
              <a:t>Clustering-Based algorithm of anomaly detection</a:t>
            </a:r>
            <a:endParaRPr lang="is-IS" altLang="en-US" sz="2800" b="1">
              <a:solidFill>
                <a:schemeClr val="tx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Text Box 7">
            <a:extLst>
              <a:ext uri="{FF2B5EF4-FFF2-40B4-BE49-F238E27FC236}">
                <a16:creationId xmlns:a16="http://schemas.microsoft.com/office/drawing/2014/main" id="{43969C9B-9663-D459-83A5-A0A3E8B3F423}"/>
              </a:ext>
            </a:extLst>
          </p:cNvPr>
          <p:cNvSpPr txBox="1">
            <a:spLocks noChangeArrowheads="1"/>
          </p:cNvSpPr>
          <p:nvPr/>
        </p:nvSpPr>
        <p:spPr bwMode="auto">
          <a:xfrm>
            <a:off x="497711" y="1219200"/>
            <a:ext cx="11215869"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is-IS" altLang="en-US" sz="2000" b="1" dirty="0">
                <a:solidFill>
                  <a:srgbClr val="FF0000"/>
                </a:solidFill>
              </a:rPr>
              <a:t>Some clustering techniques, such as K-mean, have linear or close to linear time and space complexity.</a:t>
            </a:r>
          </a:p>
          <a:p>
            <a:pPr>
              <a:spcBef>
                <a:spcPct val="50000"/>
              </a:spcBef>
              <a:buFontTx/>
              <a:buChar char="•"/>
            </a:pPr>
            <a:endParaRPr lang="is-IS" altLang="en-US" sz="2000" b="1" dirty="0">
              <a:solidFill>
                <a:srgbClr val="FF0000"/>
              </a:solidFill>
            </a:endParaRPr>
          </a:p>
          <a:p>
            <a:pPr>
              <a:spcBef>
                <a:spcPct val="50000"/>
              </a:spcBef>
              <a:buFontTx/>
              <a:buChar char="•"/>
            </a:pPr>
            <a:r>
              <a:rPr lang="is-IS" altLang="en-US" sz="2000" b="1" dirty="0">
                <a:solidFill>
                  <a:srgbClr val="FF0000"/>
                </a:solidFill>
              </a:rPr>
              <a:t>Possible to find both clusters and outliers at the same time.</a:t>
            </a:r>
          </a:p>
          <a:p>
            <a:pPr>
              <a:spcBef>
                <a:spcPct val="50000"/>
              </a:spcBef>
              <a:buFontTx/>
              <a:buChar char="•"/>
            </a:pPr>
            <a:endParaRPr lang="is-IS" altLang="en-US" sz="2000" b="1" dirty="0">
              <a:solidFill>
                <a:srgbClr val="FF0000"/>
              </a:solidFill>
            </a:endParaRPr>
          </a:p>
          <a:p>
            <a:pPr>
              <a:spcBef>
                <a:spcPct val="50000"/>
              </a:spcBef>
              <a:buFontTx/>
              <a:buChar char="•"/>
            </a:pPr>
            <a:r>
              <a:rPr lang="is-IS" altLang="en-US" sz="2000" b="1" dirty="0"/>
              <a:t>The set of outliers produced and their score can be heavily dependent upon the number of clusters as well as the presence of outliers in the data.</a:t>
            </a:r>
          </a:p>
          <a:p>
            <a:pPr>
              <a:spcBef>
                <a:spcPct val="50000"/>
              </a:spcBef>
              <a:buFontTx/>
              <a:buChar char="•"/>
            </a:pPr>
            <a:endParaRPr lang="is-IS" altLang="en-US" sz="2000" b="1" dirty="0"/>
          </a:p>
          <a:p>
            <a:pPr>
              <a:spcBef>
                <a:spcPct val="50000"/>
              </a:spcBef>
              <a:buFontTx/>
              <a:buChar char="•"/>
            </a:pPr>
            <a:r>
              <a:rPr lang="is-IS" altLang="en-US" sz="2000" b="1" dirty="0"/>
              <a:t>The quality of outliers produced by a clustering is heavily impacted by the quality of clusters produced by algorithm.</a:t>
            </a:r>
          </a:p>
          <a:p>
            <a:pPr>
              <a:spcBef>
                <a:spcPct val="50000"/>
              </a:spcBef>
              <a:buFontTx/>
              <a:buChar char="•"/>
            </a:pPr>
            <a:endParaRPr lang="is-IS" altLang="en-US" sz="2000" b="1" dirty="0"/>
          </a:p>
          <a:p>
            <a:pPr>
              <a:spcBef>
                <a:spcPct val="50000"/>
              </a:spcBef>
              <a:buFontTx/>
              <a:buChar char="•"/>
            </a:pPr>
            <a:r>
              <a:rPr lang="is-IS" altLang="en-US" sz="2000" b="1" dirty="0"/>
              <a:t>The clustering algorithm needs to be chosen carefully.</a:t>
            </a:r>
            <a:endParaRPr lang="en-US" altLang="en-US" sz="2000" b="1" dirty="0"/>
          </a:p>
        </p:txBody>
      </p:sp>
      <p:sp>
        <p:nvSpPr>
          <p:cNvPr id="49160" name="Rectangle 8">
            <a:extLst>
              <a:ext uri="{FF2B5EF4-FFF2-40B4-BE49-F238E27FC236}">
                <a16:creationId xmlns:a16="http://schemas.microsoft.com/office/drawing/2014/main" id="{494ECD76-9355-88C1-A1AF-987DE155DB1D}"/>
              </a:ext>
            </a:extLst>
          </p:cNvPr>
          <p:cNvSpPr>
            <a:spLocks noChangeArrowheads="1"/>
          </p:cNvSpPr>
          <p:nvPr/>
        </p:nvSpPr>
        <p:spPr bwMode="auto">
          <a:xfrm>
            <a:off x="1981200" y="381001"/>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ea typeface="SimSun" panose="02010600030101010101" pitchFamily="2" charset="-122"/>
              </a:rPr>
              <a:t>Clustering-Based</a:t>
            </a:r>
            <a:r>
              <a:rPr lang="is-IS" altLang="zh-CN" sz="2800" b="1">
                <a:ea typeface="SimSun" panose="02010600030101010101" pitchFamily="2" charset="-122"/>
              </a:rPr>
              <a:t>. Strength and Weaknesses</a:t>
            </a:r>
            <a:endParaRPr lang="en-US" altLang="en-US" sz="28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DD4317-F331-BEE7-AC13-E47A1C0301B8}"/>
              </a:ext>
            </a:extLst>
          </p:cNvPr>
          <p:cNvSpPr txBox="1"/>
          <p:nvPr/>
        </p:nvSpPr>
        <p:spPr>
          <a:xfrm>
            <a:off x="441789" y="380144"/>
            <a:ext cx="11465959" cy="6740307"/>
          </a:xfrm>
          <a:prstGeom prst="rect">
            <a:avLst/>
          </a:prstGeom>
          <a:noFill/>
        </p:spPr>
        <p:txBody>
          <a:bodyPr wrap="square" rtlCol="0">
            <a:spAutoFit/>
          </a:bodyPr>
          <a:lstStyle/>
          <a:p>
            <a:r>
              <a:rPr lang="en-US" sz="2400" dirty="0"/>
              <a:t>Background anomalies can arise from various sources:</a:t>
            </a:r>
          </a:p>
          <a:p>
            <a:endParaRPr lang="en-US" sz="2400" dirty="0"/>
          </a:p>
          <a:p>
            <a:pPr marL="342900" indent="-342900">
              <a:buFont typeface="+mj-lt"/>
              <a:buAutoNum type="arabicPeriod"/>
            </a:pPr>
            <a:r>
              <a:rPr lang="en-US" sz="2400" dirty="0"/>
              <a:t>Labeling Errors: Sometimes, anomalies are labeled inaccurately during the training phase, leading the model to learn incorrect patterns as anomalies. This can happen due to human error or misinterpretation of data.</a:t>
            </a:r>
          </a:p>
          <a:p>
            <a:pPr marL="342900" indent="-342900">
              <a:buFont typeface="+mj-lt"/>
              <a:buAutoNum type="arabicPeriod"/>
            </a:pPr>
            <a:endParaRPr lang="en-US" sz="2400" dirty="0"/>
          </a:p>
          <a:p>
            <a:pPr marL="342900" indent="-342900">
              <a:buFont typeface="+mj-lt"/>
              <a:buAutoNum type="arabicPeriod"/>
            </a:pPr>
            <a:r>
              <a:rPr lang="en-US" sz="2400" dirty="0"/>
              <a:t>Noise in Data: Data can have inherent noise due to measurement errors, sensor inaccuracies, or other factors. The noise can lead to the identification of false anomalies.</a:t>
            </a:r>
          </a:p>
          <a:p>
            <a:pPr marL="342900" indent="-342900">
              <a:buFont typeface="+mj-lt"/>
              <a:buAutoNum type="arabicPeriod"/>
            </a:pPr>
            <a:endParaRPr lang="en-US" sz="2400" dirty="0"/>
          </a:p>
          <a:p>
            <a:pPr marL="342900" indent="-342900">
              <a:buFont typeface="+mj-lt"/>
              <a:buAutoNum type="arabicPeriod"/>
            </a:pPr>
            <a:r>
              <a:rPr lang="en-US" sz="2400" dirty="0"/>
              <a:t>Seasonal or Temporal Variation: Data distributions can change over time or with different conditions. Anomalies detected during one time period might be considered background data points in another period due to changing data characteristics.</a:t>
            </a:r>
          </a:p>
          <a:p>
            <a:pPr marL="342900" indent="-342900">
              <a:buFont typeface="+mj-lt"/>
              <a:buAutoNum type="arabicPeriod"/>
            </a:pPr>
            <a:endParaRPr lang="en-US" sz="2400" dirty="0"/>
          </a:p>
          <a:p>
            <a:pPr marL="342900" indent="-342900">
              <a:buFont typeface="+mj-lt"/>
              <a:buAutoNum type="arabicPeriod"/>
            </a:pPr>
            <a:r>
              <a:rPr lang="en-US" sz="2400" dirty="0"/>
              <a:t>Data Transformation: If data undergoes various transformations or preprocessing steps, some of these steps might introduce patterns that appear anomalous but are not truly meaningful anomalies.</a:t>
            </a:r>
          </a:p>
          <a:p>
            <a:pPr marL="342900" indent="-342900">
              <a:buFont typeface="+mj-lt"/>
              <a:buAutoNum type="arabicPeriod"/>
            </a:pPr>
            <a:endParaRPr lang="en-US" sz="2400" dirty="0"/>
          </a:p>
          <a:p>
            <a:endParaRPr lang="en-US" sz="2400" dirty="0"/>
          </a:p>
        </p:txBody>
      </p:sp>
    </p:spTree>
    <p:extLst>
      <p:ext uri="{BB962C8B-B14F-4D97-AF65-F5344CB8AC3E}">
        <p14:creationId xmlns:p14="http://schemas.microsoft.com/office/powerpoint/2010/main" val="3326918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2EBE-1E6A-E6B5-031D-867440EB294E}"/>
              </a:ext>
            </a:extLst>
          </p:cNvPr>
          <p:cNvSpPr>
            <a:spLocks noGrp="1"/>
          </p:cNvSpPr>
          <p:nvPr>
            <p:ph type="title"/>
          </p:nvPr>
        </p:nvSpPr>
        <p:spPr>
          <a:xfrm>
            <a:off x="1115992" y="-93702"/>
            <a:ext cx="10515600" cy="1325563"/>
          </a:xfrm>
        </p:spPr>
        <p:txBody>
          <a:bodyPr/>
          <a:lstStyle/>
          <a:p>
            <a:r>
              <a:rPr lang="en-US" dirty="0"/>
              <a:t>Anomaly Detection vs. Supervised Learning</a:t>
            </a:r>
          </a:p>
        </p:txBody>
      </p:sp>
      <p:pic>
        <p:nvPicPr>
          <p:cNvPr id="5" name="Content Placeholder 4" descr="A screenshot of a computer&#10;&#10;Description automatically generated">
            <a:extLst>
              <a:ext uri="{FF2B5EF4-FFF2-40B4-BE49-F238E27FC236}">
                <a16:creationId xmlns:a16="http://schemas.microsoft.com/office/drawing/2014/main" id="{BB6A6342-BA6B-AB8D-2B5D-E1DA97EB2D07}"/>
              </a:ext>
            </a:extLst>
          </p:cNvPr>
          <p:cNvPicPr>
            <a:picLocks noGrp="1" noChangeAspect="1"/>
          </p:cNvPicPr>
          <p:nvPr>
            <p:ph idx="1"/>
          </p:nvPr>
        </p:nvPicPr>
        <p:blipFill>
          <a:blip r:embed="rId2"/>
          <a:stretch>
            <a:fillRect/>
          </a:stretch>
        </p:blipFill>
        <p:spPr>
          <a:xfrm>
            <a:off x="1767366" y="1108109"/>
            <a:ext cx="8657267" cy="5600524"/>
          </a:xfrm>
          <a:prstGeom prst="rect">
            <a:avLst/>
          </a:prstGeom>
        </p:spPr>
      </p:pic>
    </p:spTree>
    <p:extLst>
      <p:ext uri="{BB962C8B-B14F-4D97-AF65-F5344CB8AC3E}">
        <p14:creationId xmlns:p14="http://schemas.microsoft.com/office/powerpoint/2010/main" val="15569725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99DB-8564-5CFD-561F-350E0CD404DA}"/>
              </a:ext>
            </a:extLst>
          </p:cNvPr>
          <p:cNvSpPr>
            <a:spLocks noGrp="1"/>
          </p:cNvSpPr>
          <p:nvPr>
            <p:ph type="title"/>
          </p:nvPr>
        </p:nvSpPr>
        <p:spPr/>
        <p:txBody>
          <a:bodyPr/>
          <a:lstStyle/>
          <a:p>
            <a:r>
              <a:rPr lang="en-US" dirty="0"/>
              <a:t>Role of PCA in anomaly detection</a:t>
            </a:r>
          </a:p>
        </p:txBody>
      </p:sp>
      <p:sp>
        <p:nvSpPr>
          <p:cNvPr id="3" name="Content Placeholder 2">
            <a:extLst>
              <a:ext uri="{FF2B5EF4-FFF2-40B4-BE49-F238E27FC236}">
                <a16:creationId xmlns:a16="http://schemas.microsoft.com/office/drawing/2014/main" id="{4CB6D7B7-4E61-4D73-2EBD-B396DA88AD2E}"/>
              </a:ext>
            </a:extLst>
          </p:cNvPr>
          <p:cNvSpPr>
            <a:spLocks noGrp="1"/>
          </p:cNvSpPr>
          <p:nvPr>
            <p:ph idx="1"/>
          </p:nvPr>
        </p:nvSpPr>
        <p:spPr/>
        <p:txBody>
          <a:bodyPr/>
          <a:lstStyle/>
          <a:p>
            <a:r>
              <a:rPr lang="en-US" dirty="0"/>
              <a:t>Principal Component Analysis (PCA) plays a significant role in anomaly detection by reducing the dimensionality of data while retaining the most important information. </a:t>
            </a:r>
          </a:p>
          <a:p>
            <a:endParaRPr lang="en-US" dirty="0"/>
          </a:p>
          <a:p>
            <a:r>
              <a:rPr lang="en-US" dirty="0"/>
              <a:t>This dimensionality reduction can enhance the performance of anomaly detection algorithms and make them more effective. </a:t>
            </a:r>
          </a:p>
          <a:p>
            <a:endParaRPr lang="en-US" dirty="0"/>
          </a:p>
          <a:p>
            <a:r>
              <a:rPr lang="en-US" dirty="0"/>
              <a:t>It's often used as a preprocessing step to prepare the data for subsequent anomaly detection methods.</a:t>
            </a:r>
          </a:p>
        </p:txBody>
      </p:sp>
    </p:spTree>
    <p:extLst>
      <p:ext uri="{BB962C8B-B14F-4D97-AF65-F5344CB8AC3E}">
        <p14:creationId xmlns:p14="http://schemas.microsoft.com/office/powerpoint/2010/main" val="1785177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66EFF-9A03-9DC2-8B6C-2913038135C0}"/>
              </a:ext>
            </a:extLst>
          </p:cNvPr>
          <p:cNvSpPr>
            <a:spLocks noGrp="1"/>
          </p:cNvSpPr>
          <p:nvPr>
            <p:ph idx="1"/>
          </p:nvPr>
        </p:nvSpPr>
        <p:spPr>
          <a:xfrm>
            <a:off x="838200" y="595901"/>
            <a:ext cx="10515600" cy="5581062"/>
          </a:xfrm>
        </p:spPr>
        <p:txBody>
          <a:bodyPr>
            <a:normAutofit/>
          </a:bodyPr>
          <a:lstStyle/>
          <a:p>
            <a:r>
              <a:rPr lang="en-US" sz="2400" dirty="0"/>
              <a:t>Deciding which features to use when incorporating Principal Component Analysis (PCA) for anomaly detection involves a combination of domain knowledge, data exploration, and experimentation. </a:t>
            </a:r>
          </a:p>
          <a:p>
            <a:endParaRPr lang="en-US" sz="2400" dirty="0"/>
          </a:p>
          <a:p>
            <a:r>
              <a:rPr lang="en-US" sz="2400" dirty="0"/>
              <a:t>Following are the steps to determine which features to include in your PCA-based anomaly detection:</a:t>
            </a:r>
          </a:p>
          <a:p>
            <a:endParaRPr lang="en-US" sz="2400" dirty="0"/>
          </a:p>
          <a:p>
            <a:pPr lvl="1"/>
            <a:r>
              <a:rPr lang="en-US" sz="2000" dirty="0"/>
              <a:t>Understand the Problem Domain: Begin by gaining a clear understanding of the problem you're addressing and the context of your data. Know the key factors that could influence anomalies and what features are likely to be relevant.</a:t>
            </a:r>
          </a:p>
          <a:p>
            <a:pPr lvl="1"/>
            <a:endParaRPr lang="en-US" sz="2000" dirty="0"/>
          </a:p>
          <a:p>
            <a:pPr lvl="1"/>
            <a:r>
              <a:rPr lang="en-US" sz="2000" dirty="0"/>
              <a:t>Feature Selection: Before applying PCA, consider whether you can reduce the dimensionality by selecting a subset of features that are most relevant to the problem. Feature selection can help retain interpretability and focus PCA on the most important aspects.</a:t>
            </a:r>
          </a:p>
          <a:p>
            <a:pPr lvl="1"/>
            <a:endParaRPr lang="en-US" sz="2000" dirty="0"/>
          </a:p>
        </p:txBody>
      </p:sp>
    </p:spTree>
    <p:extLst>
      <p:ext uri="{BB962C8B-B14F-4D97-AF65-F5344CB8AC3E}">
        <p14:creationId xmlns:p14="http://schemas.microsoft.com/office/powerpoint/2010/main" val="31753269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EA2F5E-6BCE-C7B8-FD7E-31FAE8B79C4A}"/>
              </a:ext>
            </a:extLst>
          </p:cNvPr>
          <p:cNvSpPr>
            <a:spLocks noGrp="1"/>
          </p:cNvSpPr>
          <p:nvPr>
            <p:ph idx="1"/>
          </p:nvPr>
        </p:nvSpPr>
        <p:spPr>
          <a:xfrm>
            <a:off x="308225" y="626724"/>
            <a:ext cx="11609797" cy="5550239"/>
          </a:xfrm>
        </p:spPr>
        <p:txBody>
          <a:bodyPr>
            <a:noAutofit/>
          </a:bodyPr>
          <a:lstStyle/>
          <a:p>
            <a:pPr lvl="1"/>
            <a:r>
              <a:rPr lang="en-US" dirty="0"/>
              <a:t>Data Exploration: Explore your data to identify potential patterns and relationships. Visualize the data using scatter plots, histograms, and other visualization techniques. This can help you understand how features interact and whether there are distinct clusters or patterns.</a:t>
            </a:r>
          </a:p>
          <a:p>
            <a:pPr lvl="1"/>
            <a:endParaRPr lang="en-US" dirty="0"/>
          </a:p>
          <a:p>
            <a:pPr lvl="1"/>
            <a:r>
              <a:rPr lang="en-US" dirty="0"/>
              <a:t>Correlation Analysis: Examine the correlations between features. Highly correlated features might carry redundant information, and including all of them in PCA could lead to overemphasis on certain aspects.</a:t>
            </a:r>
          </a:p>
          <a:p>
            <a:pPr lvl="1"/>
            <a:endParaRPr lang="en-US" dirty="0"/>
          </a:p>
          <a:p>
            <a:pPr lvl="1"/>
            <a:r>
              <a:rPr lang="en-US" dirty="0"/>
              <a:t>Normalization/Standardization: Standardize or normalize your features before applying PCA. This ensures that all features contribute proportionally to the principal components, regardless of their original scales.</a:t>
            </a:r>
          </a:p>
          <a:p>
            <a:pPr marL="457200" lvl="1" indent="0">
              <a:buNone/>
            </a:pPr>
            <a:endParaRPr lang="en-US" dirty="0"/>
          </a:p>
          <a:p>
            <a:endParaRPr lang="en-US" sz="2400" dirty="0"/>
          </a:p>
        </p:txBody>
      </p:sp>
    </p:spTree>
    <p:extLst>
      <p:ext uri="{BB962C8B-B14F-4D97-AF65-F5344CB8AC3E}">
        <p14:creationId xmlns:p14="http://schemas.microsoft.com/office/powerpoint/2010/main" val="1225606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C3A8E3-07A0-DE8F-3BC8-84CABBDE7A3B}"/>
              </a:ext>
            </a:extLst>
          </p:cNvPr>
          <p:cNvSpPr>
            <a:spLocks noGrp="1"/>
          </p:cNvSpPr>
          <p:nvPr>
            <p:ph idx="1"/>
          </p:nvPr>
        </p:nvSpPr>
        <p:spPr>
          <a:xfrm>
            <a:off x="285964" y="816796"/>
            <a:ext cx="11620072" cy="6041204"/>
          </a:xfrm>
        </p:spPr>
        <p:txBody>
          <a:bodyPr>
            <a:noAutofit/>
          </a:bodyPr>
          <a:lstStyle/>
          <a:p>
            <a:r>
              <a:rPr lang="en-US" sz="2000" dirty="0"/>
              <a:t>Variance Explained: Compute the explained variance ratio for each principal component. This helps you understand how much variance is captured by each component. Decide how many principal components to retain based on a cumulative variance threshold (e.g., 95% or 99%) that retains a significant portion of the data's variability.</a:t>
            </a:r>
          </a:p>
          <a:p>
            <a:endParaRPr lang="en-US" sz="2000" dirty="0"/>
          </a:p>
          <a:p>
            <a:r>
              <a:rPr lang="en-US" sz="2000" dirty="0"/>
              <a:t>Cross-Validation: Use cross-validation techniques to assess the performance of your anomaly detection algorithm with different subsets of principal components. This can help you choose an optimal number of components that balances performance and complexity.</a:t>
            </a:r>
          </a:p>
          <a:p>
            <a:endParaRPr lang="en-US" sz="2000" dirty="0"/>
          </a:p>
          <a:p>
            <a:r>
              <a:rPr lang="en-US" sz="2000" dirty="0"/>
              <a:t>Iterate and Experiment: Experiment with different combinations of features and principal components. Compare the results of different configurations in terms of anomaly detection accuracy, false positives, false negatives, and interpretability.</a:t>
            </a:r>
          </a:p>
          <a:p>
            <a:endParaRPr lang="en-US" sz="2000" dirty="0"/>
          </a:p>
          <a:p>
            <a:r>
              <a:rPr lang="en-US" sz="2000" dirty="0"/>
              <a:t>Evaluate on Validation/Test Data: Always evaluate your PCA-based anomaly detection approach on separate validation or test data to ensure that the chosen features and principal components generalize well to unseen instances.</a:t>
            </a:r>
          </a:p>
          <a:p>
            <a:endParaRPr lang="en-US" sz="2000" dirty="0"/>
          </a:p>
          <a:p>
            <a:endParaRPr lang="en-US" sz="2000" dirty="0"/>
          </a:p>
        </p:txBody>
      </p:sp>
    </p:spTree>
    <p:extLst>
      <p:ext uri="{BB962C8B-B14F-4D97-AF65-F5344CB8AC3E}">
        <p14:creationId xmlns:p14="http://schemas.microsoft.com/office/powerpoint/2010/main" val="14311960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Rectangle 2"/>
          <p:cNvSpPr>
            <a:spLocks noGrp="1" noChangeArrowheads="1"/>
          </p:cNvSpPr>
          <p:nvPr>
            <p:ph type="title"/>
          </p:nvPr>
        </p:nvSpPr>
        <p:spPr/>
        <p:txBody>
          <a:bodyPr/>
          <a:lstStyle/>
          <a:p>
            <a:r>
              <a:rPr lang="en-US"/>
              <a:t>Hierarchical Clustering</a:t>
            </a:r>
          </a:p>
        </p:txBody>
      </p:sp>
      <p:sp>
        <p:nvSpPr>
          <p:cNvPr id="1620995" name="Rectangle 3"/>
          <p:cNvSpPr>
            <a:spLocks noGrp="1" noChangeArrowheads="1"/>
          </p:cNvSpPr>
          <p:nvPr>
            <p:ph type="body" idx="1"/>
          </p:nvPr>
        </p:nvSpPr>
        <p:spPr/>
        <p:txBody>
          <a:bodyPr>
            <a:normAutofit/>
          </a:bodyPr>
          <a:lstStyle/>
          <a:p>
            <a:r>
              <a:rPr lang="en-US" sz="2400" dirty="0"/>
              <a:t>Two main types of hierarchical clustering</a:t>
            </a:r>
          </a:p>
          <a:p>
            <a:pPr lvl="1"/>
            <a:r>
              <a:rPr lang="en-US" sz="2000" dirty="0">
                <a:solidFill>
                  <a:srgbClr val="00B0F0"/>
                </a:solidFill>
              </a:rPr>
              <a:t>Agglomerative</a:t>
            </a:r>
            <a:r>
              <a:rPr lang="en-US" sz="2000" dirty="0"/>
              <a:t>:  </a:t>
            </a:r>
          </a:p>
          <a:p>
            <a:pPr lvl="2"/>
            <a:r>
              <a:rPr lang="en-US" sz="1800" dirty="0"/>
              <a:t> Start with the points as individual clusters</a:t>
            </a:r>
          </a:p>
          <a:p>
            <a:pPr lvl="2"/>
            <a:r>
              <a:rPr lang="en-US" sz="1800" dirty="0"/>
              <a:t> At each step, merge the closest pair of clusters until only one cluster (or k clusters) left</a:t>
            </a:r>
          </a:p>
          <a:p>
            <a:pPr lvl="4"/>
            <a:endParaRPr lang="en-US" dirty="0"/>
          </a:p>
          <a:p>
            <a:pPr lvl="1"/>
            <a:r>
              <a:rPr lang="en-US" sz="2000" dirty="0">
                <a:solidFill>
                  <a:schemeClr val="accent6">
                    <a:lumMod val="75000"/>
                  </a:schemeClr>
                </a:solidFill>
              </a:rPr>
              <a:t>Divisive</a:t>
            </a:r>
            <a:r>
              <a:rPr lang="en-US" sz="2000" dirty="0"/>
              <a:t>:  </a:t>
            </a:r>
          </a:p>
          <a:p>
            <a:pPr lvl="2"/>
            <a:r>
              <a:rPr lang="en-US" sz="1800" dirty="0"/>
              <a:t> Start with one, all-inclusive cluster </a:t>
            </a:r>
          </a:p>
          <a:p>
            <a:pPr lvl="2"/>
            <a:r>
              <a:rPr lang="en-US" sz="1800" dirty="0"/>
              <a:t> At each step, split a cluster until each cluster contains a point (or there are k clusters)</a:t>
            </a:r>
          </a:p>
          <a:p>
            <a:pPr lvl="4"/>
            <a:endParaRPr lang="en-US" dirty="0"/>
          </a:p>
          <a:p>
            <a:r>
              <a:rPr lang="en-US" sz="2400" dirty="0"/>
              <a:t>Traditional hierarchical algorithms use a </a:t>
            </a:r>
            <a:r>
              <a:rPr lang="en-US" sz="2400" dirty="0">
                <a:solidFill>
                  <a:schemeClr val="accent6">
                    <a:lumMod val="75000"/>
                  </a:schemeClr>
                </a:solidFill>
              </a:rPr>
              <a:t>similarity</a:t>
            </a:r>
            <a:r>
              <a:rPr lang="en-US" sz="2400" dirty="0"/>
              <a:t> or </a:t>
            </a:r>
            <a:r>
              <a:rPr lang="en-US" sz="2400" dirty="0">
                <a:solidFill>
                  <a:schemeClr val="accent6">
                    <a:lumMod val="75000"/>
                  </a:schemeClr>
                </a:solidFill>
              </a:rPr>
              <a:t>distance matrix</a:t>
            </a:r>
          </a:p>
          <a:p>
            <a:pPr lvl="1"/>
            <a:r>
              <a:rPr lang="en-US" sz="2000" dirty="0"/>
              <a:t>Merge or split one cluster at a time</a:t>
            </a:r>
          </a:p>
          <a:p>
            <a:pPr lvl="4"/>
            <a:endParaRPr lang="en-US" sz="800" dirty="0"/>
          </a:p>
        </p:txBody>
      </p:sp>
    </p:spTree>
    <p:extLst>
      <p:ext uri="{BB962C8B-B14F-4D97-AF65-F5344CB8AC3E}">
        <p14:creationId xmlns:p14="http://schemas.microsoft.com/office/powerpoint/2010/main" val="4224140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Rectangle 2"/>
          <p:cNvSpPr>
            <a:spLocks noGrp="1" noChangeArrowheads="1"/>
          </p:cNvSpPr>
          <p:nvPr>
            <p:ph type="title"/>
          </p:nvPr>
        </p:nvSpPr>
        <p:spPr/>
        <p:txBody>
          <a:bodyPr/>
          <a:lstStyle/>
          <a:p>
            <a:r>
              <a:rPr lang="en-US" dirty="0"/>
              <a:t>Hierarchical Clustering </a:t>
            </a:r>
          </a:p>
        </p:txBody>
      </p:sp>
      <p:sp>
        <p:nvSpPr>
          <p:cNvPr id="1618947" name="Rectangle 3"/>
          <p:cNvSpPr>
            <a:spLocks noGrp="1" noChangeArrowheads="1"/>
          </p:cNvSpPr>
          <p:nvPr>
            <p:ph type="body" idx="1"/>
          </p:nvPr>
        </p:nvSpPr>
        <p:spPr/>
        <p:txBody>
          <a:bodyPr/>
          <a:lstStyle/>
          <a:p>
            <a:r>
              <a:rPr lang="en-US"/>
              <a:t>Produces a set of nested clusters organized as a hierarchical tree</a:t>
            </a:r>
          </a:p>
          <a:p>
            <a:r>
              <a:rPr lang="en-US"/>
              <a:t>Can be visualized as a dendrogram</a:t>
            </a:r>
          </a:p>
          <a:p>
            <a:pPr lvl="1"/>
            <a:r>
              <a:rPr lang="en-US"/>
              <a:t>A tree like diagram that records the sequences of merges or splits</a:t>
            </a:r>
          </a:p>
        </p:txBody>
      </p:sp>
      <p:pic>
        <p:nvPicPr>
          <p:cNvPr id="1618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4087814"/>
            <a:ext cx="3459163"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18949" name="Object 5"/>
          <p:cNvGraphicFramePr>
            <a:graphicFrameLocks noChangeAspect="1"/>
          </p:cNvGraphicFramePr>
          <p:nvPr/>
        </p:nvGraphicFramePr>
        <p:xfrm>
          <a:off x="6781800" y="3857626"/>
          <a:ext cx="2319338" cy="2360613"/>
        </p:xfrm>
        <a:graphic>
          <a:graphicData uri="http://schemas.openxmlformats.org/presentationml/2006/ole">
            <mc:AlternateContent xmlns:mc="http://schemas.openxmlformats.org/markup-compatibility/2006">
              <mc:Choice xmlns:v="urn:schemas-microsoft-com:vml" Requires="v">
                <p:oleObj name="VISIO" r:id="rId3" imgW="3168720" imgH="3227760" progId="Visio.Drawing.6">
                  <p:embed/>
                </p:oleObj>
              </mc:Choice>
              <mc:Fallback>
                <p:oleObj name="VISIO" r:id="rId3" imgW="3168720" imgH="3227760" progId="Visio.Drawing.6">
                  <p:embed/>
                  <p:pic>
                    <p:nvPicPr>
                      <p:cNvPr id="161894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857626"/>
                        <a:ext cx="2319338"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86436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ChangeArrowheads="1"/>
          </p:cNvSpPr>
          <p:nvPr>
            <p:ph type="title"/>
          </p:nvPr>
        </p:nvSpPr>
        <p:spPr/>
        <p:txBody>
          <a:bodyPr/>
          <a:lstStyle/>
          <a:p>
            <a:r>
              <a:rPr lang="en-US"/>
              <a:t>Strengths of Hierarchical Clustering</a:t>
            </a:r>
          </a:p>
        </p:txBody>
      </p:sp>
      <p:sp>
        <p:nvSpPr>
          <p:cNvPr id="1619971" name="Rectangle 3"/>
          <p:cNvSpPr>
            <a:spLocks noGrp="1" noChangeArrowheads="1"/>
          </p:cNvSpPr>
          <p:nvPr>
            <p:ph type="body" idx="1"/>
          </p:nvPr>
        </p:nvSpPr>
        <p:spPr/>
        <p:txBody>
          <a:bodyPr/>
          <a:lstStyle/>
          <a:p>
            <a:pPr>
              <a:lnSpc>
                <a:spcPct val="90000"/>
              </a:lnSpc>
            </a:pPr>
            <a:r>
              <a:rPr lang="en-US"/>
              <a:t>Do not have to assume any particular number of clusters</a:t>
            </a:r>
          </a:p>
          <a:p>
            <a:pPr lvl="1">
              <a:lnSpc>
                <a:spcPct val="90000"/>
              </a:lnSpc>
            </a:pPr>
            <a:r>
              <a:rPr lang="en-US"/>
              <a:t>Any desired number of clusters can be obtained by ‘cutting’ the dendogram at the proper level</a:t>
            </a:r>
          </a:p>
          <a:p>
            <a:pPr>
              <a:lnSpc>
                <a:spcPct val="90000"/>
              </a:lnSpc>
              <a:buFont typeface="Monotype Sorts" pitchFamily="2" charset="2"/>
              <a:buNone/>
            </a:pPr>
            <a:endParaRPr lang="en-US"/>
          </a:p>
          <a:p>
            <a:pPr>
              <a:lnSpc>
                <a:spcPct val="90000"/>
              </a:lnSpc>
            </a:pPr>
            <a:r>
              <a:rPr lang="en-US"/>
              <a:t>They may correspond to meaningful taxonomies</a:t>
            </a:r>
          </a:p>
          <a:p>
            <a:pPr lvl="1">
              <a:lnSpc>
                <a:spcPct val="90000"/>
              </a:lnSpc>
            </a:pPr>
            <a:r>
              <a:rPr lang="en-US"/>
              <a:t>Example in biological sciences (e.g., animal kingdom, phylogeny reconstruction, …)</a:t>
            </a:r>
          </a:p>
        </p:txBody>
      </p:sp>
    </p:spTree>
    <p:extLst>
      <p:ext uri="{BB962C8B-B14F-4D97-AF65-F5344CB8AC3E}">
        <p14:creationId xmlns:p14="http://schemas.microsoft.com/office/powerpoint/2010/main" val="2462032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C11DD6-8E9D-844D-F56E-F7918F0A305C}"/>
              </a:ext>
            </a:extLst>
          </p:cNvPr>
          <p:cNvSpPr txBox="1"/>
          <p:nvPr/>
        </p:nvSpPr>
        <p:spPr>
          <a:xfrm>
            <a:off x="493160" y="1428108"/>
            <a:ext cx="11147460" cy="3785652"/>
          </a:xfrm>
          <a:prstGeom prst="rect">
            <a:avLst/>
          </a:prstGeom>
          <a:noFill/>
        </p:spPr>
        <p:txBody>
          <a:bodyPr wrap="square" rtlCol="0">
            <a:spAutoFit/>
          </a:bodyPr>
          <a:lstStyle/>
          <a:p>
            <a:endParaRPr lang="en-US" sz="2400" dirty="0"/>
          </a:p>
          <a:p>
            <a:endParaRPr lang="en-US" sz="2400" dirty="0"/>
          </a:p>
          <a:p>
            <a:r>
              <a:rPr lang="en-US" sz="2400" b="1" dirty="0"/>
              <a:t>Hierarchical Clustering</a:t>
            </a:r>
            <a:r>
              <a:rPr lang="en-US" sz="2400" dirty="0"/>
              <a:t>: This refers to the general idea of creating a hierarchy of clusters, regardless of the method used. It's a broader concept.</a:t>
            </a:r>
          </a:p>
          <a:p>
            <a:endParaRPr lang="en-US" sz="2400" dirty="0"/>
          </a:p>
          <a:p>
            <a:endParaRPr lang="en-US" sz="2400" dirty="0"/>
          </a:p>
          <a:p>
            <a:r>
              <a:rPr lang="en-US" sz="2400" b="1" dirty="0"/>
              <a:t>Agglomerative Clustering</a:t>
            </a:r>
            <a:r>
              <a:rPr lang="en-US" sz="2400" dirty="0"/>
              <a:t>: This is a specific method within hierarchical clustering where clusters are formed by merging the closest data points or clusters in a bottom-up manner.</a:t>
            </a:r>
          </a:p>
          <a:p>
            <a:endParaRPr lang="en-US" sz="2400" dirty="0"/>
          </a:p>
        </p:txBody>
      </p:sp>
      <p:sp>
        <p:nvSpPr>
          <p:cNvPr id="3" name="TextBox 2">
            <a:extLst>
              <a:ext uri="{FF2B5EF4-FFF2-40B4-BE49-F238E27FC236}">
                <a16:creationId xmlns:a16="http://schemas.microsoft.com/office/drawing/2014/main" id="{3BC453C4-7A23-0E34-A3EE-C209E9D6DB43}"/>
              </a:ext>
            </a:extLst>
          </p:cNvPr>
          <p:cNvSpPr txBox="1"/>
          <p:nvPr/>
        </p:nvSpPr>
        <p:spPr>
          <a:xfrm>
            <a:off x="1500027" y="482885"/>
            <a:ext cx="9000162" cy="646331"/>
          </a:xfrm>
          <a:prstGeom prst="rect">
            <a:avLst/>
          </a:prstGeom>
          <a:noFill/>
        </p:spPr>
        <p:txBody>
          <a:bodyPr wrap="square" rtlCol="0">
            <a:spAutoFit/>
          </a:bodyPr>
          <a:lstStyle/>
          <a:p>
            <a:r>
              <a:rPr lang="en-US" sz="3600" dirty="0"/>
              <a:t>The main difference lies in the terminology…!!!</a:t>
            </a:r>
          </a:p>
        </p:txBody>
      </p:sp>
    </p:spTree>
    <p:extLst>
      <p:ext uri="{BB962C8B-B14F-4D97-AF65-F5344CB8AC3E}">
        <p14:creationId xmlns:p14="http://schemas.microsoft.com/office/powerpoint/2010/main" val="10373338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Rectangle 2"/>
          <p:cNvSpPr>
            <a:spLocks noGrp="1" noChangeArrowheads="1"/>
          </p:cNvSpPr>
          <p:nvPr>
            <p:ph type="title"/>
          </p:nvPr>
        </p:nvSpPr>
        <p:spPr>
          <a:xfrm>
            <a:off x="1828800" y="457200"/>
            <a:ext cx="8280400" cy="1066800"/>
          </a:xfrm>
        </p:spPr>
        <p:txBody>
          <a:bodyPr>
            <a:normAutofit/>
          </a:bodyPr>
          <a:lstStyle/>
          <a:p>
            <a:r>
              <a:rPr lang="en-US" dirty="0"/>
              <a:t>Agglomerative Clustering Algorithm</a:t>
            </a:r>
          </a:p>
        </p:txBody>
      </p:sp>
      <p:sp>
        <p:nvSpPr>
          <p:cNvPr id="1622019" name="Rectangle 3"/>
          <p:cNvSpPr>
            <a:spLocks noGrp="1" noChangeArrowheads="1"/>
          </p:cNvSpPr>
          <p:nvPr>
            <p:ph type="body" idx="1"/>
          </p:nvPr>
        </p:nvSpPr>
        <p:spPr>
          <a:xfrm>
            <a:off x="1752600" y="1524000"/>
            <a:ext cx="8686800" cy="5181600"/>
          </a:xfrm>
        </p:spPr>
        <p:txBody>
          <a:bodyPr>
            <a:noAutofit/>
          </a:bodyPr>
          <a:lstStyle/>
          <a:p>
            <a:pPr marL="533400" indent="-533400">
              <a:spcBef>
                <a:spcPct val="20000"/>
              </a:spcBef>
            </a:pPr>
            <a:r>
              <a:rPr lang="en-US" dirty="0"/>
              <a:t>More popular hierarchical clustering technique</a:t>
            </a:r>
          </a:p>
          <a:p>
            <a:pPr marL="2209800" lvl="4" indent="-381000"/>
            <a:endParaRPr lang="en-US" sz="900" dirty="0"/>
          </a:p>
          <a:p>
            <a:pPr marL="533400" indent="-533400">
              <a:spcBef>
                <a:spcPct val="20000"/>
              </a:spcBef>
            </a:pPr>
            <a:r>
              <a:rPr lang="en-US" dirty="0"/>
              <a:t>Basic algorithm is straightforward</a:t>
            </a:r>
          </a:p>
          <a:p>
            <a:pPr marL="990600" lvl="1" indent="-533400">
              <a:spcBef>
                <a:spcPct val="20000"/>
              </a:spcBef>
              <a:buFont typeface="Arial" charset="0"/>
              <a:buAutoNum type="arabicPeriod"/>
            </a:pPr>
            <a:r>
              <a:rPr lang="en-US" dirty="0"/>
              <a:t>Compute the </a:t>
            </a:r>
            <a:r>
              <a:rPr lang="en-US" dirty="0">
                <a:solidFill>
                  <a:schemeClr val="accent6">
                    <a:lumMod val="75000"/>
                  </a:schemeClr>
                </a:solidFill>
              </a:rPr>
              <a:t>proximity matrix</a:t>
            </a:r>
          </a:p>
          <a:p>
            <a:pPr marL="990600" lvl="1" indent="-533400">
              <a:spcBef>
                <a:spcPct val="20000"/>
              </a:spcBef>
              <a:buFont typeface="Arial" charset="0"/>
              <a:buAutoNum type="arabicPeriod"/>
            </a:pPr>
            <a:r>
              <a:rPr lang="en-US" dirty="0"/>
              <a:t>Let each data point be a cluster</a:t>
            </a:r>
          </a:p>
          <a:p>
            <a:pPr marL="990600" lvl="1" indent="-533400">
              <a:spcBef>
                <a:spcPct val="20000"/>
              </a:spcBef>
              <a:buFont typeface="Arial" charset="0"/>
              <a:buAutoNum type="arabicPeriod"/>
            </a:pPr>
            <a:r>
              <a:rPr lang="en-US" b="1" dirty="0"/>
              <a:t>Repeat</a:t>
            </a:r>
          </a:p>
          <a:p>
            <a:pPr marL="990600" lvl="1" indent="-533400">
              <a:spcBef>
                <a:spcPct val="20000"/>
              </a:spcBef>
              <a:buFont typeface="Wingdings" pitchFamily="2" charset="2"/>
              <a:buAutoNum type="arabicPeriod"/>
            </a:pPr>
            <a:r>
              <a:rPr lang="en-US" dirty="0"/>
              <a:t>	</a:t>
            </a:r>
            <a:r>
              <a:rPr lang="en-US" dirty="0">
                <a:solidFill>
                  <a:srgbClr val="0070C0"/>
                </a:solidFill>
              </a:rPr>
              <a:t>Merge</a:t>
            </a:r>
            <a:r>
              <a:rPr lang="en-US" dirty="0"/>
              <a:t> the two closest clusters</a:t>
            </a:r>
          </a:p>
          <a:p>
            <a:pPr marL="990600" lvl="1" indent="-533400">
              <a:spcBef>
                <a:spcPct val="20000"/>
              </a:spcBef>
              <a:buFont typeface="Wingdings" pitchFamily="2" charset="2"/>
              <a:buAutoNum type="arabicPeriod"/>
            </a:pPr>
            <a:r>
              <a:rPr lang="en-US" dirty="0"/>
              <a:t>	</a:t>
            </a:r>
            <a:r>
              <a:rPr lang="en-US" dirty="0">
                <a:solidFill>
                  <a:srgbClr val="0070C0"/>
                </a:solidFill>
              </a:rPr>
              <a:t>Update</a:t>
            </a:r>
            <a:r>
              <a:rPr lang="en-US" dirty="0"/>
              <a:t> the proximity matrix</a:t>
            </a:r>
          </a:p>
          <a:p>
            <a:pPr marL="990600" lvl="1" indent="-533400">
              <a:spcBef>
                <a:spcPct val="20000"/>
              </a:spcBef>
              <a:buFont typeface="Arial" charset="0"/>
              <a:buAutoNum type="arabicPeriod"/>
            </a:pPr>
            <a:r>
              <a:rPr lang="en-US" b="1" dirty="0"/>
              <a:t>Until</a:t>
            </a:r>
            <a:r>
              <a:rPr lang="en-US" dirty="0"/>
              <a:t> only a single cluster remains</a:t>
            </a:r>
          </a:p>
          <a:p>
            <a:pPr marL="990600" lvl="1" indent="-533400">
              <a:spcBef>
                <a:spcPct val="20000"/>
              </a:spcBef>
              <a:buNone/>
            </a:pPr>
            <a:r>
              <a:rPr lang="en-US" sz="1050" dirty="0"/>
              <a:t> </a:t>
            </a:r>
          </a:p>
          <a:p>
            <a:pPr marL="533400" indent="-533400">
              <a:spcBef>
                <a:spcPct val="20000"/>
              </a:spcBef>
            </a:pPr>
            <a:r>
              <a:rPr lang="en-US" dirty="0"/>
              <a:t>Key operation is the computation of the </a:t>
            </a:r>
            <a:r>
              <a:rPr lang="en-US" dirty="0">
                <a:solidFill>
                  <a:schemeClr val="accent6">
                    <a:lumMod val="75000"/>
                  </a:schemeClr>
                </a:solidFill>
              </a:rPr>
              <a:t>proximity of two </a:t>
            </a:r>
            <a:r>
              <a:rPr lang="en-US" dirty="0">
                <a:solidFill>
                  <a:srgbClr val="0070C0"/>
                </a:solidFill>
              </a:rPr>
              <a:t>clusters</a:t>
            </a:r>
          </a:p>
          <a:p>
            <a:pPr marL="990600" lvl="1" indent="-533400">
              <a:spcBef>
                <a:spcPct val="20000"/>
              </a:spcBef>
            </a:pPr>
            <a:r>
              <a:rPr lang="en-US" dirty="0"/>
              <a:t>Different approaches to defining the distance between clusters distinguish the different algorithms</a:t>
            </a:r>
          </a:p>
        </p:txBody>
      </p:sp>
    </p:spTree>
    <p:extLst>
      <p:ext uri="{BB962C8B-B14F-4D97-AF65-F5344CB8AC3E}">
        <p14:creationId xmlns:p14="http://schemas.microsoft.com/office/powerpoint/2010/main" val="324652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EAA2B-6390-9144-6853-D65ED12AACF4}"/>
              </a:ext>
            </a:extLst>
          </p:cNvPr>
          <p:cNvSpPr txBox="1"/>
          <p:nvPr/>
        </p:nvSpPr>
        <p:spPr>
          <a:xfrm>
            <a:off x="369870" y="390418"/>
            <a:ext cx="11496782" cy="4893647"/>
          </a:xfrm>
          <a:prstGeom prst="rect">
            <a:avLst/>
          </a:prstGeom>
          <a:noFill/>
        </p:spPr>
        <p:txBody>
          <a:bodyPr wrap="square" rtlCol="0">
            <a:spAutoFit/>
          </a:bodyPr>
          <a:lstStyle/>
          <a:p>
            <a:r>
              <a:rPr lang="en-US" sz="2400" dirty="0"/>
              <a:t>5.	Imbalanced Data: Anomaly detection often deals with imbalanced datasets, where the 	majority of data points are normal and only a small portion are anomalies. This 	imbalance can lead to incorrect model behavior, causing the model to misclassify 	normal data points as anomalies.</a:t>
            </a:r>
          </a:p>
          <a:p>
            <a:pPr marL="342900" indent="-342900">
              <a:buFont typeface="+mj-lt"/>
              <a:buAutoNum type="arabicPeriod"/>
            </a:pPr>
            <a:endParaRPr lang="en-US" sz="2400" dirty="0"/>
          </a:p>
          <a:p>
            <a:pPr marL="457200" indent="-457200">
              <a:buAutoNum type="arabicPeriod" startAt="6"/>
            </a:pPr>
            <a:r>
              <a:rPr lang="en-US" sz="2400" dirty="0"/>
              <a:t>Contextual Changes: What might be considered an anomaly in one context might be a regular occurrence in a different context. If context is not properly accounted for, background anomalies can occur.</a:t>
            </a:r>
          </a:p>
          <a:p>
            <a:pPr marL="457200" indent="-457200">
              <a:buAutoNum type="arabicPeriod" startAt="6"/>
            </a:pPr>
            <a:endParaRPr lang="en-US" sz="2400" dirty="0"/>
          </a:p>
          <a:p>
            <a:r>
              <a:rPr lang="en-US" sz="2400" dirty="0"/>
              <a:t>7.	Model Biases: The chosen algorithm and its hyperparameters can introduce biases that 	affect the detection of anomalies. Some algorithms might be overly sensitive to certain 	patterns or noise, leading to background anomalies.</a:t>
            </a:r>
          </a:p>
          <a:p>
            <a:endParaRPr lang="en-US" sz="2400" dirty="0"/>
          </a:p>
        </p:txBody>
      </p:sp>
    </p:spTree>
    <p:extLst>
      <p:ext uri="{BB962C8B-B14F-4D97-AF65-F5344CB8AC3E}">
        <p14:creationId xmlns:p14="http://schemas.microsoft.com/office/powerpoint/2010/main" val="32212603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042" name="Rectangle 2"/>
          <p:cNvSpPr>
            <a:spLocks noGrp="1" noChangeArrowheads="1"/>
          </p:cNvSpPr>
          <p:nvPr>
            <p:ph type="title"/>
          </p:nvPr>
        </p:nvSpPr>
        <p:spPr/>
        <p:txBody>
          <a:bodyPr/>
          <a:lstStyle/>
          <a:p>
            <a:r>
              <a:rPr lang="en-US"/>
              <a:t>Starting Situation </a:t>
            </a:r>
          </a:p>
        </p:txBody>
      </p:sp>
      <p:sp>
        <p:nvSpPr>
          <p:cNvPr id="1623043" name="Rectangle 3"/>
          <p:cNvSpPr>
            <a:spLocks noGrp="1" noChangeArrowheads="1"/>
          </p:cNvSpPr>
          <p:nvPr>
            <p:ph type="body" idx="1"/>
          </p:nvPr>
        </p:nvSpPr>
        <p:spPr>
          <a:xfrm>
            <a:off x="1981200" y="1481721"/>
            <a:ext cx="8229600" cy="4876800"/>
          </a:xfrm>
        </p:spPr>
        <p:txBody>
          <a:bodyPr/>
          <a:lstStyle/>
          <a:p>
            <a:r>
              <a:rPr lang="en-US"/>
              <a:t>Start with clusters of individual points and a proximity matrix</a:t>
            </a:r>
          </a:p>
          <a:p>
            <a:pPr lvl="1"/>
            <a:endParaRPr lang="en-US"/>
          </a:p>
        </p:txBody>
      </p:sp>
      <p:sp>
        <p:nvSpPr>
          <p:cNvPr id="1623044" name="Oval 4"/>
          <p:cNvSpPr>
            <a:spLocks noChangeArrowheads="1"/>
          </p:cNvSpPr>
          <p:nvPr/>
        </p:nvSpPr>
        <p:spPr bwMode="auto">
          <a:xfrm>
            <a:off x="2209800" y="44037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5" name="Oval 5"/>
          <p:cNvSpPr>
            <a:spLocks noChangeArrowheads="1"/>
          </p:cNvSpPr>
          <p:nvPr/>
        </p:nvSpPr>
        <p:spPr bwMode="auto">
          <a:xfrm>
            <a:off x="4267200" y="54705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6" name="Oval 6"/>
          <p:cNvSpPr>
            <a:spLocks noChangeArrowheads="1"/>
          </p:cNvSpPr>
          <p:nvPr/>
        </p:nvSpPr>
        <p:spPr bwMode="auto">
          <a:xfrm>
            <a:off x="3124200" y="35655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7" name="Oval 7"/>
          <p:cNvSpPr>
            <a:spLocks noChangeArrowheads="1"/>
          </p:cNvSpPr>
          <p:nvPr/>
        </p:nvSpPr>
        <p:spPr bwMode="auto">
          <a:xfrm>
            <a:off x="2971800" y="53181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8" name="Oval 8"/>
          <p:cNvSpPr>
            <a:spLocks noChangeArrowheads="1"/>
          </p:cNvSpPr>
          <p:nvPr/>
        </p:nvSpPr>
        <p:spPr bwMode="auto">
          <a:xfrm>
            <a:off x="4648200" y="35655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49" name="Oval 9"/>
          <p:cNvSpPr>
            <a:spLocks noChangeArrowheads="1"/>
          </p:cNvSpPr>
          <p:nvPr/>
        </p:nvSpPr>
        <p:spPr bwMode="auto">
          <a:xfrm>
            <a:off x="3124200" y="29559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0" name="Oval 10"/>
          <p:cNvSpPr>
            <a:spLocks noChangeArrowheads="1"/>
          </p:cNvSpPr>
          <p:nvPr/>
        </p:nvSpPr>
        <p:spPr bwMode="auto">
          <a:xfrm>
            <a:off x="1981200" y="47085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1" name="Oval 11"/>
          <p:cNvSpPr>
            <a:spLocks noChangeArrowheads="1"/>
          </p:cNvSpPr>
          <p:nvPr/>
        </p:nvSpPr>
        <p:spPr bwMode="auto">
          <a:xfrm>
            <a:off x="3352800" y="53181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2" name="Oval 12"/>
          <p:cNvSpPr>
            <a:spLocks noChangeArrowheads="1"/>
          </p:cNvSpPr>
          <p:nvPr/>
        </p:nvSpPr>
        <p:spPr bwMode="auto">
          <a:xfrm>
            <a:off x="4648200" y="50895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3" name="Oval 13"/>
          <p:cNvSpPr>
            <a:spLocks noChangeArrowheads="1"/>
          </p:cNvSpPr>
          <p:nvPr/>
        </p:nvSpPr>
        <p:spPr bwMode="auto">
          <a:xfrm>
            <a:off x="3657600" y="30321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4" name="Oval 14"/>
          <p:cNvSpPr>
            <a:spLocks noChangeArrowheads="1"/>
          </p:cNvSpPr>
          <p:nvPr/>
        </p:nvSpPr>
        <p:spPr bwMode="auto">
          <a:xfrm>
            <a:off x="4724400" y="40989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3055" name="Oval 15"/>
          <p:cNvSpPr>
            <a:spLocks noChangeArrowheads="1"/>
          </p:cNvSpPr>
          <p:nvPr/>
        </p:nvSpPr>
        <p:spPr bwMode="auto">
          <a:xfrm>
            <a:off x="5257800" y="3184525"/>
            <a:ext cx="228600" cy="228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23056" name="Group 16"/>
          <p:cNvGrpSpPr>
            <a:grpSpLocks/>
          </p:cNvGrpSpPr>
          <p:nvPr/>
        </p:nvGrpSpPr>
        <p:grpSpPr bwMode="auto">
          <a:xfrm>
            <a:off x="6781800" y="2265437"/>
            <a:ext cx="3200400" cy="2789237"/>
            <a:chOff x="3456" y="1622"/>
            <a:chExt cx="2160" cy="2058"/>
          </a:xfrm>
        </p:grpSpPr>
        <p:sp>
          <p:nvSpPr>
            <p:cNvPr id="1623057" name="Line 17"/>
            <p:cNvSpPr>
              <a:spLocks noChangeShapeType="1"/>
            </p:cNvSpPr>
            <p:nvPr/>
          </p:nvSpPr>
          <p:spPr bwMode="auto">
            <a:xfrm>
              <a:off x="3696"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58" name="Line 18"/>
            <p:cNvSpPr>
              <a:spLocks noChangeShapeType="1"/>
            </p:cNvSpPr>
            <p:nvPr/>
          </p:nvSpPr>
          <p:spPr bwMode="auto">
            <a:xfrm>
              <a:off x="3504" y="1814"/>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59" name="Line 19"/>
            <p:cNvSpPr>
              <a:spLocks noChangeShapeType="1"/>
            </p:cNvSpPr>
            <p:nvPr/>
          </p:nvSpPr>
          <p:spPr bwMode="auto">
            <a:xfrm>
              <a:off x="4012"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0" name="Line 20"/>
            <p:cNvSpPr>
              <a:spLocks noChangeShapeType="1"/>
            </p:cNvSpPr>
            <p:nvPr/>
          </p:nvSpPr>
          <p:spPr bwMode="auto">
            <a:xfrm>
              <a:off x="4329"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1" name="Line 21"/>
            <p:cNvSpPr>
              <a:spLocks noChangeShapeType="1"/>
            </p:cNvSpPr>
            <p:nvPr/>
          </p:nvSpPr>
          <p:spPr bwMode="auto">
            <a:xfrm>
              <a:off x="4646"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2" name="Line 22"/>
            <p:cNvSpPr>
              <a:spLocks noChangeShapeType="1"/>
            </p:cNvSpPr>
            <p:nvPr/>
          </p:nvSpPr>
          <p:spPr bwMode="auto">
            <a:xfrm>
              <a:off x="4963"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3" name="Line 23"/>
            <p:cNvSpPr>
              <a:spLocks noChangeShapeType="1"/>
            </p:cNvSpPr>
            <p:nvPr/>
          </p:nvSpPr>
          <p:spPr bwMode="auto">
            <a:xfrm>
              <a:off x="5280" y="1622"/>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4" name="Line 24"/>
            <p:cNvSpPr>
              <a:spLocks noChangeShapeType="1"/>
            </p:cNvSpPr>
            <p:nvPr/>
          </p:nvSpPr>
          <p:spPr bwMode="auto">
            <a:xfrm>
              <a:off x="3504" y="2073"/>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5" name="Line 25"/>
            <p:cNvSpPr>
              <a:spLocks noChangeShapeType="1"/>
            </p:cNvSpPr>
            <p:nvPr/>
          </p:nvSpPr>
          <p:spPr bwMode="auto">
            <a:xfrm>
              <a:off x="3504" y="23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6" name="Line 26"/>
            <p:cNvSpPr>
              <a:spLocks noChangeShapeType="1"/>
            </p:cNvSpPr>
            <p:nvPr/>
          </p:nvSpPr>
          <p:spPr bwMode="auto">
            <a:xfrm>
              <a:off x="3504" y="25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7" name="Line 27"/>
            <p:cNvSpPr>
              <a:spLocks noChangeShapeType="1"/>
            </p:cNvSpPr>
            <p:nvPr/>
          </p:nvSpPr>
          <p:spPr bwMode="auto">
            <a:xfrm>
              <a:off x="3504" y="28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8" name="Line 28"/>
            <p:cNvSpPr>
              <a:spLocks noChangeShapeType="1"/>
            </p:cNvSpPr>
            <p:nvPr/>
          </p:nvSpPr>
          <p:spPr bwMode="auto">
            <a:xfrm>
              <a:off x="3504" y="311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3069" name="Text Box 29"/>
            <p:cNvSpPr txBox="1">
              <a:spLocks noChangeArrowheads="1"/>
            </p:cNvSpPr>
            <p:nvPr/>
          </p:nvSpPr>
          <p:spPr bwMode="auto">
            <a:xfrm>
              <a:off x="3456" y="1862"/>
              <a:ext cx="33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23070" name="Text Box 30"/>
            <p:cNvSpPr txBox="1">
              <a:spLocks noChangeArrowheads="1"/>
            </p:cNvSpPr>
            <p:nvPr/>
          </p:nvSpPr>
          <p:spPr bwMode="auto">
            <a:xfrm>
              <a:off x="3456" y="2390"/>
              <a:ext cx="33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23071" name="Text Box 31"/>
            <p:cNvSpPr txBox="1">
              <a:spLocks noChangeArrowheads="1"/>
            </p:cNvSpPr>
            <p:nvPr/>
          </p:nvSpPr>
          <p:spPr bwMode="auto">
            <a:xfrm>
              <a:off x="3456" y="2917"/>
              <a:ext cx="33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23072" name="Text Box 32"/>
            <p:cNvSpPr txBox="1">
              <a:spLocks noChangeArrowheads="1"/>
            </p:cNvSpPr>
            <p:nvPr/>
          </p:nvSpPr>
          <p:spPr bwMode="auto">
            <a:xfrm>
              <a:off x="3456" y="2593"/>
              <a:ext cx="33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p4</a:t>
              </a:r>
              <a:endParaRPr lang="en-US" dirty="0"/>
            </a:p>
          </p:txBody>
        </p:sp>
        <p:sp>
          <p:nvSpPr>
            <p:cNvPr id="1623073" name="Text Box 33"/>
            <p:cNvSpPr txBox="1">
              <a:spLocks noChangeArrowheads="1"/>
            </p:cNvSpPr>
            <p:nvPr/>
          </p:nvSpPr>
          <p:spPr bwMode="auto">
            <a:xfrm>
              <a:off x="3456" y="2150"/>
              <a:ext cx="33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23074" name="Text Box 34"/>
            <p:cNvSpPr txBox="1">
              <a:spLocks noChangeArrowheads="1"/>
            </p:cNvSpPr>
            <p:nvPr/>
          </p:nvSpPr>
          <p:spPr bwMode="auto">
            <a:xfrm>
              <a:off x="3744" y="1622"/>
              <a:ext cx="33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23075" name="Text Box 35"/>
            <p:cNvSpPr txBox="1">
              <a:spLocks noChangeArrowheads="1"/>
            </p:cNvSpPr>
            <p:nvPr/>
          </p:nvSpPr>
          <p:spPr bwMode="auto">
            <a:xfrm>
              <a:off x="4032" y="1622"/>
              <a:ext cx="33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23076" name="Text Box 36"/>
            <p:cNvSpPr txBox="1">
              <a:spLocks noChangeArrowheads="1"/>
            </p:cNvSpPr>
            <p:nvPr/>
          </p:nvSpPr>
          <p:spPr bwMode="auto">
            <a:xfrm>
              <a:off x="4368" y="1622"/>
              <a:ext cx="33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23077" name="Text Box 37"/>
            <p:cNvSpPr txBox="1">
              <a:spLocks noChangeArrowheads="1"/>
            </p:cNvSpPr>
            <p:nvPr/>
          </p:nvSpPr>
          <p:spPr bwMode="auto">
            <a:xfrm>
              <a:off x="4704" y="1622"/>
              <a:ext cx="33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23078" name="Text Box 38"/>
            <p:cNvSpPr txBox="1">
              <a:spLocks noChangeArrowheads="1"/>
            </p:cNvSpPr>
            <p:nvPr/>
          </p:nvSpPr>
          <p:spPr bwMode="auto">
            <a:xfrm>
              <a:off x="4944" y="1622"/>
              <a:ext cx="336"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23079" name="Text Box 39"/>
            <p:cNvSpPr txBox="1">
              <a:spLocks noChangeArrowheads="1"/>
            </p:cNvSpPr>
            <p:nvPr/>
          </p:nvSpPr>
          <p:spPr bwMode="auto">
            <a:xfrm>
              <a:off x="5280" y="1622"/>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 . .</a:t>
              </a:r>
            </a:p>
          </p:txBody>
        </p:sp>
        <p:sp>
          <p:nvSpPr>
            <p:cNvPr id="1623080" name="Text Box 40"/>
            <p:cNvSpPr txBox="1">
              <a:spLocks noChangeArrowheads="1"/>
            </p:cNvSpPr>
            <p:nvPr/>
          </p:nvSpPr>
          <p:spPr bwMode="auto">
            <a:xfrm>
              <a:off x="3504" y="3072"/>
              <a:ext cx="192"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a:t>
              </a:r>
            </a:p>
            <a:p>
              <a:pPr>
                <a:spcBef>
                  <a:spcPct val="50000"/>
                </a:spcBef>
              </a:pPr>
              <a:r>
                <a:rPr lang="en-US" sz="1200"/>
                <a:t>.</a:t>
              </a:r>
            </a:p>
            <a:p>
              <a:pPr>
                <a:spcBef>
                  <a:spcPct val="50000"/>
                </a:spcBef>
              </a:pPr>
              <a:r>
                <a:rPr lang="en-US" sz="1200"/>
                <a:t>.</a:t>
              </a:r>
            </a:p>
          </p:txBody>
        </p:sp>
      </p:grpSp>
      <p:sp>
        <p:nvSpPr>
          <p:cNvPr id="1623081" name="Text Box 41"/>
          <p:cNvSpPr txBox="1">
            <a:spLocks noChangeArrowheads="1"/>
          </p:cNvSpPr>
          <p:nvPr/>
        </p:nvSpPr>
        <p:spPr bwMode="auto">
          <a:xfrm>
            <a:off x="7315200" y="4718051"/>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dirty="0"/>
              <a:t>Proximity Matrix</a:t>
            </a:r>
          </a:p>
        </p:txBody>
      </p:sp>
      <p:graphicFrame>
        <p:nvGraphicFramePr>
          <p:cNvPr id="1623082" name="Object 42"/>
          <p:cNvGraphicFramePr>
            <a:graphicFrameLocks noGrp="1" noChangeAspect="1"/>
          </p:cNvGraphicFramePr>
          <p:nvPr>
            <p:ph sz="half" idx="4294967295"/>
          </p:nvPr>
        </p:nvGraphicFramePr>
        <p:xfrm>
          <a:off x="6096001" y="5610226"/>
          <a:ext cx="4056063" cy="714375"/>
        </p:xfrm>
        <a:graphic>
          <a:graphicData uri="http://schemas.openxmlformats.org/presentationml/2006/ole">
            <mc:AlternateContent xmlns:mc="http://schemas.openxmlformats.org/markup-compatibility/2006">
              <mc:Choice xmlns:v="urn:schemas-microsoft-com:vml" Requires="v">
                <p:oleObj name="Visio" r:id="rId2" imgW="7949438" imgH="1399827" progId="Visio.Drawing.6">
                  <p:embed/>
                </p:oleObj>
              </mc:Choice>
              <mc:Fallback>
                <p:oleObj name="Visio" r:id="rId2" imgW="7949438" imgH="1399827" progId="Visio.Drawing.6">
                  <p:embed/>
                  <p:pic>
                    <p:nvPicPr>
                      <p:cNvPr id="1623082" name="Object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5610226"/>
                        <a:ext cx="4056063"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819468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Rectangle 2"/>
          <p:cNvSpPr>
            <a:spLocks noGrp="1" noChangeArrowheads="1"/>
          </p:cNvSpPr>
          <p:nvPr>
            <p:ph type="title"/>
          </p:nvPr>
        </p:nvSpPr>
        <p:spPr>
          <a:xfrm>
            <a:off x="1905000" y="381000"/>
            <a:ext cx="8229600" cy="990600"/>
          </a:xfrm>
        </p:spPr>
        <p:txBody>
          <a:bodyPr/>
          <a:lstStyle/>
          <a:p>
            <a:r>
              <a:rPr lang="en-US" dirty="0"/>
              <a:t>Intermediate Situation</a:t>
            </a:r>
          </a:p>
        </p:txBody>
      </p:sp>
      <p:sp>
        <p:nvSpPr>
          <p:cNvPr id="1624067" name="Rectangle 3"/>
          <p:cNvSpPr>
            <a:spLocks noGrp="1" noChangeArrowheads="1"/>
          </p:cNvSpPr>
          <p:nvPr>
            <p:ph type="body" idx="1"/>
          </p:nvPr>
        </p:nvSpPr>
        <p:spPr>
          <a:xfrm>
            <a:off x="1905000" y="1413014"/>
            <a:ext cx="8229600" cy="4876800"/>
          </a:xfrm>
        </p:spPr>
        <p:txBody>
          <a:bodyPr/>
          <a:lstStyle/>
          <a:p>
            <a:pPr marL="342900" indent="-342900"/>
            <a:r>
              <a:rPr lang="en-US" sz="2200" dirty="0"/>
              <a:t>After some merging steps, we have some clusters </a:t>
            </a:r>
          </a:p>
          <a:p>
            <a:pPr marL="742950" lvl="1" indent="-285750"/>
            <a:endParaRPr lang="en-US" sz="2000" dirty="0"/>
          </a:p>
        </p:txBody>
      </p:sp>
      <p:sp>
        <p:nvSpPr>
          <p:cNvPr id="1624068" name="Freeform 4"/>
          <p:cNvSpPr>
            <a:spLocks/>
          </p:cNvSpPr>
          <p:nvPr/>
        </p:nvSpPr>
        <p:spPr bwMode="auto">
          <a:xfrm>
            <a:off x="2133600" y="3886201"/>
            <a:ext cx="5461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69" name="Freeform 5"/>
          <p:cNvSpPr>
            <a:spLocks/>
          </p:cNvSpPr>
          <p:nvPr/>
        </p:nvSpPr>
        <p:spPr bwMode="auto">
          <a:xfrm rot="16200000">
            <a:off x="3124200" y="2667000"/>
            <a:ext cx="762000" cy="914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70" name="Freeform 6"/>
          <p:cNvSpPr>
            <a:spLocks/>
          </p:cNvSpPr>
          <p:nvPr/>
        </p:nvSpPr>
        <p:spPr bwMode="auto">
          <a:xfrm rot="10800000">
            <a:off x="4876800" y="3048000"/>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71" name="Freeform 7"/>
          <p:cNvSpPr>
            <a:spLocks/>
          </p:cNvSpPr>
          <p:nvPr/>
        </p:nvSpPr>
        <p:spPr bwMode="auto">
          <a:xfrm>
            <a:off x="2819400" y="4953001"/>
            <a:ext cx="7747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72" name="Freeform 8"/>
          <p:cNvSpPr>
            <a:spLocks/>
          </p:cNvSpPr>
          <p:nvPr/>
        </p:nvSpPr>
        <p:spPr bwMode="auto">
          <a:xfrm rot="10800000">
            <a:off x="4114800" y="4876800"/>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73" name="Text Box 9"/>
          <p:cNvSpPr txBox="1">
            <a:spLocks noChangeArrowheads="1"/>
          </p:cNvSpPr>
          <p:nvPr/>
        </p:nvSpPr>
        <p:spPr bwMode="auto">
          <a:xfrm>
            <a:off x="2209800" y="4061618"/>
            <a:ext cx="60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t>C1</a:t>
            </a:r>
          </a:p>
        </p:txBody>
      </p:sp>
      <p:sp>
        <p:nvSpPr>
          <p:cNvPr id="1624074" name="Text Box 10"/>
          <p:cNvSpPr txBox="1">
            <a:spLocks noChangeArrowheads="1"/>
          </p:cNvSpPr>
          <p:nvPr/>
        </p:nvSpPr>
        <p:spPr bwMode="auto">
          <a:xfrm>
            <a:off x="4953000" y="3311556"/>
            <a:ext cx="6096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C4</a:t>
            </a:r>
            <a:endParaRPr lang="en-US" dirty="0"/>
          </a:p>
        </p:txBody>
      </p:sp>
      <p:sp>
        <p:nvSpPr>
          <p:cNvPr id="1624075" name="Text Box 11"/>
          <p:cNvSpPr txBox="1">
            <a:spLocks noChangeArrowheads="1"/>
          </p:cNvSpPr>
          <p:nvPr/>
        </p:nvSpPr>
        <p:spPr bwMode="auto">
          <a:xfrm>
            <a:off x="3048000" y="5181600"/>
            <a:ext cx="5461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C2</a:t>
            </a:r>
            <a:endParaRPr lang="en-US" dirty="0"/>
          </a:p>
        </p:txBody>
      </p:sp>
      <p:sp>
        <p:nvSpPr>
          <p:cNvPr id="1624076" name="Text Box 12"/>
          <p:cNvSpPr txBox="1">
            <a:spLocks noChangeArrowheads="1"/>
          </p:cNvSpPr>
          <p:nvPr/>
        </p:nvSpPr>
        <p:spPr bwMode="auto">
          <a:xfrm>
            <a:off x="4267200" y="5105400"/>
            <a:ext cx="5334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C5</a:t>
            </a:r>
            <a:endParaRPr lang="en-US" dirty="0"/>
          </a:p>
        </p:txBody>
      </p:sp>
      <p:sp>
        <p:nvSpPr>
          <p:cNvPr id="1624077" name="Text Box 13"/>
          <p:cNvSpPr txBox="1">
            <a:spLocks noChangeArrowheads="1"/>
          </p:cNvSpPr>
          <p:nvPr/>
        </p:nvSpPr>
        <p:spPr bwMode="auto">
          <a:xfrm>
            <a:off x="3276600" y="2942224"/>
            <a:ext cx="68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C3</a:t>
            </a:r>
            <a:endParaRPr lang="en-US" dirty="0"/>
          </a:p>
        </p:txBody>
      </p:sp>
      <p:grpSp>
        <p:nvGrpSpPr>
          <p:cNvPr id="1624078" name="Group 14"/>
          <p:cNvGrpSpPr>
            <a:grpSpLocks/>
          </p:cNvGrpSpPr>
          <p:nvPr/>
        </p:nvGrpSpPr>
        <p:grpSpPr bwMode="auto">
          <a:xfrm>
            <a:off x="7010400" y="1812916"/>
            <a:ext cx="2895600" cy="2277759"/>
            <a:chOff x="3456" y="1440"/>
            <a:chExt cx="1872" cy="1547"/>
          </a:xfrm>
        </p:grpSpPr>
        <p:sp>
          <p:nvSpPr>
            <p:cNvPr id="1624079" name="Text Box 15"/>
            <p:cNvSpPr txBox="1">
              <a:spLocks noChangeArrowheads="1"/>
            </p:cNvSpPr>
            <p:nvPr/>
          </p:nvSpPr>
          <p:spPr bwMode="auto">
            <a:xfrm>
              <a:off x="4032" y="1440"/>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C2</a:t>
              </a:r>
            </a:p>
          </p:txBody>
        </p:sp>
        <p:sp>
          <p:nvSpPr>
            <p:cNvPr id="1624080" name="Text Box 16"/>
            <p:cNvSpPr txBox="1">
              <a:spLocks noChangeArrowheads="1"/>
            </p:cNvSpPr>
            <p:nvPr/>
          </p:nvSpPr>
          <p:spPr bwMode="auto">
            <a:xfrm>
              <a:off x="3744" y="1440"/>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C1</a:t>
              </a:r>
            </a:p>
          </p:txBody>
        </p:sp>
        <p:sp>
          <p:nvSpPr>
            <p:cNvPr id="1624081" name="Line 17"/>
            <p:cNvSpPr>
              <a:spLocks noChangeShapeType="1"/>
            </p:cNvSpPr>
            <p:nvPr/>
          </p:nvSpPr>
          <p:spPr bwMode="auto">
            <a:xfrm>
              <a:off x="3696"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82" name="Line 18"/>
            <p:cNvSpPr>
              <a:spLocks noChangeShapeType="1"/>
            </p:cNvSpPr>
            <p:nvPr/>
          </p:nvSpPr>
          <p:spPr bwMode="auto">
            <a:xfrm>
              <a:off x="3504" y="1632"/>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83" name="Line 19"/>
            <p:cNvSpPr>
              <a:spLocks noChangeShapeType="1"/>
            </p:cNvSpPr>
            <p:nvPr/>
          </p:nvSpPr>
          <p:spPr bwMode="auto">
            <a:xfrm>
              <a:off x="5280"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84" name="Line 20"/>
            <p:cNvSpPr>
              <a:spLocks noChangeShapeType="1"/>
            </p:cNvSpPr>
            <p:nvPr/>
          </p:nvSpPr>
          <p:spPr bwMode="auto">
            <a:xfrm>
              <a:off x="3504" y="2928"/>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85" name="Text Box 21"/>
            <p:cNvSpPr txBox="1">
              <a:spLocks noChangeArrowheads="1"/>
            </p:cNvSpPr>
            <p:nvPr/>
          </p:nvSpPr>
          <p:spPr bwMode="auto">
            <a:xfrm>
              <a:off x="3456" y="1680"/>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C1</a:t>
              </a:r>
            </a:p>
          </p:txBody>
        </p:sp>
        <p:sp>
          <p:nvSpPr>
            <p:cNvPr id="1624086" name="Text Box 22"/>
            <p:cNvSpPr txBox="1">
              <a:spLocks noChangeArrowheads="1"/>
            </p:cNvSpPr>
            <p:nvPr/>
          </p:nvSpPr>
          <p:spPr bwMode="auto">
            <a:xfrm>
              <a:off x="3456" y="2207"/>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C3</a:t>
              </a:r>
            </a:p>
          </p:txBody>
        </p:sp>
        <p:sp>
          <p:nvSpPr>
            <p:cNvPr id="1624087" name="Text Box 23"/>
            <p:cNvSpPr txBox="1">
              <a:spLocks noChangeArrowheads="1"/>
            </p:cNvSpPr>
            <p:nvPr/>
          </p:nvSpPr>
          <p:spPr bwMode="auto">
            <a:xfrm>
              <a:off x="3456" y="2736"/>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C5</a:t>
              </a:r>
            </a:p>
          </p:txBody>
        </p:sp>
        <p:sp>
          <p:nvSpPr>
            <p:cNvPr id="1624088" name="Text Box 24"/>
            <p:cNvSpPr txBox="1">
              <a:spLocks noChangeArrowheads="1"/>
            </p:cNvSpPr>
            <p:nvPr/>
          </p:nvSpPr>
          <p:spPr bwMode="auto">
            <a:xfrm>
              <a:off x="3456" y="2434"/>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C4</a:t>
              </a:r>
              <a:endParaRPr lang="en-US" dirty="0"/>
            </a:p>
          </p:txBody>
        </p:sp>
        <p:sp>
          <p:nvSpPr>
            <p:cNvPr id="1624089" name="Text Box 25"/>
            <p:cNvSpPr txBox="1">
              <a:spLocks noChangeArrowheads="1"/>
            </p:cNvSpPr>
            <p:nvPr/>
          </p:nvSpPr>
          <p:spPr bwMode="auto">
            <a:xfrm>
              <a:off x="3456" y="1968"/>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C2</a:t>
              </a:r>
            </a:p>
          </p:txBody>
        </p:sp>
        <p:sp>
          <p:nvSpPr>
            <p:cNvPr id="1624090" name="Text Box 26"/>
            <p:cNvSpPr txBox="1">
              <a:spLocks noChangeArrowheads="1"/>
            </p:cNvSpPr>
            <p:nvPr/>
          </p:nvSpPr>
          <p:spPr bwMode="auto">
            <a:xfrm>
              <a:off x="4368" y="1440"/>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C3</a:t>
              </a:r>
            </a:p>
          </p:txBody>
        </p:sp>
        <p:sp>
          <p:nvSpPr>
            <p:cNvPr id="1624091" name="Text Box 27"/>
            <p:cNvSpPr txBox="1">
              <a:spLocks noChangeArrowheads="1"/>
            </p:cNvSpPr>
            <p:nvPr/>
          </p:nvSpPr>
          <p:spPr bwMode="auto">
            <a:xfrm>
              <a:off x="4704" y="1440"/>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C4</a:t>
              </a:r>
            </a:p>
          </p:txBody>
        </p:sp>
        <p:sp>
          <p:nvSpPr>
            <p:cNvPr id="1624092" name="Text Box 28"/>
            <p:cNvSpPr txBox="1">
              <a:spLocks noChangeArrowheads="1"/>
            </p:cNvSpPr>
            <p:nvPr/>
          </p:nvSpPr>
          <p:spPr bwMode="auto">
            <a:xfrm>
              <a:off x="4992" y="1440"/>
              <a:ext cx="33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C5</a:t>
              </a:r>
            </a:p>
          </p:txBody>
        </p:sp>
        <p:sp>
          <p:nvSpPr>
            <p:cNvPr id="1624093" name="Line 29"/>
            <p:cNvSpPr>
              <a:spLocks noChangeShapeType="1"/>
            </p:cNvSpPr>
            <p:nvPr/>
          </p:nvSpPr>
          <p:spPr bwMode="auto">
            <a:xfrm>
              <a:off x="3504" y="1872"/>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4" name="Line 30"/>
            <p:cNvSpPr>
              <a:spLocks noChangeShapeType="1"/>
            </p:cNvSpPr>
            <p:nvPr/>
          </p:nvSpPr>
          <p:spPr bwMode="auto">
            <a:xfrm>
              <a:off x="3504" y="2400"/>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5" name="Line 31"/>
            <p:cNvSpPr>
              <a:spLocks noChangeShapeType="1"/>
            </p:cNvSpPr>
            <p:nvPr/>
          </p:nvSpPr>
          <p:spPr bwMode="auto">
            <a:xfrm>
              <a:off x="3504" y="2160"/>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6" name="Line 32"/>
            <p:cNvSpPr>
              <a:spLocks noChangeShapeType="1"/>
            </p:cNvSpPr>
            <p:nvPr/>
          </p:nvSpPr>
          <p:spPr bwMode="auto">
            <a:xfrm>
              <a:off x="3504" y="2640"/>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7" name="Line 33"/>
            <p:cNvSpPr>
              <a:spLocks noChangeShapeType="1"/>
            </p:cNvSpPr>
            <p:nvPr/>
          </p:nvSpPr>
          <p:spPr bwMode="auto">
            <a:xfrm>
              <a:off x="4032"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8" name="Line 34"/>
            <p:cNvSpPr>
              <a:spLocks noChangeShapeType="1"/>
            </p:cNvSpPr>
            <p:nvPr/>
          </p:nvSpPr>
          <p:spPr bwMode="auto">
            <a:xfrm>
              <a:off x="4320"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099" name="Line 35"/>
            <p:cNvSpPr>
              <a:spLocks noChangeShapeType="1"/>
            </p:cNvSpPr>
            <p:nvPr/>
          </p:nvSpPr>
          <p:spPr bwMode="auto">
            <a:xfrm>
              <a:off x="4656"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4100" name="Line 36"/>
            <p:cNvSpPr>
              <a:spLocks noChangeShapeType="1"/>
            </p:cNvSpPr>
            <p:nvPr/>
          </p:nvSpPr>
          <p:spPr bwMode="auto">
            <a:xfrm>
              <a:off x="4992" y="1440"/>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24101" name="Text Box 37"/>
          <p:cNvSpPr txBox="1">
            <a:spLocks noChangeArrowheads="1"/>
          </p:cNvSpPr>
          <p:nvPr/>
        </p:nvSpPr>
        <p:spPr bwMode="auto">
          <a:xfrm>
            <a:off x="7380654" y="4061619"/>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dirty="0"/>
              <a:t>Proximity Matrix</a:t>
            </a:r>
          </a:p>
        </p:txBody>
      </p:sp>
      <p:graphicFrame>
        <p:nvGraphicFramePr>
          <p:cNvPr id="1624102" name="Object 38"/>
          <p:cNvGraphicFramePr>
            <a:graphicFrameLocks noGrp="1" noChangeAspect="1"/>
          </p:cNvGraphicFramePr>
          <p:nvPr>
            <p:ph sz="half" idx="4294967295"/>
          </p:nvPr>
        </p:nvGraphicFramePr>
        <p:xfrm>
          <a:off x="6172200" y="4713288"/>
          <a:ext cx="4083050" cy="1611312"/>
        </p:xfrm>
        <a:graphic>
          <a:graphicData uri="http://schemas.openxmlformats.org/presentationml/2006/ole">
            <mc:AlternateContent xmlns:mc="http://schemas.openxmlformats.org/markup-compatibility/2006">
              <mc:Choice xmlns:v="urn:schemas-microsoft-com:vml" Requires="v">
                <p:oleObj name="Visio" r:id="rId2" imgW="7591349" imgH="2996548" progId="Visio.Drawing.6">
                  <p:embed/>
                </p:oleObj>
              </mc:Choice>
              <mc:Fallback>
                <p:oleObj name="Visio" r:id="rId2" imgW="7591349" imgH="2996548" progId="Visio.Drawing.6">
                  <p:embed/>
                  <p:pic>
                    <p:nvPicPr>
                      <p:cNvPr id="1624102"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713288"/>
                        <a:ext cx="4083050" cy="161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95426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090" name="Rectangle 2"/>
          <p:cNvSpPr>
            <a:spLocks noGrp="1" noChangeArrowheads="1"/>
          </p:cNvSpPr>
          <p:nvPr>
            <p:ph type="title"/>
          </p:nvPr>
        </p:nvSpPr>
        <p:spPr>
          <a:xfrm>
            <a:off x="1905000" y="457200"/>
            <a:ext cx="8229600" cy="990600"/>
          </a:xfrm>
        </p:spPr>
        <p:txBody>
          <a:bodyPr/>
          <a:lstStyle/>
          <a:p>
            <a:r>
              <a:rPr lang="en-US" dirty="0"/>
              <a:t>Intermediate Situation</a:t>
            </a:r>
          </a:p>
        </p:txBody>
      </p:sp>
      <p:sp>
        <p:nvSpPr>
          <p:cNvPr id="1625091" name="Rectangle 3"/>
          <p:cNvSpPr>
            <a:spLocks noGrp="1" noChangeArrowheads="1"/>
          </p:cNvSpPr>
          <p:nvPr>
            <p:ph type="body" idx="1"/>
          </p:nvPr>
        </p:nvSpPr>
        <p:spPr>
          <a:xfrm>
            <a:off x="1981200" y="1428433"/>
            <a:ext cx="8229600" cy="4876800"/>
          </a:xfrm>
        </p:spPr>
        <p:txBody>
          <a:bodyPr/>
          <a:lstStyle/>
          <a:p>
            <a:pPr marL="342900" indent="-342900"/>
            <a:r>
              <a:rPr lang="en-US" sz="2200" dirty="0"/>
              <a:t>We want to merge the two closest clusters (</a:t>
            </a:r>
            <a:r>
              <a:rPr lang="en-US" sz="2200" dirty="0" err="1"/>
              <a:t>C2</a:t>
            </a:r>
            <a:r>
              <a:rPr lang="en-US" sz="2200" dirty="0"/>
              <a:t> and </a:t>
            </a:r>
            <a:r>
              <a:rPr lang="en-US" sz="2200" dirty="0" err="1"/>
              <a:t>C5</a:t>
            </a:r>
            <a:r>
              <a:rPr lang="en-US" sz="2200" dirty="0"/>
              <a:t>)  and update the proximity matrix. </a:t>
            </a:r>
          </a:p>
          <a:p>
            <a:pPr marL="742950" lvl="1" indent="-285750"/>
            <a:endParaRPr lang="en-US" sz="2000" dirty="0"/>
          </a:p>
        </p:txBody>
      </p:sp>
      <p:sp>
        <p:nvSpPr>
          <p:cNvPr id="1625092" name="Freeform 4"/>
          <p:cNvSpPr>
            <a:spLocks/>
          </p:cNvSpPr>
          <p:nvPr/>
        </p:nvSpPr>
        <p:spPr bwMode="auto">
          <a:xfrm>
            <a:off x="2133600" y="4249738"/>
            <a:ext cx="5461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3" name="Freeform 5"/>
          <p:cNvSpPr>
            <a:spLocks/>
          </p:cNvSpPr>
          <p:nvPr/>
        </p:nvSpPr>
        <p:spPr bwMode="auto">
          <a:xfrm rot="16200000">
            <a:off x="3124200" y="3030537"/>
            <a:ext cx="762000" cy="914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4" name="Freeform 6"/>
          <p:cNvSpPr>
            <a:spLocks/>
          </p:cNvSpPr>
          <p:nvPr/>
        </p:nvSpPr>
        <p:spPr bwMode="auto">
          <a:xfrm rot="10800000">
            <a:off x="4876800" y="3411537"/>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5" name="Freeform 7"/>
          <p:cNvSpPr>
            <a:spLocks/>
          </p:cNvSpPr>
          <p:nvPr/>
        </p:nvSpPr>
        <p:spPr bwMode="auto">
          <a:xfrm>
            <a:off x="2819400" y="5316538"/>
            <a:ext cx="7747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6" name="Freeform 8"/>
          <p:cNvSpPr>
            <a:spLocks/>
          </p:cNvSpPr>
          <p:nvPr/>
        </p:nvSpPr>
        <p:spPr bwMode="auto">
          <a:xfrm rot="10800000">
            <a:off x="4114800" y="5240337"/>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097" name="Text Box 9"/>
          <p:cNvSpPr txBox="1">
            <a:spLocks noChangeArrowheads="1"/>
          </p:cNvSpPr>
          <p:nvPr/>
        </p:nvSpPr>
        <p:spPr bwMode="auto">
          <a:xfrm>
            <a:off x="2209800" y="4432299"/>
            <a:ext cx="60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C1</a:t>
            </a:r>
            <a:endParaRPr lang="en-US" dirty="0"/>
          </a:p>
        </p:txBody>
      </p:sp>
      <p:sp>
        <p:nvSpPr>
          <p:cNvPr id="1625098" name="Text Box 10"/>
          <p:cNvSpPr txBox="1">
            <a:spLocks noChangeArrowheads="1"/>
          </p:cNvSpPr>
          <p:nvPr/>
        </p:nvSpPr>
        <p:spPr bwMode="auto">
          <a:xfrm>
            <a:off x="4953000" y="3640137"/>
            <a:ext cx="609601"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C4</a:t>
            </a:r>
            <a:endParaRPr lang="en-US" dirty="0"/>
          </a:p>
        </p:txBody>
      </p:sp>
      <p:sp>
        <p:nvSpPr>
          <p:cNvPr id="1625099" name="Text Box 11"/>
          <p:cNvSpPr txBox="1">
            <a:spLocks noChangeArrowheads="1"/>
          </p:cNvSpPr>
          <p:nvPr/>
        </p:nvSpPr>
        <p:spPr bwMode="auto">
          <a:xfrm>
            <a:off x="3048000" y="5468937"/>
            <a:ext cx="546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C2</a:t>
            </a:r>
            <a:endParaRPr lang="en-US" dirty="0"/>
          </a:p>
        </p:txBody>
      </p:sp>
      <p:sp>
        <p:nvSpPr>
          <p:cNvPr id="1625100" name="Text Box 12"/>
          <p:cNvSpPr txBox="1">
            <a:spLocks noChangeArrowheads="1"/>
          </p:cNvSpPr>
          <p:nvPr/>
        </p:nvSpPr>
        <p:spPr bwMode="auto">
          <a:xfrm>
            <a:off x="4267200" y="5468937"/>
            <a:ext cx="5334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C5</a:t>
            </a:r>
            <a:endParaRPr lang="en-US" dirty="0"/>
          </a:p>
        </p:txBody>
      </p:sp>
      <p:sp>
        <p:nvSpPr>
          <p:cNvPr id="1625101" name="Text Box 13"/>
          <p:cNvSpPr txBox="1">
            <a:spLocks noChangeArrowheads="1"/>
          </p:cNvSpPr>
          <p:nvPr/>
        </p:nvSpPr>
        <p:spPr bwMode="auto">
          <a:xfrm>
            <a:off x="3276600" y="3265353"/>
            <a:ext cx="495300" cy="374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C3</a:t>
            </a:r>
            <a:endParaRPr lang="en-US" dirty="0"/>
          </a:p>
        </p:txBody>
      </p:sp>
      <p:grpSp>
        <p:nvGrpSpPr>
          <p:cNvPr id="1625102" name="Group 14"/>
          <p:cNvGrpSpPr>
            <a:grpSpLocks/>
          </p:cNvGrpSpPr>
          <p:nvPr/>
        </p:nvGrpSpPr>
        <p:grpSpPr bwMode="auto">
          <a:xfrm>
            <a:off x="7010400" y="2039938"/>
            <a:ext cx="2971800" cy="2259611"/>
            <a:chOff x="3456" y="1094"/>
            <a:chExt cx="1920" cy="1548"/>
          </a:xfrm>
        </p:grpSpPr>
        <p:sp>
          <p:nvSpPr>
            <p:cNvPr id="1625103" name="Text Box 15"/>
            <p:cNvSpPr txBox="1">
              <a:spLocks noChangeArrowheads="1"/>
            </p:cNvSpPr>
            <p:nvPr/>
          </p:nvSpPr>
          <p:spPr bwMode="auto">
            <a:xfrm>
              <a:off x="4032" y="1094"/>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C2</a:t>
              </a:r>
            </a:p>
          </p:txBody>
        </p:sp>
        <p:sp>
          <p:nvSpPr>
            <p:cNvPr id="1625104" name="Text Box 16"/>
            <p:cNvSpPr txBox="1">
              <a:spLocks noChangeArrowheads="1"/>
            </p:cNvSpPr>
            <p:nvPr/>
          </p:nvSpPr>
          <p:spPr bwMode="auto">
            <a:xfrm>
              <a:off x="3744" y="1094"/>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C1</a:t>
              </a:r>
            </a:p>
          </p:txBody>
        </p:sp>
        <p:sp>
          <p:nvSpPr>
            <p:cNvPr id="1625105" name="Line 17"/>
            <p:cNvSpPr>
              <a:spLocks noChangeShapeType="1"/>
            </p:cNvSpPr>
            <p:nvPr/>
          </p:nvSpPr>
          <p:spPr bwMode="auto">
            <a:xfrm>
              <a:off x="3696"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06" name="Line 18"/>
            <p:cNvSpPr>
              <a:spLocks noChangeShapeType="1"/>
            </p:cNvSpPr>
            <p:nvPr/>
          </p:nvSpPr>
          <p:spPr bwMode="auto">
            <a:xfrm>
              <a:off x="3504" y="1286"/>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07" name="Line 19"/>
            <p:cNvSpPr>
              <a:spLocks noChangeShapeType="1"/>
            </p:cNvSpPr>
            <p:nvPr/>
          </p:nvSpPr>
          <p:spPr bwMode="auto">
            <a:xfrm>
              <a:off x="5280"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08" name="Line 20"/>
            <p:cNvSpPr>
              <a:spLocks noChangeShapeType="1"/>
            </p:cNvSpPr>
            <p:nvPr/>
          </p:nvSpPr>
          <p:spPr bwMode="auto">
            <a:xfrm>
              <a:off x="3504" y="2582"/>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09" name="Text Box 21"/>
            <p:cNvSpPr txBox="1">
              <a:spLocks noChangeArrowheads="1"/>
            </p:cNvSpPr>
            <p:nvPr/>
          </p:nvSpPr>
          <p:spPr bwMode="auto">
            <a:xfrm>
              <a:off x="3456" y="1334"/>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C1</a:t>
              </a:r>
            </a:p>
          </p:txBody>
        </p:sp>
        <p:sp>
          <p:nvSpPr>
            <p:cNvPr id="1625110" name="Text Box 22"/>
            <p:cNvSpPr txBox="1">
              <a:spLocks noChangeArrowheads="1"/>
            </p:cNvSpPr>
            <p:nvPr/>
          </p:nvSpPr>
          <p:spPr bwMode="auto">
            <a:xfrm>
              <a:off x="3456" y="1862"/>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C3</a:t>
              </a:r>
            </a:p>
          </p:txBody>
        </p:sp>
        <p:sp>
          <p:nvSpPr>
            <p:cNvPr id="1625111" name="Text Box 23"/>
            <p:cNvSpPr txBox="1">
              <a:spLocks noChangeArrowheads="1"/>
            </p:cNvSpPr>
            <p:nvPr/>
          </p:nvSpPr>
          <p:spPr bwMode="auto">
            <a:xfrm>
              <a:off x="3456" y="2389"/>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C5</a:t>
              </a:r>
              <a:endParaRPr lang="en-US" dirty="0"/>
            </a:p>
          </p:txBody>
        </p:sp>
        <p:sp>
          <p:nvSpPr>
            <p:cNvPr id="1625112" name="Text Box 24"/>
            <p:cNvSpPr txBox="1">
              <a:spLocks noChangeArrowheads="1"/>
            </p:cNvSpPr>
            <p:nvPr/>
          </p:nvSpPr>
          <p:spPr bwMode="auto">
            <a:xfrm>
              <a:off x="3456" y="2098"/>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C4</a:t>
              </a:r>
              <a:endParaRPr lang="en-US" dirty="0"/>
            </a:p>
          </p:txBody>
        </p:sp>
        <p:sp>
          <p:nvSpPr>
            <p:cNvPr id="1625113" name="Text Box 25"/>
            <p:cNvSpPr txBox="1">
              <a:spLocks noChangeArrowheads="1"/>
            </p:cNvSpPr>
            <p:nvPr/>
          </p:nvSpPr>
          <p:spPr bwMode="auto">
            <a:xfrm>
              <a:off x="3456" y="1622"/>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C2</a:t>
              </a:r>
            </a:p>
          </p:txBody>
        </p:sp>
        <p:sp>
          <p:nvSpPr>
            <p:cNvPr id="1625114" name="Text Box 26"/>
            <p:cNvSpPr txBox="1">
              <a:spLocks noChangeArrowheads="1"/>
            </p:cNvSpPr>
            <p:nvPr/>
          </p:nvSpPr>
          <p:spPr bwMode="auto">
            <a:xfrm>
              <a:off x="4368" y="1094"/>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C3</a:t>
              </a:r>
            </a:p>
          </p:txBody>
        </p:sp>
        <p:sp>
          <p:nvSpPr>
            <p:cNvPr id="1625115" name="Text Box 27"/>
            <p:cNvSpPr txBox="1">
              <a:spLocks noChangeArrowheads="1"/>
            </p:cNvSpPr>
            <p:nvPr/>
          </p:nvSpPr>
          <p:spPr bwMode="auto">
            <a:xfrm>
              <a:off x="4704" y="1094"/>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C4</a:t>
              </a:r>
            </a:p>
          </p:txBody>
        </p:sp>
        <p:sp>
          <p:nvSpPr>
            <p:cNvPr id="1625116" name="Text Box 28"/>
            <p:cNvSpPr txBox="1">
              <a:spLocks noChangeArrowheads="1"/>
            </p:cNvSpPr>
            <p:nvPr/>
          </p:nvSpPr>
          <p:spPr bwMode="auto">
            <a:xfrm>
              <a:off x="4992" y="1094"/>
              <a:ext cx="33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C5</a:t>
              </a:r>
            </a:p>
          </p:txBody>
        </p:sp>
        <p:sp>
          <p:nvSpPr>
            <p:cNvPr id="1625117" name="Line 29"/>
            <p:cNvSpPr>
              <a:spLocks noChangeShapeType="1"/>
            </p:cNvSpPr>
            <p:nvPr/>
          </p:nvSpPr>
          <p:spPr bwMode="auto">
            <a:xfrm>
              <a:off x="3504" y="1526"/>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18" name="Line 30"/>
            <p:cNvSpPr>
              <a:spLocks noChangeShapeType="1"/>
            </p:cNvSpPr>
            <p:nvPr/>
          </p:nvSpPr>
          <p:spPr bwMode="auto">
            <a:xfrm>
              <a:off x="3504" y="2054"/>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19" name="Line 31"/>
            <p:cNvSpPr>
              <a:spLocks noChangeShapeType="1"/>
            </p:cNvSpPr>
            <p:nvPr/>
          </p:nvSpPr>
          <p:spPr bwMode="auto">
            <a:xfrm>
              <a:off x="3504" y="1814"/>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0" name="Line 32"/>
            <p:cNvSpPr>
              <a:spLocks noChangeShapeType="1"/>
            </p:cNvSpPr>
            <p:nvPr/>
          </p:nvSpPr>
          <p:spPr bwMode="auto">
            <a:xfrm>
              <a:off x="3504" y="2294"/>
              <a:ext cx="17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1" name="Line 33"/>
            <p:cNvSpPr>
              <a:spLocks noChangeShapeType="1"/>
            </p:cNvSpPr>
            <p:nvPr/>
          </p:nvSpPr>
          <p:spPr bwMode="auto">
            <a:xfrm>
              <a:off x="4032"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2" name="Line 34"/>
            <p:cNvSpPr>
              <a:spLocks noChangeShapeType="1"/>
            </p:cNvSpPr>
            <p:nvPr/>
          </p:nvSpPr>
          <p:spPr bwMode="auto">
            <a:xfrm>
              <a:off x="4320"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3" name="Line 35"/>
            <p:cNvSpPr>
              <a:spLocks noChangeShapeType="1"/>
            </p:cNvSpPr>
            <p:nvPr/>
          </p:nvSpPr>
          <p:spPr bwMode="auto">
            <a:xfrm>
              <a:off x="4656"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4" name="Line 36"/>
            <p:cNvSpPr>
              <a:spLocks noChangeShapeType="1"/>
            </p:cNvSpPr>
            <p:nvPr/>
          </p:nvSpPr>
          <p:spPr bwMode="auto">
            <a:xfrm>
              <a:off x="4992" y="1094"/>
              <a:ext cx="0" cy="14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5125" name="Rectangle 37" descr="Wide downward diagonal"/>
            <p:cNvSpPr>
              <a:spLocks noChangeArrowheads="1"/>
            </p:cNvSpPr>
            <p:nvPr/>
          </p:nvSpPr>
          <p:spPr bwMode="auto">
            <a:xfrm>
              <a:off x="3696" y="1526"/>
              <a:ext cx="1584" cy="288"/>
            </a:xfrm>
            <a:prstGeom prst="rect">
              <a:avLst/>
            </a:prstGeom>
            <a:pattFill prst="wdDnDiag">
              <a:fgClr>
                <a:schemeClr val="bg2"/>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5126" name="Rectangle 38" descr="Wide downward diagonal"/>
            <p:cNvSpPr>
              <a:spLocks noChangeArrowheads="1"/>
            </p:cNvSpPr>
            <p:nvPr/>
          </p:nvSpPr>
          <p:spPr bwMode="auto">
            <a:xfrm>
              <a:off x="3696" y="2294"/>
              <a:ext cx="1584" cy="288"/>
            </a:xfrm>
            <a:prstGeom prst="rect">
              <a:avLst/>
            </a:prstGeom>
            <a:pattFill prst="wdDnDiag">
              <a:fgClr>
                <a:schemeClr val="bg2"/>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5127" name="Rectangle 39" descr="Wide downward diagonal"/>
            <p:cNvSpPr>
              <a:spLocks noChangeArrowheads="1"/>
            </p:cNvSpPr>
            <p:nvPr/>
          </p:nvSpPr>
          <p:spPr bwMode="auto">
            <a:xfrm rot="5400000">
              <a:off x="3521" y="1783"/>
              <a:ext cx="1298" cy="299"/>
            </a:xfrm>
            <a:prstGeom prst="rect">
              <a:avLst/>
            </a:prstGeom>
            <a:pattFill prst="wdDnDiag">
              <a:fgClr>
                <a:schemeClr val="bg2"/>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5128" name="Rectangle 40" descr="Wide downward diagonal"/>
            <p:cNvSpPr>
              <a:spLocks noChangeArrowheads="1"/>
            </p:cNvSpPr>
            <p:nvPr/>
          </p:nvSpPr>
          <p:spPr bwMode="auto">
            <a:xfrm rot="5400000">
              <a:off x="4477" y="1778"/>
              <a:ext cx="1297" cy="311"/>
            </a:xfrm>
            <a:prstGeom prst="rect">
              <a:avLst/>
            </a:prstGeom>
            <a:pattFill prst="wdDnDiag">
              <a:fgClr>
                <a:schemeClr val="bg2"/>
              </a:fgClr>
              <a:bgClr>
                <a:srgbClr val="FFFFFF"/>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625129" name="Oval 41"/>
          <p:cNvSpPr>
            <a:spLocks noChangeArrowheads="1"/>
          </p:cNvSpPr>
          <p:nvPr/>
        </p:nvSpPr>
        <p:spPr bwMode="auto">
          <a:xfrm>
            <a:off x="2514600" y="5011737"/>
            <a:ext cx="2514600" cy="1295400"/>
          </a:xfrm>
          <a:prstGeom prst="ellipse">
            <a:avLst/>
          </a:prstGeom>
          <a:noFill/>
          <a:ln w="25400"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5130" name="Text Box 42"/>
          <p:cNvSpPr txBox="1">
            <a:spLocks noChangeArrowheads="1"/>
          </p:cNvSpPr>
          <p:nvPr/>
        </p:nvSpPr>
        <p:spPr bwMode="auto">
          <a:xfrm>
            <a:off x="7315200" y="4233863"/>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Proximity Matrix</a:t>
            </a:r>
          </a:p>
        </p:txBody>
      </p:sp>
      <p:graphicFrame>
        <p:nvGraphicFramePr>
          <p:cNvPr id="1625131" name="Object 43"/>
          <p:cNvGraphicFramePr>
            <a:graphicFrameLocks noGrp="1" noChangeAspect="1"/>
          </p:cNvGraphicFramePr>
          <p:nvPr>
            <p:ph sz="half" idx="4294967295"/>
          </p:nvPr>
        </p:nvGraphicFramePr>
        <p:xfrm>
          <a:off x="6172200" y="4859338"/>
          <a:ext cx="4083050" cy="1846263"/>
        </p:xfrm>
        <a:graphic>
          <a:graphicData uri="http://schemas.openxmlformats.org/presentationml/2006/ole">
            <mc:AlternateContent xmlns:mc="http://schemas.openxmlformats.org/markup-compatibility/2006">
              <mc:Choice xmlns:v="urn:schemas-microsoft-com:vml" Requires="v">
                <p:oleObj name="Visio" r:id="rId2" imgW="7591349" imgH="3431733" progId="Visio.Drawing.6">
                  <p:embed/>
                </p:oleObj>
              </mc:Choice>
              <mc:Fallback>
                <p:oleObj name="Visio" r:id="rId2" imgW="7591349" imgH="3431733" progId="Visio.Drawing.6">
                  <p:embed/>
                  <p:pic>
                    <p:nvPicPr>
                      <p:cNvPr id="1625131" name="Object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859338"/>
                        <a:ext cx="4083050" cy="184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20849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6114" name="Rectangle 2"/>
          <p:cNvSpPr>
            <a:spLocks noGrp="1" noChangeArrowheads="1"/>
          </p:cNvSpPr>
          <p:nvPr>
            <p:ph type="title"/>
          </p:nvPr>
        </p:nvSpPr>
        <p:spPr>
          <a:xfrm>
            <a:off x="1981200" y="381000"/>
            <a:ext cx="8229600" cy="990600"/>
          </a:xfrm>
        </p:spPr>
        <p:txBody>
          <a:bodyPr/>
          <a:lstStyle/>
          <a:p>
            <a:r>
              <a:rPr lang="en-US" dirty="0"/>
              <a:t>After Merging</a:t>
            </a:r>
          </a:p>
        </p:txBody>
      </p:sp>
      <p:sp>
        <p:nvSpPr>
          <p:cNvPr id="1626115" name="Rectangle 3"/>
          <p:cNvSpPr>
            <a:spLocks noGrp="1" noChangeArrowheads="1"/>
          </p:cNvSpPr>
          <p:nvPr>
            <p:ph type="body" idx="1"/>
          </p:nvPr>
        </p:nvSpPr>
        <p:spPr>
          <a:xfrm>
            <a:off x="1981200" y="1371600"/>
            <a:ext cx="8229600" cy="4876800"/>
          </a:xfrm>
        </p:spPr>
        <p:txBody>
          <a:bodyPr/>
          <a:lstStyle/>
          <a:p>
            <a:pPr marL="342900" indent="-342900"/>
            <a:r>
              <a:rPr lang="en-US" sz="2200" dirty="0"/>
              <a:t>The question is “How do we update the proximity matrix?” </a:t>
            </a:r>
          </a:p>
          <a:p>
            <a:pPr marL="742950" lvl="1" indent="-285750"/>
            <a:endParaRPr lang="en-US" sz="2000" dirty="0"/>
          </a:p>
        </p:txBody>
      </p:sp>
      <p:sp>
        <p:nvSpPr>
          <p:cNvPr id="1626116" name="Freeform 4"/>
          <p:cNvSpPr>
            <a:spLocks/>
          </p:cNvSpPr>
          <p:nvPr/>
        </p:nvSpPr>
        <p:spPr bwMode="auto">
          <a:xfrm>
            <a:off x="2133600" y="4191001"/>
            <a:ext cx="5461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17" name="Freeform 5"/>
          <p:cNvSpPr>
            <a:spLocks/>
          </p:cNvSpPr>
          <p:nvPr/>
        </p:nvSpPr>
        <p:spPr bwMode="auto">
          <a:xfrm rot="16200000">
            <a:off x="3124200" y="2971800"/>
            <a:ext cx="762000" cy="914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18" name="Freeform 6"/>
          <p:cNvSpPr>
            <a:spLocks/>
          </p:cNvSpPr>
          <p:nvPr/>
        </p:nvSpPr>
        <p:spPr bwMode="auto">
          <a:xfrm rot="10800000">
            <a:off x="4838700" y="3400862"/>
            <a:ext cx="8382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19" name="Freeform 7"/>
          <p:cNvSpPr>
            <a:spLocks/>
          </p:cNvSpPr>
          <p:nvPr/>
        </p:nvSpPr>
        <p:spPr bwMode="auto">
          <a:xfrm>
            <a:off x="2819400" y="5257801"/>
            <a:ext cx="23622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20" name="Text Box 8"/>
          <p:cNvSpPr txBox="1">
            <a:spLocks noChangeArrowheads="1"/>
          </p:cNvSpPr>
          <p:nvPr/>
        </p:nvSpPr>
        <p:spPr bwMode="auto">
          <a:xfrm>
            <a:off x="2209800" y="4267200"/>
            <a:ext cx="60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t>C1</a:t>
            </a:r>
          </a:p>
        </p:txBody>
      </p:sp>
      <p:sp>
        <p:nvSpPr>
          <p:cNvPr id="1626121" name="Text Box 9"/>
          <p:cNvSpPr txBox="1">
            <a:spLocks noChangeArrowheads="1"/>
          </p:cNvSpPr>
          <p:nvPr/>
        </p:nvSpPr>
        <p:spPr bwMode="auto">
          <a:xfrm>
            <a:off x="4953000" y="3657600"/>
            <a:ext cx="60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C4</a:t>
            </a:r>
            <a:endParaRPr lang="en-US" dirty="0"/>
          </a:p>
        </p:txBody>
      </p:sp>
      <p:sp>
        <p:nvSpPr>
          <p:cNvPr id="1626122" name="Text Box 10"/>
          <p:cNvSpPr txBox="1">
            <a:spLocks noChangeArrowheads="1"/>
          </p:cNvSpPr>
          <p:nvPr/>
        </p:nvSpPr>
        <p:spPr bwMode="auto">
          <a:xfrm>
            <a:off x="3429000" y="5486399"/>
            <a:ext cx="12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t>C2 U C5</a:t>
            </a:r>
          </a:p>
        </p:txBody>
      </p:sp>
      <p:sp>
        <p:nvSpPr>
          <p:cNvPr id="1626123" name="Text Box 11"/>
          <p:cNvSpPr txBox="1">
            <a:spLocks noChangeArrowheads="1"/>
          </p:cNvSpPr>
          <p:nvPr/>
        </p:nvSpPr>
        <p:spPr bwMode="auto">
          <a:xfrm>
            <a:off x="3276600" y="3276600"/>
            <a:ext cx="647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C3</a:t>
            </a:r>
            <a:endParaRPr lang="en-US" dirty="0"/>
          </a:p>
        </p:txBody>
      </p:sp>
      <p:sp>
        <p:nvSpPr>
          <p:cNvPr id="1626124" name="Text Box 12"/>
          <p:cNvSpPr txBox="1">
            <a:spLocks noChangeArrowheads="1"/>
          </p:cNvSpPr>
          <p:nvPr/>
        </p:nvSpPr>
        <p:spPr bwMode="auto">
          <a:xfrm>
            <a:off x="7518400" y="3021231"/>
            <a:ext cx="2247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a:t>  ?      ?       ?      ?    	   </a:t>
            </a:r>
          </a:p>
        </p:txBody>
      </p:sp>
      <p:sp>
        <p:nvSpPr>
          <p:cNvPr id="1626125" name="Text Box 13"/>
          <p:cNvSpPr txBox="1">
            <a:spLocks noChangeArrowheads="1"/>
          </p:cNvSpPr>
          <p:nvPr/>
        </p:nvSpPr>
        <p:spPr bwMode="auto">
          <a:xfrm>
            <a:off x="8175625" y="26670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a:t>
            </a:r>
          </a:p>
        </p:txBody>
      </p:sp>
      <p:sp>
        <p:nvSpPr>
          <p:cNvPr id="1626126" name="Text Box 14"/>
          <p:cNvSpPr txBox="1">
            <a:spLocks noChangeArrowheads="1"/>
          </p:cNvSpPr>
          <p:nvPr/>
        </p:nvSpPr>
        <p:spPr bwMode="auto">
          <a:xfrm>
            <a:off x="8175625" y="35052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a:t>
            </a:r>
          </a:p>
        </p:txBody>
      </p:sp>
      <p:sp>
        <p:nvSpPr>
          <p:cNvPr id="1626127" name="Text Box 15"/>
          <p:cNvSpPr txBox="1">
            <a:spLocks noChangeArrowheads="1"/>
          </p:cNvSpPr>
          <p:nvPr/>
        </p:nvSpPr>
        <p:spPr bwMode="auto">
          <a:xfrm>
            <a:off x="8175625" y="38862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a:t>
            </a:r>
          </a:p>
        </p:txBody>
      </p:sp>
      <p:sp>
        <p:nvSpPr>
          <p:cNvPr id="1626128" name="Text Box 16"/>
          <p:cNvSpPr txBox="1">
            <a:spLocks noChangeArrowheads="1"/>
          </p:cNvSpPr>
          <p:nvPr/>
        </p:nvSpPr>
        <p:spPr bwMode="auto">
          <a:xfrm>
            <a:off x="8099425" y="1727200"/>
            <a:ext cx="533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C2</a:t>
            </a:r>
            <a:r>
              <a:rPr lang="en-US" dirty="0"/>
              <a:t> U </a:t>
            </a:r>
            <a:r>
              <a:rPr lang="en-US" dirty="0" err="1"/>
              <a:t>C5</a:t>
            </a:r>
            <a:endParaRPr lang="en-US" dirty="0"/>
          </a:p>
        </p:txBody>
      </p:sp>
      <p:sp>
        <p:nvSpPr>
          <p:cNvPr id="1626129" name="Text Box 17"/>
          <p:cNvSpPr txBox="1">
            <a:spLocks noChangeArrowheads="1"/>
          </p:cNvSpPr>
          <p:nvPr/>
        </p:nvSpPr>
        <p:spPr bwMode="auto">
          <a:xfrm>
            <a:off x="7620000" y="22860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C1</a:t>
            </a:r>
          </a:p>
        </p:txBody>
      </p:sp>
      <p:sp>
        <p:nvSpPr>
          <p:cNvPr id="1626130" name="Line 18"/>
          <p:cNvSpPr>
            <a:spLocks noChangeShapeType="1"/>
          </p:cNvSpPr>
          <p:nvPr/>
        </p:nvSpPr>
        <p:spPr bwMode="auto">
          <a:xfrm>
            <a:off x="7543800" y="2286000"/>
            <a:ext cx="0" cy="1905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31" name="Line 19"/>
          <p:cNvSpPr>
            <a:spLocks noChangeShapeType="1"/>
          </p:cNvSpPr>
          <p:nvPr/>
        </p:nvSpPr>
        <p:spPr bwMode="auto">
          <a:xfrm>
            <a:off x="7239000" y="2590800"/>
            <a:ext cx="2362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32" name="Text Box 20"/>
          <p:cNvSpPr txBox="1">
            <a:spLocks noChangeArrowheads="1"/>
          </p:cNvSpPr>
          <p:nvPr/>
        </p:nvSpPr>
        <p:spPr bwMode="auto">
          <a:xfrm>
            <a:off x="7162800" y="26670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C1</a:t>
            </a:r>
          </a:p>
        </p:txBody>
      </p:sp>
      <p:sp>
        <p:nvSpPr>
          <p:cNvPr id="1626133" name="Text Box 21"/>
          <p:cNvSpPr txBox="1">
            <a:spLocks noChangeArrowheads="1"/>
          </p:cNvSpPr>
          <p:nvPr/>
        </p:nvSpPr>
        <p:spPr bwMode="auto">
          <a:xfrm>
            <a:off x="7162800" y="3458527"/>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C3</a:t>
            </a:r>
            <a:endParaRPr lang="en-US" dirty="0"/>
          </a:p>
        </p:txBody>
      </p:sp>
      <p:sp>
        <p:nvSpPr>
          <p:cNvPr id="1626134" name="Text Box 22"/>
          <p:cNvSpPr txBox="1">
            <a:spLocks noChangeArrowheads="1"/>
          </p:cNvSpPr>
          <p:nvPr/>
        </p:nvSpPr>
        <p:spPr bwMode="auto">
          <a:xfrm>
            <a:off x="7162800" y="38862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C4</a:t>
            </a:r>
          </a:p>
        </p:txBody>
      </p:sp>
      <p:sp>
        <p:nvSpPr>
          <p:cNvPr id="1626135" name="Text Box 23"/>
          <p:cNvSpPr txBox="1">
            <a:spLocks noChangeArrowheads="1"/>
          </p:cNvSpPr>
          <p:nvPr/>
        </p:nvSpPr>
        <p:spPr bwMode="auto">
          <a:xfrm>
            <a:off x="6553200" y="3009899"/>
            <a:ext cx="12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dirty="0" err="1"/>
              <a:t>C2</a:t>
            </a:r>
            <a:r>
              <a:rPr lang="en-US" dirty="0"/>
              <a:t> U </a:t>
            </a:r>
            <a:r>
              <a:rPr lang="en-US" dirty="0" err="1"/>
              <a:t>C5</a:t>
            </a:r>
            <a:endParaRPr lang="en-US" dirty="0"/>
          </a:p>
        </p:txBody>
      </p:sp>
      <p:sp>
        <p:nvSpPr>
          <p:cNvPr id="1626136" name="Text Box 24"/>
          <p:cNvSpPr txBox="1">
            <a:spLocks noChangeArrowheads="1"/>
          </p:cNvSpPr>
          <p:nvPr/>
        </p:nvSpPr>
        <p:spPr bwMode="auto">
          <a:xfrm>
            <a:off x="8610600" y="22860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C3</a:t>
            </a:r>
          </a:p>
        </p:txBody>
      </p:sp>
      <p:sp>
        <p:nvSpPr>
          <p:cNvPr id="1626137" name="Text Box 25"/>
          <p:cNvSpPr txBox="1">
            <a:spLocks noChangeArrowheads="1"/>
          </p:cNvSpPr>
          <p:nvPr/>
        </p:nvSpPr>
        <p:spPr bwMode="auto">
          <a:xfrm>
            <a:off x="9144000" y="22860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C4</a:t>
            </a:r>
          </a:p>
        </p:txBody>
      </p:sp>
      <p:sp>
        <p:nvSpPr>
          <p:cNvPr id="1626138" name="Line 26"/>
          <p:cNvSpPr>
            <a:spLocks noChangeShapeType="1"/>
          </p:cNvSpPr>
          <p:nvPr/>
        </p:nvSpPr>
        <p:spPr bwMode="auto">
          <a:xfrm>
            <a:off x="7239000" y="2971800"/>
            <a:ext cx="2362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39" name="Line 27"/>
          <p:cNvSpPr>
            <a:spLocks noChangeShapeType="1"/>
          </p:cNvSpPr>
          <p:nvPr/>
        </p:nvSpPr>
        <p:spPr bwMode="auto">
          <a:xfrm>
            <a:off x="7239000" y="3810000"/>
            <a:ext cx="2362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40" name="Line 28"/>
          <p:cNvSpPr>
            <a:spLocks noChangeShapeType="1"/>
          </p:cNvSpPr>
          <p:nvPr/>
        </p:nvSpPr>
        <p:spPr bwMode="auto">
          <a:xfrm>
            <a:off x="7239000" y="3429000"/>
            <a:ext cx="2362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41" name="Line 29"/>
          <p:cNvSpPr>
            <a:spLocks noChangeShapeType="1"/>
          </p:cNvSpPr>
          <p:nvPr/>
        </p:nvSpPr>
        <p:spPr bwMode="auto">
          <a:xfrm>
            <a:off x="7239000" y="4191000"/>
            <a:ext cx="2362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42" name="Line 30"/>
          <p:cNvSpPr>
            <a:spLocks noChangeShapeType="1"/>
          </p:cNvSpPr>
          <p:nvPr/>
        </p:nvSpPr>
        <p:spPr bwMode="auto">
          <a:xfrm>
            <a:off x="8077200" y="2286000"/>
            <a:ext cx="0" cy="1905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43" name="Line 31"/>
          <p:cNvSpPr>
            <a:spLocks noChangeShapeType="1"/>
          </p:cNvSpPr>
          <p:nvPr/>
        </p:nvSpPr>
        <p:spPr bwMode="auto">
          <a:xfrm>
            <a:off x="8534400" y="2286000"/>
            <a:ext cx="0" cy="1905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44" name="Line 32"/>
          <p:cNvSpPr>
            <a:spLocks noChangeShapeType="1"/>
          </p:cNvSpPr>
          <p:nvPr/>
        </p:nvSpPr>
        <p:spPr bwMode="auto">
          <a:xfrm>
            <a:off x="9067800" y="2286000"/>
            <a:ext cx="0" cy="1905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45" name="Line 33"/>
          <p:cNvSpPr>
            <a:spLocks noChangeShapeType="1"/>
          </p:cNvSpPr>
          <p:nvPr/>
        </p:nvSpPr>
        <p:spPr bwMode="auto">
          <a:xfrm>
            <a:off x="9601200" y="2286000"/>
            <a:ext cx="0" cy="1905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6146" name="Text Box 34"/>
          <p:cNvSpPr txBox="1">
            <a:spLocks noChangeArrowheads="1"/>
          </p:cNvSpPr>
          <p:nvPr/>
        </p:nvSpPr>
        <p:spPr bwMode="auto">
          <a:xfrm>
            <a:off x="7315200" y="4267201"/>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Proximity Matrix</a:t>
            </a:r>
          </a:p>
        </p:txBody>
      </p:sp>
      <p:graphicFrame>
        <p:nvGraphicFramePr>
          <p:cNvPr id="1626147" name="Object 35"/>
          <p:cNvGraphicFramePr>
            <a:graphicFrameLocks noGrp="1" noChangeAspect="1"/>
          </p:cNvGraphicFramePr>
          <p:nvPr>
            <p:ph sz="half" idx="4294967295"/>
          </p:nvPr>
        </p:nvGraphicFramePr>
        <p:xfrm>
          <a:off x="6172200" y="4740276"/>
          <a:ext cx="4083050" cy="1965325"/>
        </p:xfrm>
        <a:graphic>
          <a:graphicData uri="http://schemas.openxmlformats.org/presentationml/2006/ole">
            <mc:AlternateContent xmlns:mc="http://schemas.openxmlformats.org/markup-compatibility/2006">
              <mc:Choice xmlns:v="urn:schemas-microsoft-com:vml" Requires="v">
                <p:oleObj name="Visio" r:id="rId2" imgW="7591349" imgH="3654718" progId="Visio.Drawing.6">
                  <p:embed/>
                </p:oleObj>
              </mc:Choice>
              <mc:Fallback>
                <p:oleObj name="Visio" r:id="rId2" imgW="7591349" imgH="3654718" progId="Visio.Drawing.6">
                  <p:embed/>
                  <p:pic>
                    <p:nvPicPr>
                      <p:cNvPr id="1626147"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740276"/>
                        <a:ext cx="4083050" cy="196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148130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138" name="Rectangle 2"/>
          <p:cNvSpPr>
            <a:spLocks noGrp="1" noChangeArrowheads="1"/>
          </p:cNvSpPr>
          <p:nvPr>
            <p:ph type="title"/>
          </p:nvPr>
        </p:nvSpPr>
        <p:spPr>
          <a:xfrm>
            <a:off x="1854200" y="457199"/>
            <a:ext cx="8280400" cy="1066800"/>
          </a:xfrm>
        </p:spPr>
        <p:txBody>
          <a:bodyPr>
            <a:normAutofit fontScale="90000"/>
          </a:bodyPr>
          <a:lstStyle/>
          <a:p>
            <a:r>
              <a:rPr lang="en-US" dirty="0"/>
              <a:t>How to Define Inter-Cluster Similarity</a:t>
            </a:r>
          </a:p>
        </p:txBody>
      </p:sp>
      <p:sp>
        <p:nvSpPr>
          <p:cNvPr id="1627139" name="Rectangle 3"/>
          <p:cNvSpPr>
            <a:spLocks noGrp="1" noChangeArrowheads="1"/>
          </p:cNvSpPr>
          <p:nvPr>
            <p:ph type="body" idx="1"/>
          </p:nvPr>
        </p:nvSpPr>
        <p:spPr>
          <a:xfrm>
            <a:off x="2239963" y="2801939"/>
            <a:ext cx="4800600" cy="3303587"/>
          </a:xfrm>
        </p:spPr>
        <p:txBody>
          <a:bodyPr/>
          <a:lstStyle/>
          <a:p>
            <a:pPr marL="990600" lvl="1" indent="-533400">
              <a:spcBef>
                <a:spcPct val="20000"/>
              </a:spcBef>
              <a:buNone/>
            </a:pPr>
            <a:r>
              <a:rPr lang="en-US" sz="1000"/>
              <a:t> </a:t>
            </a:r>
          </a:p>
        </p:txBody>
      </p:sp>
      <p:grpSp>
        <p:nvGrpSpPr>
          <p:cNvPr id="1627140" name="Group 4"/>
          <p:cNvGrpSpPr>
            <a:grpSpLocks/>
          </p:cNvGrpSpPr>
          <p:nvPr/>
        </p:nvGrpSpPr>
        <p:grpSpPr bwMode="auto">
          <a:xfrm>
            <a:off x="7086600" y="1524001"/>
            <a:ext cx="3429000" cy="3508375"/>
            <a:chOff x="3456" y="1440"/>
            <a:chExt cx="2160" cy="2210"/>
          </a:xfrm>
        </p:grpSpPr>
        <p:sp>
          <p:nvSpPr>
            <p:cNvPr id="1627141" name="Line 5"/>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2" name="Line 6"/>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3" name="Line 7"/>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4" name="Line 8"/>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5" name="Line 9"/>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6" name="Line 10"/>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7" name="Line 11"/>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8" name="Line 12"/>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49" name="Line 13"/>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50" name="Line 14"/>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51" name="Line 15"/>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52" name="Line 16"/>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53" name="Text Box 17"/>
            <p:cNvSpPr txBox="1">
              <a:spLocks noChangeArrowheads="1"/>
            </p:cNvSpPr>
            <p:nvPr/>
          </p:nvSpPr>
          <p:spPr bwMode="auto">
            <a:xfrm>
              <a:off x="3456" y="168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27154" name="Text Box 18"/>
            <p:cNvSpPr txBox="1">
              <a:spLocks noChangeArrowheads="1"/>
            </p:cNvSpPr>
            <p:nvPr/>
          </p:nvSpPr>
          <p:spPr bwMode="auto">
            <a:xfrm>
              <a:off x="3456" y="220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27155" name="Text Box 19"/>
            <p:cNvSpPr txBox="1">
              <a:spLocks noChangeArrowheads="1"/>
            </p:cNvSpPr>
            <p:nvPr/>
          </p:nvSpPr>
          <p:spPr bwMode="auto">
            <a:xfrm>
              <a:off x="3456" y="273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27156" name="Text Box 20"/>
            <p:cNvSpPr txBox="1">
              <a:spLocks noChangeArrowheads="1"/>
            </p:cNvSpPr>
            <p:nvPr/>
          </p:nvSpPr>
          <p:spPr bwMode="auto">
            <a:xfrm>
              <a:off x="3456" y="249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27157" name="Text Box 21"/>
            <p:cNvSpPr txBox="1">
              <a:spLocks noChangeArrowheads="1"/>
            </p:cNvSpPr>
            <p:nvPr/>
          </p:nvSpPr>
          <p:spPr bwMode="auto">
            <a:xfrm>
              <a:off x="3456" y="196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27158" name="Text Box 22"/>
            <p:cNvSpPr txBox="1">
              <a:spLocks noChangeArrowheads="1"/>
            </p:cNvSpPr>
            <p:nvPr/>
          </p:nvSpPr>
          <p:spPr bwMode="auto">
            <a:xfrm>
              <a:off x="37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27159" name="Text Box 23"/>
            <p:cNvSpPr txBox="1">
              <a:spLocks noChangeArrowheads="1"/>
            </p:cNvSpPr>
            <p:nvPr/>
          </p:nvSpPr>
          <p:spPr bwMode="auto">
            <a:xfrm>
              <a:off x="4032"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27160" name="Text Box 24"/>
            <p:cNvSpPr txBox="1">
              <a:spLocks noChangeArrowheads="1"/>
            </p:cNvSpPr>
            <p:nvPr/>
          </p:nvSpPr>
          <p:spPr bwMode="auto">
            <a:xfrm>
              <a:off x="4368"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27161" name="Text Box 25"/>
            <p:cNvSpPr txBox="1">
              <a:spLocks noChangeArrowheads="1"/>
            </p:cNvSpPr>
            <p:nvPr/>
          </p:nvSpPr>
          <p:spPr bwMode="auto">
            <a:xfrm>
              <a:off x="470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27162" name="Text Box 26"/>
            <p:cNvSpPr txBox="1">
              <a:spLocks noChangeArrowheads="1"/>
            </p:cNvSpPr>
            <p:nvPr/>
          </p:nvSpPr>
          <p:spPr bwMode="auto">
            <a:xfrm>
              <a:off x="49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27163" name="Text Box 27"/>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 . .</a:t>
              </a:r>
            </a:p>
          </p:txBody>
        </p:sp>
        <p:sp>
          <p:nvSpPr>
            <p:cNvPr id="1627164" name="Text Box 28"/>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a:t>
              </a:r>
            </a:p>
            <a:p>
              <a:pPr>
                <a:spcBef>
                  <a:spcPct val="50000"/>
                </a:spcBef>
              </a:pPr>
              <a:r>
                <a:rPr lang="en-US" sz="1600"/>
                <a:t>.</a:t>
              </a:r>
            </a:p>
            <a:p>
              <a:pPr>
                <a:spcBef>
                  <a:spcPct val="50000"/>
                </a:spcBef>
              </a:pPr>
              <a:r>
                <a:rPr lang="en-US" sz="1600"/>
                <a:t>.</a:t>
              </a:r>
            </a:p>
          </p:txBody>
        </p:sp>
      </p:grpSp>
      <p:sp>
        <p:nvSpPr>
          <p:cNvPr id="1627165" name="Line 29"/>
          <p:cNvSpPr>
            <a:spLocks noChangeShapeType="1"/>
          </p:cNvSpPr>
          <p:nvPr/>
        </p:nvSpPr>
        <p:spPr bwMode="auto">
          <a:xfrm>
            <a:off x="3810000" y="2514600"/>
            <a:ext cx="1066800"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66" name="Text Box 30"/>
          <p:cNvSpPr txBox="1">
            <a:spLocks noChangeArrowheads="1"/>
          </p:cNvSpPr>
          <p:nvPr/>
        </p:nvSpPr>
        <p:spPr bwMode="auto">
          <a:xfrm>
            <a:off x="3810000" y="2057400"/>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Similarity?</a:t>
            </a:r>
          </a:p>
        </p:txBody>
      </p:sp>
      <p:sp>
        <p:nvSpPr>
          <p:cNvPr id="1627167" name="Rectangle 31"/>
          <p:cNvSpPr>
            <a:spLocks noChangeArrowheads="1"/>
          </p:cNvSpPr>
          <p:nvPr/>
        </p:nvSpPr>
        <p:spPr bwMode="auto">
          <a:xfrm>
            <a:off x="1981200" y="3657600"/>
            <a:ext cx="5791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spcBef>
                <a:spcPts val="200"/>
              </a:spcBef>
              <a:spcAft>
                <a:spcPts val="200"/>
              </a:spcAft>
              <a:buClr>
                <a:srgbClr val="0C7B9C"/>
              </a:buClr>
              <a:buSzPct val="75000"/>
              <a:buFont typeface="Monotype Sorts" pitchFamily="2" charset="2"/>
              <a:buChar char="l"/>
            </a:pPr>
            <a:r>
              <a:rPr lang="en-US" sz="2400"/>
              <a:t>MIN</a:t>
            </a:r>
          </a:p>
          <a:p>
            <a:pPr marL="342900" indent="-342900">
              <a:spcBef>
                <a:spcPts val="200"/>
              </a:spcBef>
              <a:spcAft>
                <a:spcPts val="200"/>
              </a:spcAft>
              <a:buClr>
                <a:srgbClr val="0C7B9C"/>
              </a:buClr>
              <a:buSzPct val="75000"/>
              <a:buFont typeface="Monotype Sorts" pitchFamily="2" charset="2"/>
              <a:buChar char="l"/>
            </a:pPr>
            <a:r>
              <a:rPr lang="en-US" sz="2400"/>
              <a:t>MAX</a:t>
            </a:r>
          </a:p>
          <a:p>
            <a:pPr marL="342900" indent="-342900">
              <a:spcBef>
                <a:spcPts val="200"/>
              </a:spcBef>
              <a:spcAft>
                <a:spcPts val="200"/>
              </a:spcAft>
              <a:buClr>
                <a:srgbClr val="0C7B9C"/>
              </a:buClr>
              <a:buSzPct val="75000"/>
              <a:buFont typeface="Monotype Sorts" pitchFamily="2" charset="2"/>
              <a:buChar char="l"/>
            </a:pPr>
            <a:r>
              <a:rPr lang="en-US" sz="2400"/>
              <a:t>Group Average</a:t>
            </a:r>
          </a:p>
          <a:p>
            <a:pPr marL="342900" indent="-342900">
              <a:spcBef>
                <a:spcPts val="200"/>
              </a:spcBef>
              <a:spcAft>
                <a:spcPts val="200"/>
              </a:spcAft>
              <a:buClr>
                <a:srgbClr val="0C7B9C"/>
              </a:buClr>
              <a:buSzPct val="75000"/>
              <a:buFont typeface="Monotype Sorts" pitchFamily="2" charset="2"/>
              <a:buChar char="l"/>
            </a:pPr>
            <a:r>
              <a:rPr lang="en-US" sz="2400"/>
              <a:t>Distance Between Centroids</a:t>
            </a:r>
          </a:p>
          <a:p>
            <a:pPr marL="342900" indent="-342900">
              <a:spcBef>
                <a:spcPts val="200"/>
              </a:spcBef>
              <a:spcAft>
                <a:spcPts val="200"/>
              </a:spcAft>
              <a:buClr>
                <a:srgbClr val="0C7B9C"/>
              </a:buClr>
              <a:buSzPct val="75000"/>
              <a:buFont typeface="Monotype Sorts" pitchFamily="2" charset="2"/>
              <a:buChar char="l"/>
            </a:pPr>
            <a:r>
              <a:rPr lang="en-US" sz="2400"/>
              <a:t>Other methods driven by an objective function</a:t>
            </a:r>
          </a:p>
          <a:p>
            <a:pPr marL="742950" lvl="1" indent="-285750">
              <a:spcBef>
                <a:spcPts val="200"/>
              </a:spcBef>
              <a:spcAft>
                <a:spcPts val="200"/>
              </a:spcAft>
              <a:buClr>
                <a:srgbClr val="0C7B9C"/>
              </a:buClr>
              <a:buSzPct val="100000"/>
              <a:buFont typeface="Arial" charset="0"/>
              <a:buChar char="–"/>
            </a:pPr>
            <a:r>
              <a:rPr lang="en-US" sz="2000"/>
              <a:t>Ward’s Method uses squared error</a:t>
            </a:r>
            <a:endParaRPr lang="en-US" sz="2400"/>
          </a:p>
        </p:txBody>
      </p:sp>
      <p:sp>
        <p:nvSpPr>
          <p:cNvPr id="1627168" name="Freeform 32" descr="5%"/>
          <p:cNvSpPr>
            <a:spLocks/>
          </p:cNvSpPr>
          <p:nvPr/>
        </p:nvSpPr>
        <p:spPr bwMode="auto">
          <a:xfrm rot="-5400000">
            <a:off x="2062957" y="17470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69" name="Oval 33"/>
          <p:cNvSpPr>
            <a:spLocks noChangeArrowheads="1"/>
          </p:cNvSpPr>
          <p:nvPr/>
        </p:nvSpPr>
        <p:spPr bwMode="auto">
          <a:xfrm rot="-5400000">
            <a:off x="3352800" y="2667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0" name="Oval 34"/>
          <p:cNvSpPr>
            <a:spLocks noChangeArrowheads="1"/>
          </p:cNvSpPr>
          <p:nvPr/>
        </p:nvSpPr>
        <p:spPr bwMode="auto">
          <a:xfrm rot="-5400000">
            <a:off x="3276600" y="1905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1" name="Oval 35"/>
          <p:cNvSpPr>
            <a:spLocks noChangeArrowheads="1"/>
          </p:cNvSpPr>
          <p:nvPr/>
        </p:nvSpPr>
        <p:spPr bwMode="auto">
          <a:xfrm rot="-5400000">
            <a:off x="24384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2" name="Oval 36"/>
          <p:cNvSpPr>
            <a:spLocks noChangeArrowheads="1"/>
          </p:cNvSpPr>
          <p:nvPr/>
        </p:nvSpPr>
        <p:spPr bwMode="auto">
          <a:xfrm rot="-5400000">
            <a:off x="3503613" y="22082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3" name="Freeform 37" descr="5%"/>
          <p:cNvSpPr>
            <a:spLocks/>
          </p:cNvSpPr>
          <p:nvPr/>
        </p:nvSpPr>
        <p:spPr bwMode="auto">
          <a:xfrm rot="5400000" flipV="1">
            <a:off x="4953000" y="16002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7174" name="Oval 38"/>
          <p:cNvSpPr>
            <a:spLocks noChangeArrowheads="1"/>
          </p:cNvSpPr>
          <p:nvPr/>
        </p:nvSpPr>
        <p:spPr bwMode="auto">
          <a:xfrm rot="5400000" flipV="1">
            <a:off x="64770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5" name="Oval 39"/>
          <p:cNvSpPr>
            <a:spLocks noChangeArrowheads="1"/>
          </p:cNvSpPr>
          <p:nvPr/>
        </p:nvSpPr>
        <p:spPr bwMode="auto">
          <a:xfrm rot="5400000" flipV="1">
            <a:off x="5116513" y="20558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6" name="Oval 40"/>
          <p:cNvSpPr>
            <a:spLocks noChangeArrowheads="1"/>
          </p:cNvSpPr>
          <p:nvPr/>
        </p:nvSpPr>
        <p:spPr bwMode="auto">
          <a:xfrm rot="5400000" flipV="1">
            <a:off x="5638800" y="2667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7" name="Oval 41"/>
          <p:cNvSpPr>
            <a:spLocks noChangeArrowheads="1"/>
          </p:cNvSpPr>
          <p:nvPr/>
        </p:nvSpPr>
        <p:spPr bwMode="auto">
          <a:xfrm rot="5400000" flipV="1">
            <a:off x="5638800" y="1676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7178" name="Text Box 42"/>
          <p:cNvSpPr txBox="1">
            <a:spLocks noChangeArrowheads="1"/>
          </p:cNvSpPr>
          <p:nvPr/>
        </p:nvSpPr>
        <p:spPr bwMode="auto">
          <a:xfrm>
            <a:off x="7543800" y="4800601"/>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Proximity Matrix</a:t>
            </a:r>
          </a:p>
        </p:txBody>
      </p:sp>
    </p:spTree>
    <p:extLst>
      <p:ext uri="{BB962C8B-B14F-4D97-AF65-F5344CB8AC3E}">
        <p14:creationId xmlns:p14="http://schemas.microsoft.com/office/powerpoint/2010/main" val="31393869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Rectangle 2"/>
          <p:cNvSpPr>
            <a:spLocks noGrp="1" noChangeArrowheads="1"/>
          </p:cNvSpPr>
          <p:nvPr>
            <p:ph type="title"/>
          </p:nvPr>
        </p:nvSpPr>
        <p:spPr>
          <a:xfrm>
            <a:off x="1892300" y="457200"/>
            <a:ext cx="8280400" cy="914400"/>
          </a:xfrm>
        </p:spPr>
        <p:txBody>
          <a:bodyPr>
            <a:normAutofit fontScale="90000"/>
          </a:bodyPr>
          <a:lstStyle/>
          <a:p>
            <a:r>
              <a:rPr lang="en-US" dirty="0"/>
              <a:t>How to Define Inter-Cluster Similarity</a:t>
            </a:r>
          </a:p>
        </p:txBody>
      </p:sp>
      <p:sp>
        <p:nvSpPr>
          <p:cNvPr id="1628163" name="Rectangle 3"/>
          <p:cNvSpPr>
            <a:spLocks noGrp="1" noChangeArrowheads="1"/>
          </p:cNvSpPr>
          <p:nvPr>
            <p:ph type="body" idx="1"/>
          </p:nvPr>
        </p:nvSpPr>
        <p:spPr>
          <a:xfrm>
            <a:off x="2163763" y="2801939"/>
            <a:ext cx="4800600" cy="3303587"/>
          </a:xfrm>
        </p:spPr>
        <p:txBody>
          <a:bodyPr/>
          <a:lstStyle/>
          <a:p>
            <a:pPr marL="990600" lvl="1" indent="-533400">
              <a:spcBef>
                <a:spcPct val="20000"/>
              </a:spcBef>
              <a:buNone/>
            </a:pPr>
            <a:r>
              <a:rPr lang="en-US" sz="1000"/>
              <a:t> </a:t>
            </a:r>
          </a:p>
        </p:txBody>
      </p:sp>
      <p:grpSp>
        <p:nvGrpSpPr>
          <p:cNvPr id="1628164" name="Group 4"/>
          <p:cNvGrpSpPr>
            <a:grpSpLocks/>
          </p:cNvGrpSpPr>
          <p:nvPr/>
        </p:nvGrpSpPr>
        <p:grpSpPr bwMode="auto">
          <a:xfrm>
            <a:off x="7010400" y="1524001"/>
            <a:ext cx="3429000" cy="3508375"/>
            <a:chOff x="3456" y="1440"/>
            <a:chExt cx="2160" cy="2210"/>
          </a:xfrm>
        </p:grpSpPr>
        <p:sp>
          <p:nvSpPr>
            <p:cNvPr id="1628165" name="Line 5"/>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66" name="Line 6"/>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67" name="Line 7"/>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68" name="Line 8"/>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69" name="Line 9"/>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0" name="Line 10"/>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1" name="Line 11"/>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2" name="Line 12"/>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3" name="Line 13"/>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4" name="Line 14"/>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5" name="Line 15"/>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6" name="Line 16"/>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77" name="Text Box 17"/>
            <p:cNvSpPr txBox="1">
              <a:spLocks noChangeArrowheads="1"/>
            </p:cNvSpPr>
            <p:nvPr/>
          </p:nvSpPr>
          <p:spPr bwMode="auto">
            <a:xfrm>
              <a:off x="3456" y="168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28178" name="Text Box 18"/>
            <p:cNvSpPr txBox="1">
              <a:spLocks noChangeArrowheads="1"/>
            </p:cNvSpPr>
            <p:nvPr/>
          </p:nvSpPr>
          <p:spPr bwMode="auto">
            <a:xfrm>
              <a:off x="3456" y="220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28179" name="Text Box 19"/>
            <p:cNvSpPr txBox="1">
              <a:spLocks noChangeArrowheads="1"/>
            </p:cNvSpPr>
            <p:nvPr/>
          </p:nvSpPr>
          <p:spPr bwMode="auto">
            <a:xfrm>
              <a:off x="3456" y="273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28180" name="Text Box 20"/>
            <p:cNvSpPr txBox="1">
              <a:spLocks noChangeArrowheads="1"/>
            </p:cNvSpPr>
            <p:nvPr/>
          </p:nvSpPr>
          <p:spPr bwMode="auto">
            <a:xfrm>
              <a:off x="3456" y="249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28181" name="Text Box 21"/>
            <p:cNvSpPr txBox="1">
              <a:spLocks noChangeArrowheads="1"/>
            </p:cNvSpPr>
            <p:nvPr/>
          </p:nvSpPr>
          <p:spPr bwMode="auto">
            <a:xfrm>
              <a:off x="3456" y="196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28182" name="Text Box 22"/>
            <p:cNvSpPr txBox="1">
              <a:spLocks noChangeArrowheads="1"/>
            </p:cNvSpPr>
            <p:nvPr/>
          </p:nvSpPr>
          <p:spPr bwMode="auto">
            <a:xfrm>
              <a:off x="37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28183" name="Text Box 23"/>
            <p:cNvSpPr txBox="1">
              <a:spLocks noChangeArrowheads="1"/>
            </p:cNvSpPr>
            <p:nvPr/>
          </p:nvSpPr>
          <p:spPr bwMode="auto">
            <a:xfrm>
              <a:off x="4032"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28184" name="Text Box 24"/>
            <p:cNvSpPr txBox="1">
              <a:spLocks noChangeArrowheads="1"/>
            </p:cNvSpPr>
            <p:nvPr/>
          </p:nvSpPr>
          <p:spPr bwMode="auto">
            <a:xfrm>
              <a:off x="4368"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28185" name="Text Box 25"/>
            <p:cNvSpPr txBox="1">
              <a:spLocks noChangeArrowheads="1"/>
            </p:cNvSpPr>
            <p:nvPr/>
          </p:nvSpPr>
          <p:spPr bwMode="auto">
            <a:xfrm>
              <a:off x="470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28186" name="Text Box 26"/>
            <p:cNvSpPr txBox="1">
              <a:spLocks noChangeArrowheads="1"/>
            </p:cNvSpPr>
            <p:nvPr/>
          </p:nvSpPr>
          <p:spPr bwMode="auto">
            <a:xfrm>
              <a:off x="49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28187" name="Text Box 27"/>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 . .</a:t>
              </a:r>
            </a:p>
          </p:txBody>
        </p:sp>
        <p:sp>
          <p:nvSpPr>
            <p:cNvPr id="1628188" name="Text Box 28"/>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a:t>
              </a:r>
            </a:p>
            <a:p>
              <a:pPr>
                <a:spcBef>
                  <a:spcPct val="50000"/>
                </a:spcBef>
              </a:pPr>
              <a:r>
                <a:rPr lang="en-US" sz="1600"/>
                <a:t>.</a:t>
              </a:r>
            </a:p>
            <a:p>
              <a:pPr>
                <a:spcBef>
                  <a:spcPct val="50000"/>
                </a:spcBef>
              </a:pPr>
              <a:r>
                <a:rPr lang="en-US" sz="1600"/>
                <a:t>.</a:t>
              </a:r>
            </a:p>
          </p:txBody>
        </p:sp>
      </p:grpSp>
      <p:sp>
        <p:nvSpPr>
          <p:cNvPr id="1628189" name="Freeform 29" descr="5%"/>
          <p:cNvSpPr>
            <a:spLocks/>
          </p:cNvSpPr>
          <p:nvPr/>
        </p:nvSpPr>
        <p:spPr bwMode="auto">
          <a:xfrm rot="-5400000">
            <a:off x="1986757" y="17470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90" name="Oval 30"/>
          <p:cNvSpPr>
            <a:spLocks noChangeArrowheads="1"/>
          </p:cNvSpPr>
          <p:nvPr/>
        </p:nvSpPr>
        <p:spPr bwMode="auto">
          <a:xfrm rot="-5400000">
            <a:off x="3276600" y="2667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1" name="Oval 31"/>
          <p:cNvSpPr>
            <a:spLocks noChangeArrowheads="1"/>
          </p:cNvSpPr>
          <p:nvPr/>
        </p:nvSpPr>
        <p:spPr bwMode="auto">
          <a:xfrm rot="-5400000">
            <a:off x="3200400" y="1905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2" name="Oval 32"/>
          <p:cNvSpPr>
            <a:spLocks noChangeArrowheads="1"/>
          </p:cNvSpPr>
          <p:nvPr/>
        </p:nvSpPr>
        <p:spPr bwMode="auto">
          <a:xfrm rot="-5400000">
            <a:off x="2362200" y="2362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3" name="Oval 33"/>
          <p:cNvSpPr>
            <a:spLocks noChangeArrowheads="1"/>
          </p:cNvSpPr>
          <p:nvPr/>
        </p:nvSpPr>
        <p:spPr bwMode="auto">
          <a:xfrm rot="-5400000">
            <a:off x="3427413" y="22082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4" name="Freeform 34" descr="5%"/>
          <p:cNvSpPr>
            <a:spLocks/>
          </p:cNvSpPr>
          <p:nvPr/>
        </p:nvSpPr>
        <p:spPr bwMode="auto">
          <a:xfrm rot="5400000" flipV="1">
            <a:off x="4876800" y="16002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195" name="Oval 35"/>
          <p:cNvSpPr>
            <a:spLocks noChangeArrowheads="1"/>
          </p:cNvSpPr>
          <p:nvPr/>
        </p:nvSpPr>
        <p:spPr bwMode="auto">
          <a:xfrm rot="5400000" flipV="1">
            <a:off x="64008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6" name="Oval 36"/>
          <p:cNvSpPr>
            <a:spLocks noChangeArrowheads="1"/>
          </p:cNvSpPr>
          <p:nvPr/>
        </p:nvSpPr>
        <p:spPr bwMode="auto">
          <a:xfrm rot="5400000" flipV="1">
            <a:off x="5040313" y="20558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7" name="Oval 37"/>
          <p:cNvSpPr>
            <a:spLocks noChangeArrowheads="1"/>
          </p:cNvSpPr>
          <p:nvPr/>
        </p:nvSpPr>
        <p:spPr bwMode="auto">
          <a:xfrm rot="5400000" flipV="1">
            <a:off x="5562600" y="2667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8" name="Oval 38"/>
          <p:cNvSpPr>
            <a:spLocks noChangeArrowheads="1"/>
          </p:cNvSpPr>
          <p:nvPr/>
        </p:nvSpPr>
        <p:spPr bwMode="auto">
          <a:xfrm rot="5400000" flipV="1">
            <a:off x="5562600" y="1676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8199" name="Line 39"/>
          <p:cNvSpPr>
            <a:spLocks noChangeShapeType="1"/>
          </p:cNvSpPr>
          <p:nvPr/>
        </p:nvSpPr>
        <p:spPr bwMode="auto">
          <a:xfrm flipV="1">
            <a:off x="3505200" y="2057400"/>
            <a:ext cx="1524000" cy="152400"/>
          </a:xfrm>
          <a:prstGeom prst="line">
            <a:avLst/>
          </a:prstGeom>
          <a:noFill/>
          <a:ln w="25400">
            <a:solidFill>
              <a:srgbClr val="FF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200" name="Text Box 40"/>
          <p:cNvSpPr txBox="1">
            <a:spLocks noChangeArrowheads="1"/>
          </p:cNvSpPr>
          <p:nvPr/>
        </p:nvSpPr>
        <p:spPr bwMode="auto">
          <a:xfrm>
            <a:off x="7467600" y="4800601"/>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Proximity Matrix</a:t>
            </a:r>
          </a:p>
        </p:txBody>
      </p:sp>
      <p:sp>
        <p:nvSpPr>
          <p:cNvPr id="1628201" name="Rectangle 41"/>
          <p:cNvSpPr>
            <a:spLocks noChangeArrowheads="1"/>
          </p:cNvSpPr>
          <p:nvPr/>
        </p:nvSpPr>
        <p:spPr bwMode="auto">
          <a:xfrm>
            <a:off x="1905000" y="3657600"/>
            <a:ext cx="5791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spcBef>
                <a:spcPts val="200"/>
              </a:spcBef>
              <a:spcAft>
                <a:spcPts val="200"/>
              </a:spcAft>
              <a:buClr>
                <a:srgbClr val="0C7B9C"/>
              </a:buClr>
              <a:buSzPct val="75000"/>
              <a:buFont typeface="Monotype Sorts" pitchFamily="2" charset="2"/>
              <a:buChar char="l"/>
            </a:pPr>
            <a:r>
              <a:rPr lang="en-US" sz="2400">
                <a:solidFill>
                  <a:srgbClr val="FF0000"/>
                </a:solidFill>
              </a:rPr>
              <a:t>MIN</a:t>
            </a:r>
          </a:p>
          <a:p>
            <a:pPr marL="342900" indent="-342900">
              <a:spcBef>
                <a:spcPts val="200"/>
              </a:spcBef>
              <a:spcAft>
                <a:spcPts val="200"/>
              </a:spcAft>
              <a:buClr>
                <a:srgbClr val="0C7B9C"/>
              </a:buClr>
              <a:buSzPct val="75000"/>
              <a:buFont typeface="Monotype Sorts" pitchFamily="2" charset="2"/>
              <a:buChar char="l"/>
            </a:pPr>
            <a:r>
              <a:rPr lang="en-US" sz="2400"/>
              <a:t>MAX</a:t>
            </a:r>
          </a:p>
          <a:p>
            <a:pPr marL="342900" indent="-342900">
              <a:spcBef>
                <a:spcPts val="200"/>
              </a:spcBef>
              <a:spcAft>
                <a:spcPts val="200"/>
              </a:spcAft>
              <a:buClr>
                <a:srgbClr val="0C7B9C"/>
              </a:buClr>
              <a:buSzPct val="75000"/>
              <a:buFont typeface="Monotype Sorts" pitchFamily="2" charset="2"/>
              <a:buChar char="l"/>
            </a:pPr>
            <a:r>
              <a:rPr lang="en-US" sz="2400"/>
              <a:t>Group Average</a:t>
            </a:r>
          </a:p>
          <a:p>
            <a:pPr marL="342900" indent="-342900">
              <a:spcBef>
                <a:spcPts val="200"/>
              </a:spcBef>
              <a:spcAft>
                <a:spcPts val="200"/>
              </a:spcAft>
              <a:buClr>
                <a:srgbClr val="0C7B9C"/>
              </a:buClr>
              <a:buSzPct val="75000"/>
              <a:buFont typeface="Monotype Sorts" pitchFamily="2" charset="2"/>
              <a:buChar char="l"/>
            </a:pPr>
            <a:r>
              <a:rPr lang="en-US" sz="2400"/>
              <a:t>Distance Between Centroids</a:t>
            </a:r>
          </a:p>
          <a:p>
            <a:pPr marL="342900" indent="-342900">
              <a:spcBef>
                <a:spcPts val="200"/>
              </a:spcBef>
              <a:spcAft>
                <a:spcPts val="200"/>
              </a:spcAft>
              <a:buClr>
                <a:srgbClr val="0C7B9C"/>
              </a:buClr>
              <a:buSzPct val="75000"/>
              <a:buFont typeface="Monotype Sorts" pitchFamily="2" charset="2"/>
              <a:buChar char="l"/>
            </a:pPr>
            <a:r>
              <a:rPr lang="en-US" sz="2400"/>
              <a:t>Other methods driven by an objective function</a:t>
            </a:r>
          </a:p>
          <a:p>
            <a:pPr marL="742950" lvl="1" indent="-285750">
              <a:spcBef>
                <a:spcPts val="200"/>
              </a:spcBef>
              <a:spcAft>
                <a:spcPts val="200"/>
              </a:spcAft>
              <a:buClr>
                <a:srgbClr val="0C7B9C"/>
              </a:buClr>
              <a:buSzPct val="100000"/>
              <a:buFont typeface="Arial" charset="0"/>
              <a:buChar char="–"/>
            </a:pPr>
            <a:r>
              <a:rPr lang="en-US" sz="2000"/>
              <a:t>Ward’s Method uses squared error</a:t>
            </a:r>
            <a:endParaRPr lang="en-US" sz="2400"/>
          </a:p>
        </p:txBody>
      </p:sp>
    </p:spTree>
    <p:extLst>
      <p:ext uri="{BB962C8B-B14F-4D97-AF65-F5344CB8AC3E}">
        <p14:creationId xmlns:p14="http://schemas.microsoft.com/office/powerpoint/2010/main" val="863042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Rectangle 2"/>
          <p:cNvSpPr>
            <a:spLocks noGrp="1" noChangeArrowheads="1"/>
          </p:cNvSpPr>
          <p:nvPr>
            <p:ph type="title"/>
          </p:nvPr>
        </p:nvSpPr>
        <p:spPr>
          <a:xfrm>
            <a:off x="1905000" y="152400"/>
            <a:ext cx="8280400" cy="1333500"/>
          </a:xfrm>
        </p:spPr>
        <p:txBody>
          <a:bodyPr>
            <a:noAutofit/>
          </a:bodyPr>
          <a:lstStyle/>
          <a:p>
            <a:r>
              <a:rPr lang="en-US" dirty="0"/>
              <a:t>How to Define Inter-Cluster Similarity</a:t>
            </a:r>
          </a:p>
        </p:txBody>
      </p:sp>
      <p:sp>
        <p:nvSpPr>
          <p:cNvPr id="1629187" name="Rectangle 3"/>
          <p:cNvSpPr>
            <a:spLocks noGrp="1" noChangeArrowheads="1"/>
          </p:cNvSpPr>
          <p:nvPr>
            <p:ph type="body" idx="1"/>
          </p:nvPr>
        </p:nvSpPr>
        <p:spPr>
          <a:xfrm>
            <a:off x="2163763" y="2954339"/>
            <a:ext cx="4800600" cy="3303587"/>
          </a:xfrm>
        </p:spPr>
        <p:txBody>
          <a:bodyPr/>
          <a:lstStyle/>
          <a:p>
            <a:pPr marL="990600" lvl="1" indent="-533400">
              <a:spcBef>
                <a:spcPct val="20000"/>
              </a:spcBef>
              <a:buNone/>
            </a:pPr>
            <a:r>
              <a:rPr lang="en-US" sz="1000"/>
              <a:t> </a:t>
            </a:r>
          </a:p>
        </p:txBody>
      </p:sp>
      <p:grpSp>
        <p:nvGrpSpPr>
          <p:cNvPr id="1629188" name="Group 4"/>
          <p:cNvGrpSpPr>
            <a:grpSpLocks/>
          </p:cNvGrpSpPr>
          <p:nvPr/>
        </p:nvGrpSpPr>
        <p:grpSpPr bwMode="auto">
          <a:xfrm>
            <a:off x="7010400" y="1676401"/>
            <a:ext cx="3429000" cy="3508375"/>
            <a:chOff x="3456" y="1440"/>
            <a:chExt cx="2160" cy="2210"/>
          </a:xfrm>
        </p:grpSpPr>
        <p:sp>
          <p:nvSpPr>
            <p:cNvPr id="1629189" name="Line 5"/>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0" name="Line 6"/>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1" name="Line 7"/>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2" name="Line 8"/>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3" name="Line 9"/>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4" name="Line 10"/>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5" name="Line 11"/>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6" name="Line 12"/>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7" name="Line 13"/>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8" name="Line 14"/>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199" name="Line 15"/>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00" name="Line 16"/>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01" name="Text Box 17"/>
            <p:cNvSpPr txBox="1">
              <a:spLocks noChangeArrowheads="1"/>
            </p:cNvSpPr>
            <p:nvPr/>
          </p:nvSpPr>
          <p:spPr bwMode="auto">
            <a:xfrm>
              <a:off x="3456" y="168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29202" name="Text Box 18"/>
            <p:cNvSpPr txBox="1">
              <a:spLocks noChangeArrowheads="1"/>
            </p:cNvSpPr>
            <p:nvPr/>
          </p:nvSpPr>
          <p:spPr bwMode="auto">
            <a:xfrm>
              <a:off x="3456" y="220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29203" name="Text Box 19"/>
            <p:cNvSpPr txBox="1">
              <a:spLocks noChangeArrowheads="1"/>
            </p:cNvSpPr>
            <p:nvPr/>
          </p:nvSpPr>
          <p:spPr bwMode="auto">
            <a:xfrm>
              <a:off x="3456" y="273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29204" name="Text Box 20"/>
            <p:cNvSpPr txBox="1">
              <a:spLocks noChangeArrowheads="1"/>
            </p:cNvSpPr>
            <p:nvPr/>
          </p:nvSpPr>
          <p:spPr bwMode="auto">
            <a:xfrm>
              <a:off x="3456" y="249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29205" name="Text Box 21"/>
            <p:cNvSpPr txBox="1">
              <a:spLocks noChangeArrowheads="1"/>
            </p:cNvSpPr>
            <p:nvPr/>
          </p:nvSpPr>
          <p:spPr bwMode="auto">
            <a:xfrm>
              <a:off x="3456" y="196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29206" name="Text Box 22"/>
            <p:cNvSpPr txBox="1">
              <a:spLocks noChangeArrowheads="1"/>
            </p:cNvSpPr>
            <p:nvPr/>
          </p:nvSpPr>
          <p:spPr bwMode="auto">
            <a:xfrm>
              <a:off x="37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29207" name="Text Box 23"/>
            <p:cNvSpPr txBox="1">
              <a:spLocks noChangeArrowheads="1"/>
            </p:cNvSpPr>
            <p:nvPr/>
          </p:nvSpPr>
          <p:spPr bwMode="auto">
            <a:xfrm>
              <a:off x="4032"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29208" name="Text Box 24"/>
            <p:cNvSpPr txBox="1">
              <a:spLocks noChangeArrowheads="1"/>
            </p:cNvSpPr>
            <p:nvPr/>
          </p:nvSpPr>
          <p:spPr bwMode="auto">
            <a:xfrm>
              <a:off x="4368"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29209" name="Text Box 25"/>
            <p:cNvSpPr txBox="1">
              <a:spLocks noChangeArrowheads="1"/>
            </p:cNvSpPr>
            <p:nvPr/>
          </p:nvSpPr>
          <p:spPr bwMode="auto">
            <a:xfrm>
              <a:off x="470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29210" name="Text Box 26"/>
            <p:cNvSpPr txBox="1">
              <a:spLocks noChangeArrowheads="1"/>
            </p:cNvSpPr>
            <p:nvPr/>
          </p:nvSpPr>
          <p:spPr bwMode="auto">
            <a:xfrm>
              <a:off x="49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29211" name="Text Box 27"/>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 . .</a:t>
              </a:r>
            </a:p>
          </p:txBody>
        </p:sp>
        <p:sp>
          <p:nvSpPr>
            <p:cNvPr id="1629212" name="Text Box 28"/>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a:t>
              </a:r>
            </a:p>
            <a:p>
              <a:pPr>
                <a:spcBef>
                  <a:spcPct val="50000"/>
                </a:spcBef>
              </a:pPr>
              <a:r>
                <a:rPr lang="en-US" sz="1600"/>
                <a:t>.</a:t>
              </a:r>
            </a:p>
            <a:p>
              <a:pPr>
                <a:spcBef>
                  <a:spcPct val="50000"/>
                </a:spcBef>
              </a:pPr>
              <a:r>
                <a:rPr lang="en-US" sz="1600"/>
                <a:t>.</a:t>
              </a:r>
            </a:p>
          </p:txBody>
        </p:sp>
      </p:grpSp>
      <p:sp>
        <p:nvSpPr>
          <p:cNvPr id="1629213" name="Freeform 29" descr="5%"/>
          <p:cNvSpPr>
            <a:spLocks/>
          </p:cNvSpPr>
          <p:nvPr/>
        </p:nvSpPr>
        <p:spPr bwMode="auto">
          <a:xfrm rot="-5400000">
            <a:off x="1986757" y="18994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14" name="Oval 30"/>
          <p:cNvSpPr>
            <a:spLocks noChangeArrowheads="1"/>
          </p:cNvSpPr>
          <p:nvPr/>
        </p:nvSpPr>
        <p:spPr bwMode="auto">
          <a:xfrm rot="-5400000">
            <a:off x="3276600" y="2819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15" name="Oval 31"/>
          <p:cNvSpPr>
            <a:spLocks noChangeArrowheads="1"/>
          </p:cNvSpPr>
          <p:nvPr/>
        </p:nvSpPr>
        <p:spPr bwMode="auto">
          <a:xfrm rot="-5400000">
            <a:off x="3200400" y="2057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16" name="Oval 32"/>
          <p:cNvSpPr>
            <a:spLocks noChangeArrowheads="1"/>
          </p:cNvSpPr>
          <p:nvPr/>
        </p:nvSpPr>
        <p:spPr bwMode="auto">
          <a:xfrm rot="-5400000">
            <a:off x="2362200" y="2514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17" name="Oval 33"/>
          <p:cNvSpPr>
            <a:spLocks noChangeArrowheads="1"/>
          </p:cNvSpPr>
          <p:nvPr/>
        </p:nvSpPr>
        <p:spPr bwMode="auto">
          <a:xfrm rot="-5400000">
            <a:off x="3427413" y="23606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18" name="Freeform 34" descr="5%"/>
          <p:cNvSpPr>
            <a:spLocks/>
          </p:cNvSpPr>
          <p:nvPr/>
        </p:nvSpPr>
        <p:spPr bwMode="auto">
          <a:xfrm rot="5400000" flipV="1">
            <a:off x="4876800" y="17526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19" name="Oval 35"/>
          <p:cNvSpPr>
            <a:spLocks noChangeArrowheads="1"/>
          </p:cNvSpPr>
          <p:nvPr/>
        </p:nvSpPr>
        <p:spPr bwMode="auto">
          <a:xfrm rot="5400000" flipV="1">
            <a:off x="6400800" y="2209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20" name="Oval 36"/>
          <p:cNvSpPr>
            <a:spLocks noChangeArrowheads="1"/>
          </p:cNvSpPr>
          <p:nvPr/>
        </p:nvSpPr>
        <p:spPr bwMode="auto">
          <a:xfrm rot="5400000" flipV="1">
            <a:off x="5040313" y="22082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21" name="Oval 37"/>
          <p:cNvSpPr>
            <a:spLocks noChangeArrowheads="1"/>
          </p:cNvSpPr>
          <p:nvPr/>
        </p:nvSpPr>
        <p:spPr bwMode="auto">
          <a:xfrm rot="5400000" flipV="1">
            <a:off x="5562600" y="2819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22" name="Oval 38"/>
          <p:cNvSpPr>
            <a:spLocks noChangeArrowheads="1"/>
          </p:cNvSpPr>
          <p:nvPr/>
        </p:nvSpPr>
        <p:spPr bwMode="auto">
          <a:xfrm rot="5400000" flipV="1">
            <a:off x="5562600" y="1828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9223" name="Line 39"/>
          <p:cNvSpPr>
            <a:spLocks noChangeShapeType="1"/>
          </p:cNvSpPr>
          <p:nvPr/>
        </p:nvSpPr>
        <p:spPr bwMode="auto">
          <a:xfrm flipV="1">
            <a:off x="2438400" y="2286000"/>
            <a:ext cx="3962400" cy="228600"/>
          </a:xfrm>
          <a:prstGeom prst="line">
            <a:avLst/>
          </a:prstGeom>
          <a:noFill/>
          <a:ln w="25400">
            <a:solidFill>
              <a:srgbClr val="FF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9224" name="Text Box 40"/>
          <p:cNvSpPr txBox="1">
            <a:spLocks noChangeArrowheads="1"/>
          </p:cNvSpPr>
          <p:nvPr/>
        </p:nvSpPr>
        <p:spPr bwMode="auto">
          <a:xfrm>
            <a:off x="7467600" y="4953001"/>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Proximity Matrix</a:t>
            </a:r>
          </a:p>
        </p:txBody>
      </p:sp>
      <p:sp>
        <p:nvSpPr>
          <p:cNvPr id="1629225" name="Rectangle 41"/>
          <p:cNvSpPr>
            <a:spLocks noChangeArrowheads="1"/>
          </p:cNvSpPr>
          <p:nvPr/>
        </p:nvSpPr>
        <p:spPr bwMode="auto">
          <a:xfrm>
            <a:off x="1905000" y="3810000"/>
            <a:ext cx="5791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spcBef>
                <a:spcPts val="200"/>
              </a:spcBef>
              <a:spcAft>
                <a:spcPts val="200"/>
              </a:spcAft>
              <a:buClr>
                <a:srgbClr val="0C7B9C"/>
              </a:buClr>
              <a:buSzPct val="75000"/>
              <a:buFont typeface="Monotype Sorts" pitchFamily="2" charset="2"/>
              <a:buChar char="l"/>
            </a:pPr>
            <a:r>
              <a:rPr lang="en-US" sz="2400"/>
              <a:t>MIN</a:t>
            </a:r>
          </a:p>
          <a:p>
            <a:pPr marL="342900" indent="-342900">
              <a:spcBef>
                <a:spcPts val="200"/>
              </a:spcBef>
              <a:spcAft>
                <a:spcPts val="200"/>
              </a:spcAft>
              <a:buClr>
                <a:srgbClr val="0C7B9C"/>
              </a:buClr>
              <a:buSzPct val="75000"/>
              <a:buFont typeface="Monotype Sorts" pitchFamily="2" charset="2"/>
              <a:buChar char="l"/>
            </a:pPr>
            <a:r>
              <a:rPr lang="en-US" sz="2400">
                <a:solidFill>
                  <a:srgbClr val="FF0000"/>
                </a:solidFill>
              </a:rPr>
              <a:t>MAX</a:t>
            </a:r>
          </a:p>
          <a:p>
            <a:pPr marL="342900" indent="-342900">
              <a:spcBef>
                <a:spcPts val="200"/>
              </a:spcBef>
              <a:spcAft>
                <a:spcPts val="200"/>
              </a:spcAft>
              <a:buClr>
                <a:srgbClr val="0C7B9C"/>
              </a:buClr>
              <a:buSzPct val="75000"/>
              <a:buFont typeface="Monotype Sorts" pitchFamily="2" charset="2"/>
              <a:buChar char="l"/>
            </a:pPr>
            <a:r>
              <a:rPr lang="en-US" sz="2400"/>
              <a:t>Group Average</a:t>
            </a:r>
          </a:p>
          <a:p>
            <a:pPr marL="342900" indent="-342900">
              <a:spcBef>
                <a:spcPts val="200"/>
              </a:spcBef>
              <a:spcAft>
                <a:spcPts val="200"/>
              </a:spcAft>
              <a:buClr>
                <a:srgbClr val="0C7B9C"/>
              </a:buClr>
              <a:buSzPct val="75000"/>
              <a:buFont typeface="Monotype Sorts" pitchFamily="2" charset="2"/>
              <a:buChar char="l"/>
            </a:pPr>
            <a:r>
              <a:rPr lang="en-US" sz="2400"/>
              <a:t>Distance Between Centroids</a:t>
            </a:r>
          </a:p>
          <a:p>
            <a:pPr marL="342900" indent="-342900">
              <a:spcBef>
                <a:spcPts val="200"/>
              </a:spcBef>
              <a:spcAft>
                <a:spcPts val="200"/>
              </a:spcAft>
              <a:buClr>
                <a:srgbClr val="0C7B9C"/>
              </a:buClr>
              <a:buSzPct val="75000"/>
              <a:buFont typeface="Monotype Sorts" pitchFamily="2" charset="2"/>
              <a:buChar char="l"/>
            </a:pPr>
            <a:r>
              <a:rPr lang="en-US" sz="2400"/>
              <a:t>Other methods driven by an objective function</a:t>
            </a:r>
          </a:p>
          <a:p>
            <a:pPr marL="742950" lvl="1" indent="-285750">
              <a:spcBef>
                <a:spcPts val="200"/>
              </a:spcBef>
              <a:spcAft>
                <a:spcPts val="200"/>
              </a:spcAft>
              <a:buClr>
                <a:srgbClr val="0C7B9C"/>
              </a:buClr>
              <a:buSzPct val="100000"/>
              <a:buFont typeface="Arial" charset="0"/>
              <a:buChar char="–"/>
            </a:pPr>
            <a:r>
              <a:rPr lang="en-US" sz="2000"/>
              <a:t>Ward’s Method uses squared error</a:t>
            </a:r>
            <a:endParaRPr lang="en-US" sz="2400"/>
          </a:p>
        </p:txBody>
      </p:sp>
    </p:spTree>
    <p:extLst>
      <p:ext uri="{BB962C8B-B14F-4D97-AF65-F5344CB8AC3E}">
        <p14:creationId xmlns:p14="http://schemas.microsoft.com/office/powerpoint/2010/main" val="42447588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Rectangle 2"/>
          <p:cNvSpPr>
            <a:spLocks noGrp="1" noChangeArrowheads="1"/>
          </p:cNvSpPr>
          <p:nvPr>
            <p:ph type="title"/>
          </p:nvPr>
        </p:nvSpPr>
        <p:spPr>
          <a:xfrm>
            <a:off x="1905000" y="152400"/>
            <a:ext cx="8280400" cy="1219199"/>
          </a:xfrm>
        </p:spPr>
        <p:txBody>
          <a:bodyPr>
            <a:noAutofit/>
          </a:bodyPr>
          <a:lstStyle/>
          <a:p>
            <a:r>
              <a:rPr lang="en-US" dirty="0"/>
              <a:t>How to Define Inter-Cluster Similarity</a:t>
            </a:r>
          </a:p>
        </p:txBody>
      </p:sp>
      <p:sp>
        <p:nvSpPr>
          <p:cNvPr id="1630211" name="Rectangle 3"/>
          <p:cNvSpPr>
            <a:spLocks noGrp="1" noChangeArrowheads="1"/>
          </p:cNvSpPr>
          <p:nvPr>
            <p:ph type="body" idx="1"/>
          </p:nvPr>
        </p:nvSpPr>
        <p:spPr>
          <a:xfrm>
            <a:off x="2163763" y="2649539"/>
            <a:ext cx="4800600" cy="3303587"/>
          </a:xfrm>
        </p:spPr>
        <p:txBody>
          <a:bodyPr/>
          <a:lstStyle/>
          <a:p>
            <a:pPr marL="990600" lvl="1" indent="-533400">
              <a:spcBef>
                <a:spcPct val="20000"/>
              </a:spcBef>
              <a:buNone/>
            </a:pPr>
            <a:r>
              <a:rPr lang="en-US" sz="1000"/>
              <a:t> </a:t>
            </a:r>
          </a:p>
        </p:txBody>
      </p:sp>
      <p:grpSp>
        <p:nvGrpSpPr>
          <p:cNvPr id="1630212" name="Group 4"/>
          <p:cNvGrpSpPr>
            <a:grpSpLocks/>
          </p:cNvGrpSpPr>
          <p:nvPr/>
        </p:nvGrpSpPr>
        <p:grpSpPr bwMode="auto">
          <a:xfrm>
            <a:off x="7010400" y="1371601"/>
            <a:ext cx="3429000" cy="3508375"/>
            <a:chOff x="3456" y="1440"/>
            <a:chExt cx="2160" cy="2210"/>
          </a:xfrm>
        </p:grpSpPr>
        <p:sp>
          <p:nvSpPr>
            <p:cNvPr id="1630213" name="Line 5"/>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4" name="Line 6"/>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5" name="Line 7"/>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6" name="Line 8"/>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7" name="Line 9"/>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8" name="Line 10"/>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19" name="Line 11"/>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0" name="Line 12"/>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1" name="Line 13"/>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2" name="Line 14"/>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3" name="Line 15"/>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4" name="Line 16"/>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25" name="Text Box 17"/>
            <p:cNvSpPr txBox="1">
              <a:spLocks noChangeArrowheads="1"/>
            </p:cNvSpPr>
            <p:nvPr/>
          </p:nvSpPr>
          <p:spPr bwMode="auto">
            <a:xfrm>
              <a:off x="3456" y="168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30226" name="Text Box 18"/>
            <p:cNvSpPr txBox="1">
              <a:spLocks noChangeArrowheads="1"/>
            </p:cNvSpPr>
            <p:nvPr/>
          </p:nvSpPr>
          <p:spPr bwMode="auto">
            <a:xfrm>
              <a:off x="3456" y="220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30227" name="Text Box 19"/>
            <p:cNvSpPr txBox="1">
              <a:spLocks noChangeArrowheads="1"/>
            </p:cNvSpPr>
            <p:nvPr/>
          </p:nvSpPr>
          <p:spPr bwMode="auto">
            <a:xfrm>
              <a:off x="3456" y="273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30228" name="Text Box 20"/>
            <p:cNvSpPr txBox="1">
              <a:spLocks noChangeArrowheads="1"/>
            </p:cNvSpPr>
            <p:nvPr/>
          </p:nvSpPr>
          <p:spPr bwMode="auto">
            <a:xfrm>
              <a:off x="3456" y="249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30229" name="Text Box 21"/>
            <p:cNvSpPr txBox="1">
              <a:spLocks noChangeArrowheads="1"/>
            </p:cNvSpPr>
            <p:nvPr/>
          </p:nvSpPr>
          <p:spPr bwMode="auto">
            <a:xfrm>
              <a:off x="3456" y="196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30230" name="Text Box 22"/>
            <p:cNvSpPr txBox="1">
              <a:spLocks noChangeArrowheads="1"/>
            </p:cNvSpPr>
            <p:nvPr/>
          </p:nvSpPr>
          <p:spPr bwMode="auto">
            <a:xfrm>
              <a:off x="37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30231" name="Text Box 23"/>
            <p:cNvSpPr txBox="1">
              <a:spLocks noChangeArrowheads="1"/>
            </p:cNvSpPr>
            <p:nvPr/>
          </p:nvSpPr>
          <p:spPr bwMode="auto">
            <a:xfrm>
              <a:off x="4032"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30232" name="Text Box 24"/>
            <p:cNvSpPr txBox="1">
              <a:spLocks noChangeArrowheads="1"/>
            </p:cNvSpPr>
            <p:nvPr/>
          </p:nvSpPr>
          <p:spPr bwMode="auto">
            <a:xfrm>
              <a:off x="4368"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30233" name="Text Box 25"/>
            <p:cNvSpPr txBox="1">
              <a:spLocks noChangeArrowheads="1"/>
            </p:cNvSpPr>
            <p:nvPr/>
          </p:nvSpPr>
          <p:spPr bwMode="auto">
            <a:xfrm>
              <a:off x="470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30234" name="Text Box 26"/>
            <p:cNvSpPr txBox="1">
              <a:spLocks noChangeArrowheads="1"/>
            </p:cNvSpPr>
            <p:nvPr/>
          </p:nvSpPr>
          <p:spPr bwMode="auto">
            <a:xfrm>
              <a:off x="49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30235" name="Text Box 27"/>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 . .</a:t>
              </a:r>
            </a:p>
          </p:txBody>
        </p:sp>
        <p:sp>
          <p:nvSpPr>
            <p:cNvPr id="1630236" name="Text Box 28"/>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a:t>
              </a:r>
            </a:p>
            <a:p>
              <a:pPr>
                <a:spcBef>
                  <a:spcPct val="50000"/>
                </a:spcBef>
              </a:pPr>
              <a:r>
                <a:rPr lang="en-US" sz="1600"/>
                <a:t>.</a:t>
              </a:r>
            </a:p>
            <a:p>
              <a:pPr>
                <a:spcBef>
                  <a:spcPct val="50000"/>
                </a:spcBef>
              </a:pPr>
              <a:r>
                <a:rPr lang="en-US" sz="1600"/>
                <a:t>.</a:t>
              </a:r>
            </a:p>
          </p:txBody>
        </p:sp>
      </p:grpSp>
      <p:sp>
        <p:nvSpPr>
          <p:cNvPr id="1630237" name="Freeform 29" descr="5%"/>
          <p:cNvSpPr>
            <a:spLocks/>
          </p:cNvSpPr>
          <p:nvPr/>
        </p:nvSpPr>
        <p:spPr bwMode="auto">
          <a:xfrm rot="-5400000">
            <a:off x="1986757" y="15946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38" name="Oval 30"/>
          <p:cNvSpPr>
            <a:spLocks noChangeArrowheads="1"/>
          </p:cNvSpPr>
          <p:nvPr/>
        </p:nvSpPr>
        <p:spPr bwMode="auto">
          <a:xfrm rot="-5400000">
            <a:off x="3276600" y="2514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39" name="Oval 31"/>
          <p:cNvSpPr>
            <a:spLocks noChangeArrowheads="1"/>
          </p:cNvSpPr>
          <p:nvPr/>
        </p:nvSpPr>
        <p:spPr bwMode="auto">
          <a:xfrm rot="-5400000">
            <a:off x="32004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0" name="Oval 32"/>
          <p:cNvSpPr>
            <a:spLocks noChangeArrowheads="1"/>
          </p:cNvSpPr>
          <p:nvPr/>
        </p:nvSpPr>
        <p:spPr bwMode="auto">
          <a:xfrm rot="-5400000">
            <a:off x="2362200" y="22098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1" name="Oval 33"/>
          <p:cNvSpPr>
            <a:spLocks noChangeArrowheads="1"/>
          </p:cNvSpPr>
          <p:nvPr/>
        </p:nvSpPr>
        <p:spPr bwMode="auto">
          <a:xfrm rot="-5400000">
            <a:off x="3427413" y="20558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2" name="Freeform 34" descr="5%"/>
          <p:cNvSpPr>
            <a:spLocks/>
          </p:cNvSpPr>
          <p:nvPr/>
        </p:nvSpPr>
        <p:spPr bwMode="auto">
          <a:xfrm rot="5400000" flipV="1">
            <a:off x="4876800" y="14478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43" name="Oval 35"/>
          <p:cNvSpPr>
            <a:spLocks noChangeArrowheads="1"/>
          </p:cNvSpPr>
          <p:nvPr/>
        </p:nvSpPr>
        <p:spPr bwMode="auto">
          <a:xfrm rot="5400000" flipV="1">
            <a:off x="6400800" y="1905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4" name="Oval 36"/>
          <p:cNvSpPr>
            <a:spLocks noChangeArrowheads="1"/>
          </p:cNvSpPr>
          <p:nvPr/>
        </p:nvSpPr>
        <p:spPr bwMode="auto">
          <a:xfrm rot="5400000" flipV="1">
            <a:off x="5040313" y="1905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5" name="Oval 37"/>
          <p:cNvSpPr>
            <a:spLocks noChangeArrowheads="1"/>
          </p:cNvSpPr>
          <p:nvPr/>
        </p:nvSpPr>
        <p:spPr bwMode="auto">
          <a:xfrm rot="5400000" flipV="1">
            <a:off x="5562600" y="2514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6" name="Oval 38"/>
          <p:cNvSpPr>
            <a:spLocks noChangeArrowheads="1"/>
          </p:cNvSpPr>
          <p:nvPr/>
        </p:nvSpPr>
        <p:spPr bwMode="auto">
          <a:xfrm rot="5400000" flipV="1">
            <a:off x="5562600" y="15240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0247" name="Line 39"/>
          <p:cNvSpPr>
            <a:spLocks noChangeShapeType="1"/>
          </p:cNvSpPr>
          <p:nvPr/>
        </p:nvSpPr>
        <p:spPr bwMode="auto">
          <a:xfrm>
            <a:off x="3352800" y="2514600"/>
            <a:ext cx="2209800" cy="762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48" name="Line 40"/>
          <p:cNvSpPr>
            <a:spLocks noChangeShapeType="1"/>
          </p:cNvSpPr>
          <p:nvPr/>
        </p:nvSpPr>
        <p:spPr bwMode="auto">
          <a:xfrm flipV="1">
            <a:off x="3352800" y="1981200"/>
            <a:ext cx="1676400" cy="533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49" name="Line 41"/>
          <p:cNvSpPr>
            <a:spLocks noChangeShapeType="1"/>
          </p:cNvSpPr>
          <p:nvPr/>
        </p:nvSpPr>
        <p:spPr bwMode="auto">
          <a:xfrm flipV="1">
            <a:off x="3352800" y="1600200"/>
            <a:ext cx="2209800" cy="914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0" name="Line 42"/>
          <p:cNvSpPr>
            <a:spLocks noChangeShapeType="1"/>
          </p:cNvSpPr>
          <p:nvPr/>
        </p:nvSpPr>
        <p:spPr bwMode="auto">
          <a:xfrm flipV="1">
            <a:off x="3352800" y="1981200"/>
            <a:ext cx="3048000" cy="533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1" name="Line 43"/>
          <p:cNvSpPr>
            <a:spLocks noChangeShapeType="1"/>
          </p:cNvSpPr>
          <p:nvPr/>
        </p:nvSpPr>
        <p:spPr bwMode="auto">
          <a:xfrm>
            <a:off x="3505200" y="2133600"/>
            <a:ext cx="2057400" cy="4572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2" name="Line 44"/>
          <p:cNvSpPr>
            <a:spLocks noChangeShapeType="1"/>
          </p:cNvSpPr>
          <p:nvPr/>
        </p:nvSpPr>
        <p:spPr bwMode="auto">
          <a:xfrm flipV="1">
            <a:off x="3505200" y="1981200"/>
            <a:ext cx="1524000" cy="152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3" name="Line 45"/>
          <p:cNvSpPr>
            <a:spLocks noChangeShapeType="1"/>
          </p:cNvSpPr>
          <p:nvPr/>
        </p:nvSpPr>
        <p:spPr bwMode="auto">
          <a:xfrm flipV="1">
            <a:off x="3505200" y="1600200"/>
            <a:ext cx="2057400" cy="533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4" name="Line 46"/>
          <p:cNvSpPr>
            <a:spLocks noChangeShapeType="1"/>
          </p:cNvSpPr>
          <p:nvPr/>
        </p:nvSpPr>
        <p:spPr bwMode="auto">
          <a:xfrm flipV="1">
            <a:off x="3505200" y="1981200"/>
            <a:ext cx="2895600" cy="152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5" name="Line 47"/>
          <p:cNvSpPr>
            <a:spLocks noChangeShapeType="1"/>
          </p:cNvSpPr>
          <p:nvPr/>
        </p:nvSpPr>
        <p:spPr bwMode="auto">
          <a:xfrm>
            <a:off x="2438400" y="2209800"/>
            <a:ext cx="3124200" cy="3810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6" name="Line 48"/>
          <p:cNvSpPr>
            <a:spLocks noChangeShapeType="1"/>
          </p:cNvSpPr>
          <p:nvPr/>
        </p:nvSpPr>
        <p:spPr bwMode="auto">
          <a:xfrm flipV="1">
            <a:off x="2438400" y="1981200"/>
            <a:ext cx="3962400" cy="228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7" name="Line 49"/>
          <p:cNvSpPr>
            <a:spLocks noChangeShapeType="1"/>
          </p:cNvSpPr>
          <p:nvPr/>
        </p:nvSpPr>
        <p:spPr bwMode="auto">
          <a:xfrm flipV="1">
            <a:off x="2438400" y="1600200"/>
            <a:ext cx="3124200" cy="609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8" name="Line 50"/>
          <p:cNvSpPr>
            <a:spLocks noChangeShapeType="1"/>
          </p:cNvSpPr>
          <p:nvPr/>
        </p:nvSpPr>
        <p:spPr bwMode="auto">
          <a:xfrm flipV="1">
            <a:off x="2438400" y="1981200"/>
            <a:ext cx="2590800" cy="228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59" name="Line 51"/>
          <p:cNvSpPr>
            <a:spLocks noChangeShapeType="1"/>
          </p:cNvSpPr>
          <p:nvPr/>
        </p:nvSpPr>
        <p:spPr bwMode="auto">
          <a:xfrm>
            <a:off x="3276600" y="1752600"/>
            <a:ext cx="2286000" cy="8382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60" name="Line 52"/>
          <p:cNvSpPr>
            <a:spLocks noChangeShapeType="1"/>
          </p:cNvSpPr>
          <p:nvPr/>
        </p:nvSpPr>
        <p:spPr bwMode="auto">
          <a:xfrm>
            <a:off x="3276600" y="1752600"/>
            <a:ext cx="1752600" cy="228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61" name="Line 53"/>
          <p:cNvSpPr>
            <a:spLocks noChangeShapeType="1"/>
          </p:cNvSpPr>
          <p:nvPr/>
        </p:nvSpPr>
        <p:spPr bwMode="auto">
          <a:xfrm flipV="1">
            <a:off x="3276600" y="1600200"/>
            <a:ext cx="2286000" cy="1524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62" name="Line 54"/>
          <p:cNvSpPr>
            <a:spLocks noChangeShapeType="1"/>
          </p:cNvSpPr>
          <p:nvPr/>
        </p:nvSpPr>
        <p:spPr bwMode="auto">
          <a:xfrm>
            <a:off x="3276600" y="1752600"/>
            <a:ext cx="3124200" cy="228600"/>
          </a:xfrm>
          <a:prstGeom prst="line">
            <a:avLst/>
          </a:prstGeom>
          <a:noFill/>
          <a:ln w="635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0263" name="Text Box 55"/>
          <p:cNvSpPr txBox="1">
            <a:spLocks noChangeArrowheads="1"/>
          </p:cNvSpPr>
          <p:nvPr/>
        </p:nvSpPr>
        <p:spPr bwMode="auto">
          <a:xfrm>
            <a:off x="7467600" y="4648201"/>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Proximity Matrix</a:t>
            </a:r>
          </a:p>
        </p:txBody>
      </p:sp>
      <p:sp>
        <p:nvSpPr>
          <p:cNvPr id="1630264" name="Rectangle 56"/>
          <p:cNvSpPr>
            <a:spLocks noChangeArrowheads="1"/>
          </p:cNvSpPr>
          <p:nvPr/>
        </p:nvSpPr>
        <p:spPr bwMode="auto">
          <a:xfrm>
            <a:off x="1905000" y="3505200"/>
            <a:ext cx="5791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spcBef>
                <a:spcPts val="200"/>
              </a:spcBef>
              <a:spcAft>
                <a:spcPts val="200"/>
              </a:spcAft>
              <a:buClr>
                <a:srgbClr val="0C7B9C"/>
              </a:buClr>
              <a:buSzPct val="75000"/>
              <a:buFont typeface="Monotype Sorts" pitchFamily="2" charset="2"/>
              <a:buChar char="l"/>
            </a:pPr>
            <a:r>
              <a:rPr lang="en-US" sz="2400"/>
              <a:t>MIN</a:t>
            </a:r>
          </a:p>
          <a:p>
            <a:pPr marL="342900" indent="-342900">
              <a:spcBef>
                <a:spcPts val="200"/>
              </a:spcBef>
              <a:spcAft>
                <a:spcPts val="200"/>
              </a:spcAft>
              <a:buClr>
                <a:srgbClr val="0C7B9C"/>
              </a:buClr>
              <a:buSzPct val="75000"/>
              <a:buFont typeface="Monotype Sorts" pitchFamily="2" charset="2"/>
              <a:buChar char="l"/>
            </a:pPr>
            <a:r>
              <a:rPr lang="en-US" sz="2400"/>
              <a:t>MAX</a:t>
            </a:r>
          </a:p>
          <a:p>
            <a:pPr marL="342900" indent="-342900">
              <a:spcBef>
                <a:spcPts val="200"/>
              </a:spcBef>
              <a:spcAft>
                <a:spcPts val="200"/>
              </a:spcAft>
              <a:buClr>
                <a:srgbClr val="0C7B9C"/>
              </a:buClr>
              <a:buSzPct val="75000"/>
              <a:buFont typeface="Monotype Sorts" pitchFamily="2" charset="2"/>
              <a:buChar char="l"/>
            </a:pPr>
            <a:r>
              <a:rPr lang="en-US" sz="2400">
                <a:solidFill>
                  <a:srgbClr val="FF0000"/>
                </a:solidFill>
              </a:rPr>
              <a:t>Group Average</a:t>
            </a:r>
          </a:p>
          <a:p>
            <a:pPr marL="342900" indent="-342900">
              <a:spcBef>
                <a:spcPts val="200"/>
              </a:spcBef>
              <a:spcAft>
                <a:spcPts val="200"/>
              </a:spcAft>
              <a:buClr>
                <a:srgbClr val="0C7B9C"/>
              </a:buClr>
              <a:buSzPct val="75000"/>
              <a:buFont typeface="Monotype Sorts" pitchFamily="2" charset="2"/>
              <a:buChar char="l"/>
            </a:pPr>
            <a:r>
              <a:rPr lang="en-US" sz="2400"/>
              <a:t>Distance Between Centroids</a:t>
            </a:r>
          </a:p>
          <a:p>
            <a:pPr marL="342900" indent="-342900">
              <a:spcBef>
                <a:spcPts val="200"/>
              </a:spcBef>
              <a:spcAft>
                <a:spcPts val="200"/>
              </a:spcAft>
              <a:buClr>
                <a:srgbClr val="0C7B9C"/>
              </a:buClr>
              <a:buSzPct val="75000"/>
              <a:buFont typeface="Monotype Sorts" pitchFamily="2" charset="2"/>
              <a:buChar char="l"/>
            </a:pPr>
            <a:r>
              <a:rPr lang="en-US" sz="2400"/>
              <a:t>Other methods driven by an objective function</a:t>
            </a:r>
          </a:p>
          <a:p>
            <a:pPr marL="742950" lvl="1" indent="-285750">
              <a:spcBef>
                <a:spcPts val="200"/>
              </a:spcBef>
              <a:spcAft>
                <a:spcPts val="200"/>
              </a:spcAft>
              <a:buClr>
                <a:srgbClr val="0C7B9C"/>
              </a:buClr>
              <a:buSzPct val="100000"/>
              <a:buFont typeface="Arial" charset="0"/>
              <a:buChar char="–"/>
            </a:pPr>
            <a:r>
              <a:rPr lang="en-US" sz="2000"/>
              <a:t>Ward’s Method uses squared error</a:t>
            </a:r>
            <a:endParaRPr lang="en-US" sz="2400"/>
          </a:p>
        </p:txBody>
      </p:sp>
    </p:spTree>
    <p:extLst>
      <p:ext uri="{BB962C8B-B14F-4D97-AF65-F5344CB8AC3E}">
        <p14:creationId xmlns:p14="http://schemas.microsoft.com/office/powerpoint/2010/main" val="4448662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Line 2"/>
          <p:cNvSpPr>
            <a:spLocks noChangeShapeType="1"/>
          </p:cNvSpPr>
          <p:nvPr/>
        </p:nvSpPr>
        <p:spPr bwMode="auto">
          <a:xfrm flipV="1">
            <a:off x="2895600" y="2514600"/>
            <a:ext cx="2895600" cy="0"/>
          </a:xfrm>
          <a:prstGeom prst="line">
            <a:avLst/>
          </a:prstGeom>
          <a:noFill/>
          <a:ln w="25400">
            <a:solidFill>
              <a:srgbClr val="FFCC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35" name="Freeform 3" descr="5%"/>
          <p:cNvSpPr>
            <a:spLocks/>
          </p:cNvSpPr>
          <p:nvPr/>
        </p:nvSpPr>
        <p:spPr bwMode="auto">
          <a:xfrm rot="-5400000">
            <a:off x="1986757" y="1823244"/>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36" name="Rectangle 4"/>
          <p:cNvSpPr>
            <a:spLocks noGrp="1" noChangeArrowheads="1"/>
          </p:cNvSpPr>
          <p:nvPr>
            <p:ph type="title"/>
          </p:nvPr>
        </p:nvSpPr>
        <p:spPr>
          <a:xfrm>
            <a:off x="1905000" y="228600"/>
            <a:ext cx="8280400" cy="1219200"/>
          </a:xfrm>
        </p:spPr>
        <p:txBody>
          <a:bodyPr>
            <a:noAutofit/>
          </a:bodyPr>
          <a:lstStyle/>
          <a:p>
            <a:r>
              <a:rPr lang="en-US" dirty="0"/>
              <a:t>How to Define Inter-Cluster Similarity</a:t>
            </a:r>
          </a:p>
        </p:txBody>
      </p:sp>
      <p:sp>
        <p:nvSpPr>
          <p:cNvPr id="1631237" name="Rectangle 5"/>
          <p:cNvSpPr>
            <a:spLocks noGrp="1" noChangeArrowheads="1"/>
          </p:cNvSpPr>
          <p:nvPr>
            <p:ph type="body" idx="1"/>
          </p:nvPr>
        </p:nvSpPr>
        <p:spPr>
          <a:xfrm>
            <a:off x="2163763" y="2878139"/>
            <a:ext cx="4800600" cy="3303587"/>
          </a:xfrm>
        </p:spPr>
        <p:txBody>
          <a:bodyPr/>
          <a:lstStyle/>
          <a:p>
            <a:pPr marL="990600" lvl="1" indent="-533400">
              <a:spcBef>
                <a:spcPct val="20000"/>
              </a:spcBef>
              <a:buNone/>
            </a:pPr>
            <a:r>
              <a:rPr lang="en-US" sz="1000"/>
              <a:t> </a:t>
            </a:r>
          </a:p>
        </p:txBody>
      </p:sp>
      <p:grpSp>
        <p:nvGrpSpPr>
          <p:cNvPr id="1631238" name="Group 6"/>
          <p:cNvGrpSpPr>
            <a:grpSpLocks/>
          </p:cNvGrpSpPr>
          <p:nvPr/>
        </p:nvGrpSpPr>
        <p:grpSpPr bwMode="auto">
          <a:xfrm>
            <a:off x="7010400" y="1600201"/>
            <a:ext cx="3429000" cy="3508375"/>
            <a:chOff x="3456" y="1440"/>
            <a:chExt cx="2160" cy="2210"/>
          </a:xfrm>
        </p:grpSpPr>
        <p:sp>
          <p:nvSpPr>
            <p:cNvPr id="1631239" name="Line 7"/>
            <p:cNvSpPr>
              <a:spLocks noChangeShapeType="1"/>
            </p:cNvSpPr>
            <p:nvPr/>
          </p:nvSpPr>
          <p:spPr bwMode="auto">
            <a:xfrm>
              <a:off x="369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0" name="Line 8"/>
            <p:cNvSpPr>
              <a:spLocks noChangeShapeType="1"/>
            </p:cNvSpPr>
            <p:nvPr/>
          </p:nvSpPr>
          <p:spPr bwMode="auto">
            <a:xfrm>
              <a:off x="3504" y="1632"/>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1" name="Line 9"/>
            <p:cNvSpPr>
              <a:spLocks noChangeShapeType="1"/>
            </p:cNvSpPr>
            <p:nvPr/>
          </p:nvSpPr>
          <p:spPr bwMode="auto">
            <a:xfrm>
              <a:off x="4012"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2" name="Line 10"/>
            <p:cNvSpPr>
              <a:spLocks noChangeShapeType="1"/>
            </p:cNvSpPr>
            <p:nvPr/>
          </p:nvSpPr>
          <p:spPr bwMode="auto">
            <a:xfrm>
              <a:off x="4329"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3" name="Line 11"/>
            <p:cNvSpPr>
              <a:spLocks noChangeShapeType="1"/>
            </p:cNvSpPr>
            <p:nvPr/>
          </p:nvSpPr>
          <p:spPr bwMode="auto">
            <a:xfrm>
              <a:off x="4646"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4" name="Line 12"/>
            <p:cNvSpPr>
              <a:spLocks noChangeShapeType="1"/>
            </p:cNvSpPr>
            <p:nvPr/>
          </p:nvSpPr>
          <p:spPr bwMode="auto">
            <a:xfrm>
              <a:off x="4963"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5" name="Line 13"/>
            <p:cNvSpPr>
              <a:spLocks noChangeShapeType="1"/>
            </p:cNvSpPr>
            <p:nvPr/>
          </p:nvSpPr>
          <p:spPr bwMode="auto">
            <a:xfrm>
              <a:off x="5280" y="1440"/>
              <a:ext cx="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6" name="Line 14"/>
            <p:cNvSpPr>
              <a:spLocks noChangeShapeType="1"/>
            </p:cNvSpPr>
            <p:nvPr/>
          </p:nvSpPr>
          <p:spPr bwMode="auto">
            <a:xfrm>
              <a:off x="3504" y="1891"/>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7" name="Line 15"/>
            <p:cNvSpPr>
              <a:spLocks noChangeShapeType="1"/>
            </p:cNvSpPr>
            <p:nvPr/>
          </p:nvSpPr>
          <p:spPr bwMode="auto">
            <a:xfrm>
              <a:off x="3504" y="2150"/>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8" name="Line 16"/>
            <p:cNvSpPr>
              <a:spLocks noChangeShapeType="1"/>
            </p:cNvSpPr>
            <p:nvPr/>
          </p:nvSpPr>
          <p:spPr bwMode="auto">
            <a:xfrm>
              <a:off x="3504" y="2409"/>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49" name="Line 17"/>
            <p:cNvSpPr>
              <a:spLocks noChangeShapeType="1"/>
            </p:cNvSpPr>
            <p:nvPr/>
          </p:nvSpPr>
          <p:spPr bwMode="auto">
            <a:xfrm>
              <a:off x="3504" y="266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50" name="Line 18"/>
            <p:cNvSpPr>
              <a:spLocks noChangeShapeType="1"/>
            </p:cNvSpPr>
            <p:nvPr/>
          </p:nvSpPr>
          <p:spPr bwMode="auto">
            <a:xfrm>
              <a:off x="3504" y="292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51" name="Text Box 19"/>
            <p:cNvSpPr txBox="1">
              <a:spLocks noChangeArrowheads="1"/>
            </p:cNvSpPr>
            <p:nvPr/>
          </p:nvSpPr>
          <p:spPr bwMode="auto">
            <a:xfrm>
              <a:off x="3456" y="168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31252" name="Text Box 20"/>
            <p:cNvSpPr txBox="1">
              <a:spLocks noChangeArrowheads="1"/>
            </p:cNvSpPr>
            <p:nvPr/>
          </p:nvSpPr>
          <p:spPr bwMode="auto">
            <a:xfrm>
              <a:off x="3456" y="220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31253" name="Text Box 21"/>
            <p:cNvSpPr txBox="1">
              <a:spLocks noChangeArrowheads="1"/>
            </p:cNvSpPr>
            <p:nvPr/>
          </p:nvSpPr>
          <p:spPr bwMode="auto">
            <a:xfrm>
              <a:off x="3456" y="273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31254" name="Text Box 22"/>
            <p:cNvSpPr txBox="1">
              <a:spLocks noChangeArrowheads="1"/>
            </p:cNvSpPr>
            <p:nvPr/>
          </p:nvSpPr>
          <p:spPr bwMode="auto">
            <a:xfrm>
              <a:off x="3456" y="2496"/>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31255" name="Text Box 23"/>
            <p:cNvSpPr txBox="1">
              <a:spLocks noChangeArrowheads="1"/>
            </p:cNvSpPr>
            <p:nvPr/>
          </p:nvSpPr>
          <p:spPr bwMode="auto">
            <a:xfrm>
              <a:off x="3456" y="196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31256" name="Text Box 24"/>
            <p:cNvSpPr txBox="1">
              <a:spLocks noChangeArrowheads="1"/>
            </p:cNvSpPr>
            <p:nvPr/>
          </p:nvSpPr>
          <p:spPr bwMode="auto">
            <a:xfrm>
              <a:off x="37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p1</a:t>
              </a:r>
            </a:p>
          </p:txBody>
        </p:sp>
        <p:sp>
          <p:nvSpPr>
            <p:cNvPr id="1631257" name="Text Box 25"/>
            <p:cNvSpPr txBox="1">
              <a:spLocks noChangeArrowheads="1"/>
            </p:cNvSpPr>
            <p:nvPr/>
          </p:nvSpPr>
          <p:spPr bwMode="auto">
            <a:xfrm>
              <a:off x="4032"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p2</a:t>
              </a:r>
            </a:p>
          </p:txBody>
        </p:sp>
        <p:sp>
          <p:nvSpPr>
            <p:cNvPr id="1631258" name="Text Box 26"/>
            <p:cNvSpPr txBox="1">
              <a:spLocks noChangeArrowheads="1"/>
            </p:cNvSpPr>
            <p:nvPr/>
          </p:nvSpPr>
          <p:spPr bwMode="auto">
            <a:xfrm>
              <a:off x="4368"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p3</a:t>
              </a:r>
            </a:p>
          </p:txBody>
        </p:sp>
        <p:sp>
          <p:nvSpPr>
            <p:cNvPr id="1631259" name="Text Box 27"/>
            <p:cNvSpPr txBox="1">
              <a:spLocks noChangeArrowheads="1"/>
            </p:cNvSpPr>
            <p:nvPr/>
          </p:nvSpPr>
          <p:spPr bwMode="auto">
            <a:xfrm>
              <a:off x="470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p4</a:t>
              </a:r>
            </a:p>
          </p:txBody>
        </p:sp>
        <p:sp>
          <p:nvSpPr>
            <p:cNvPr id="1631260" name="Text Box 28"/>
            <p:cNvSpPr txBox="1">
              <a:spLocks noChangeArrowheads="1"/>
            </p:cNvSpPr>
            <p:nvPr/>
          </p:nvSpPr>
          <p:spPr bwMode="auto">
            <a:xfrm>
              <a:off x="4944" y="1440"/>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p5</a:t>
              </a:r>
            </a:p>
          </p:txBody>
        </p:sp>
        <p:sp>
          <p:nvSpPr>
            <p:cNvPr id="1631261" name="Text Box 29"/>
            <p:cNvSpPr txBox="1">
              <a:spLocks noChangeArrowheads="1"/>
            </p:cNvSpPr>
            <p:nvPr/>
          </p:nvSpPr>
          <p:spPr bwMode="auto">
            <a:xfrm>
              <a:off x="5280" y="1440"/>
              <a:ext cx="3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 . .</a:t>
              </a:r>
            </a:p>
          </p:txBody>
        </p:sp>
        <p:sp>
          <p:nvSpPr>
            <p:cNvPr id="1631262" name="Text Box 30"/>
            <p:cNvSpPr txBox="1">
              <a:spLocks noChangeArrowheads="1"/>
            </p:cNvSpPr>
            <p:nvPr/>
          </p:nvSpPr>
          <p:spPr bwMode="auto">
            <a:xfrm>
              <a:off x="3552" y="2976"/>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a:t>
              </a:r>
            </a:p>
            <a:p>
              <a:pPr>
                <a:spcBef>
                  <a:spcPct val="50000"/>
                </a:spcBef>
              </a:pPr>
              <a:r>
                <a:rPr lang="en-US" sz="1600"/>
                <a:t>.</a:t>
              </a:r>
            </a:p>
            <a:p>
              <a:pPr>
                <a:spcBef>
                  <a:spcPct val="50000"/>
                </a:spcBef>
              </a:pPr>
              <a:r>
                <a:rPr lang="en-US" sz="1600"/>
                <a:t>.</a:t>
              </a:r>
            </a:p>
          </p:txBody>
        </p:sp>
      </p:grpSp>
      <p:sp>
        <p:nvSpPr>
          <p:cNvPr id="1631263" name="Oval 31"/>
          <p:cNvSpPr>
            <a:spLocks noChangeArrowheads="1"/>
          </p:cNvSpPr>
          <p:nvPr/>
        </p:nvSpPr>
        <p:spPr bwMode="auto">
          <a:xfrm rot="-5400000">
            <a:off x="3276600" y="2743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4" name="Oval 32"/>
          <p:cNvSpPr>
            <a:spLocks noChangeArrowheads="1"/>
          </p:cNvSpPr>
          <p:nvPr/>
        </p:nvSpPr>
        <p:spPr bwMode="auto">
          <a:xfrm rot="-5400000">
            <a:off x="3200400" y="1981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5" name="Oval 33"/>
          <p:cNvSpPr>
            <a:spLocks noChangeArrowheads="1"/>
          </p:cNvSpPr>
          <p:nvPr/>
        </p:nvSpPr>
        <p:spPr bwMode="auto">
          <a:xfrm rot="-5400000">
            <a:off x="2362200" y="24384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6" name="Oval 34"/>
          <p:cNvSpPr>
            <a:spLocks noChangeArrowheads="1"/>
          </p:cNvSpPr>
          <p:nvPr/>
        </p:nvSpPr>
        <p:spPr bwMode="auto">
          <a:xfrm rot="-5400000">
            <a:off x="3427413" y="22844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7" name="Freeform 35" descr="5%"/>
          <p:cNvSpPr>
            <a:spLocks/>
          </p:cNvSpPr>
          <p:nvPr/>
        </p:nvSpPr>
        <p:spPr bwMode="auto">
          <a:xfrm rot="5400000" flipV="1">
            <a:off x="4876800" y="1676400"/>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pattFill prst="pct5">
                  <a:fgClr>
                    <a:schemeClr val="tx1"/>
                  </a:fgClr>
                  <a:bgClr>
                    <a:srgbClr val="FFFFFF"/>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1268" name="Oval 36"/>
          <p:cNvSpPr>
            <a:spLocks noChangeArrowheads="1"/>
          </p:cNvSpPr>
          <p:nvPr/>
        </p:nvSpPr>
        <p:spPr bwMode="auto">
          <a:xfrm rot="5400000" flipV="1">
            <a:off x="6400800" y="2133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69" name="Oval 37"/>
          <p:cNvSpPr>
            <a:spLocks noChangeArrowheads="1"/>
          </p:cNvSpPr>
          <p:nvPr/>
        </p:nvSpPr>
        <p:spPr bwMode="auto">
          <a:xfrm rot="5400000" flipV="1">
            <a:off x="5040313" y="2132013"/>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70" name="Oval 38"/>
          <p:cNvSpPr>
            <a:spLocks noChangeArrowheads="1"/>
          </p:cNvSpPr>
          <p:nvPr/>
        </p:nvSpPr>
        <p:spPr bwMode="auto">
          <a:xfrm rot="5400000" flipV="1">
            <a:off x="5562600" y="27432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71" name="Oval 39"/>
          <p:cNvSpPr>
            <a:spLocks noChangeArrowheads="1"/>
          </p:cNvSpPr>
          <p:nvPr/>
        </p:nvSpPr>
        <p:spPr bwMode="auto">
          <a:xfrm rot="5400000" flipV="1">
            <a:off x="5562600" y="1752600"/>
            <a:ext cx="76200" cy="762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1272" name="Text Box 40"/>
          <p:cNvSpPr txBox="1">
            <a:spLocks noChangeArrowheads="1"/>
          </p:cNvSpPr>
          <p:nvPr/>
        </p:nvSpPr>
        <p:spPr bwMode="auto">
          <a:xfrm>
            <a:off x="7467600" y="4876801"/>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Proximity Matrix</a:t>
            </a:r>
          </a:p>
        </p:txBody>
      </p:sp>
      <p:sp>
        <p:nvSpPr>
          <p:cNvPr id="1631273" name="Rectangle 41"/>
          <p:cNvSpPr>
            <a:spLocks noChangeArrowheads="1"/>
          </p:cNvSpPr>
          <p:nvPr/>
        </p:nvSpPr>
        <p:spPr bwMode="auto">
          <a:xfrm>
            <a:off x="1905000" y="3733800"/>
            <a:ext cx="57912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spcBef>
                <a:spcPts val="200"/>
              </a:spcBef>
              <a:spcAft>
                <a:spcPts val="200"/>
              </a:spcAft>
              <a:buClr>
                <a:srgbClr val="0C7B9C"/>
              </a:buClr>
              <a:buSzPct val="75000"/>
              <a:buFont typeface="Monotype Sorts" pitchFamily="2" charset="2"/>
              <a:buChar char="l"/>
            </a:pPr>
            <a:r>
              <a:rPr lang="en-US" sz="2400"/>
              <a:t>MIN</a:t>
            </a:r>
          </a:p>
          <a:p>
            <a:pPr marL="342900" indent="-342900">
              <a:spcBef>
                <a:spcPts val="200"/>
              </a:spcBef>
              <a:spcAft>
                <a:spcPts val="200"/>
              </a:spcAft>
              <a:buClr>
                <a:srgbClr val="0C7B9C"/>
              </a:buClr>
              <a:buSzPct val="75000"/>
              <a:buFont typeface="Monotype Sorts" pitchFamily="2" charset="2"/>
              <a:buChar char="l"/>
            </a:pPr>
            <a:r>
              <a:rPr lang="en-US" sz="2400"/>
              <a:t>MAX</a:t>
            </a:r>
          </a:p>
          <a:p>
            <a:pPr marL="342900" indent="-342900">
              <a:spcBef>
                <a:spcPts val="200"/>
              </a:spcBef>
              <a:spcAft>
                <a:spcPts val="200"/>
              </a:spcAft>
              <a:buClr>
                <a:srgbClr val="0C7B9C"/>
              </a:buClr>
              <a:buSzPct val="75000"/>
              <a:buFont typeface="Monotype Sorts" pitchFamily="2" charset="2"/>
              <a:buChar char="l"/>
            </a:pPr>
            <a:r>
              <a:rPr lang="en-US" sz="2400"/>
              <a:t>Group Average</a:t>
            </a:r>
          </a:p>
          <a:p>
            <a:pPr marL="342900" indent="-342900">
              <a:spcBef>
                <a:spcPts val="200"/>
              </a:spcBef>
              <a:spcAft>
                <a:spcPts val="200"/>
              </a:spcAft>
              <a:buClr>
                <a:srgbClr val="0C7B9C"/>
              </a:buClr>
              <a:buSzPct val="75000"/>
              <a:buFont typeface="Monotype Sorts" pitchFamily="2" charset="2"/>
              <a:buChar char="l"/>
            </a:pPr>
            <a:r>
              <a:rPr lang="en-US" sz="2400">
                <a:solidFill>
                  <a:srgbClr val="FF0000"/>
                </a:solidFill>
              </a:rPr>
              <a:t>Distance Between Centroids</a:t>
            </a:r>
          </a:p>
          <a:p>
            <a:pPr marL="342900" indent="-342900">
              <a:spcBef>
                <a:spcPts val="200"/>
              </a:spcBef>
              <a:spcAft>
                <a:spcPts val="200"/>
              </a:spcAft>
              <a:buClr>
                <a:srgbClr val="0C7B9C"/>
              </a:buClr>
              <a:buSzPct val="75000"/>
              <a:buFont typeface="Monotype Sorts" pitchFamily="2" charset="2"/>
              <a:buChar char="l"/>
            </a:pPr>
            <a:r>
              <a:rPr lang="en-US" sz="2400"/>
              <a:t>Other methods driven by an objective function</a:t>
            </a:r>
          </a:p>
          <a:p>
            <a:pPr marL="742950" lvl="1" indent="-285750">
              <a:spcBef>
                <a:spcPts val="200"/>
              </a:spcBef>
              <a:spcAft>
                <a:spcPts val="200"/>
              </a:spcAft>
              <a:buClr>
                <a:srgbClr val="0C7B9C"/>
              </a:buClr>
              <a:buSzPct val="100000"/>
              <a:buFont typeface="Arial" charset="0"/>
              <a:buChar char="–"/>
            </a:pPr>
            <a:r>
              <a:rPr lang="en-US" sz="2000"/>
              <a:t>Ward’s Method uses squared error</a:t>
            </a:r>
            <a:endParaRPr lang="en-US" sz="2400"/>
          </a:p>
        </p:txBody>
      </p:sp>
      <p:sp>
        <p:nvSpPr>
          <p:cNvPr id="1631274" name="Text Box 42"/>
          <p:cNvSpPr txBox="1">
            <a:spLocks noChangeArrowheads="1"/>
          </p:cNvSpPr>
          <p:nvPr/>
        </p:nvSpPr>
        <p:spPr bwMode="auto">
          <a:xfrm>
            <a:off x="2743200" y="2362200"/>
            <a:ext cx="228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sym typeface="Symbol" pitchFamily="18" charset="2"/>
              </a:rPr>
              <a:t></a:t>
            </a:r>
          </a:p>
        </p:txBody>
      </p:sp>
      <p:sp>
        <p:nvSpPr>
          <p:cNvPr id="1631275" name="Text Box 43"/>
          <p:cNvSpPr txBox="1">
            <a:spLocks noChangeArrowheads="1"/>
          </p:cNvSpPr>
          <p:nvPr/>
        </p:nvSpPr>
        <p:spPr bwMode="auto">
          <a:xfrm>
            <a:off x="5638800" y="2362200"/>
            <a:ext cx="228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sym typeface="Symbol" pitchFamily="18" charset="2"/>
              </a:rPr>
              <a:t></a:t>
            </a:r>
          </a:p>
        </p:txBody>
      </p:sp>
    </p:spTree>
    <p:extLst>
      <p:ext uri="{BB962C8B-B14F-4D97-AF65-F5344CB8AC3E}">
        <p14:creationId xmlns:p14="http://schemas.microsoft.com/office/powerpoint/2010/main" val="17236071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Link – Complete Link</a:t>
            </a:r>
          </a:p>
        </p:txBody>
      </p:sp>
      <p:sp>
        <p:nvSpPr>
          <p:cNvPr id="3" name="Content Placeholder 2"/>
          <p:cNvSpPr>
            <a:spLocks noGrp="1"/>
          </p:cNvSpPr>
          <p:nvPr>
            <p:ph idx="1"/>
          </p:nvPr>
        </p:nvSpPr>
        <p:spPr/>
        <p:txBody>
          <a:bodyPr/>
          <a:lstStyle/>
          <a:p>
            <a:r>
              <a:rPr lang="en-US" dirty="0"/>
              <a:t>Another way to view the processing of the hierarchical algorithm is that we create links between their </a:t>
            </a:r>
            <a:r>
              <a:rPr lang="en-US" dirty="0">
                <a:solidFill>
                  <a:schemeClr val="accent6">
                    <a:lumMod val="75000"/>
                  </a:schemeClr>
                </a:solidFill>
              </a:rPr>
              <a:t>elements</a:t>
            </a:r>
            <a:r>
              <a:rPr lang="en-US" dirty="0"/>
              <a:t> in order of </a:t>
            </a:r>
            <a:r>
              <a:rPr lang="en-US" dirty="0">
                <a:solidFill>
                  <a:srgbClr val="0070C0"/>
                </a:solidFill>
              </a:rPr>
              <a:t>increasing distance</a:t>
            </a:r>
          </a:p>
          <a:p>
            <a:pPr marL="0" indent="0">
              <a:buNone/>
            </a:pPr>
            <a:endParaRPr lang="en-US" dirty="0">
              <a:solidFill>
                <a:srgbClr val="0070C0"/>
              </a:solidFill>
            </a:endParaRPr>
          </a:p>
          <a:p>
            <a:pPr lvl="1"/>
            <a:r>
              <a:rPr lang="en-US" dirty="0"/>
              <a:t>The MIN – Single Link</a:t>
            </a:r>
          </a:p>
          <a:p>
            <a:pPr lvl="1"/>
            <a:r>
              <a:rPr lang="en-US" dirty="0"/>
              <a:t>The MAX – Complete Link</a:t>
            </a:r>
          </a:p>
        </p:txBody>
      </p:sp>
    </p:spTree>
    <p:extLst>
      <p:ext uri="{BB962C8B-B14F-4D97-AF65-F5344CB8AC3E}">
        <p14:creationId xmlns:p14="http://schemas.microsoft.com/office/powerpoint/2010/main" val="19156230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11397</TotalTime>
  <Words>5083</Words>
  <Application>Microsoft Macintosh PowerPoint</Application>
  <PresentationFormat>Widescreen</PresentationFormat>
  <Paragraphs>909</Paragraphs>
  <Slides>142</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142</vt:i4>
      </vt:variant>
    </vt:vector>
  </HeadingPairs>
  <TitlesOfParts>
    <vt:vector size="155" baseType="lpstr">
      <vt:lpstr>Arial</vt:lpstr>
      <vt:lpstr>Calibri</vt:lpstr>
      <vt:lpstr>Calibri Light</vt:lpstr>
      <vt:lpstr>Cambria Math</vt:lpstr>
      <vt:lpstr>Monotype Sorts</vt:lpstr>
      <vt:lpstr>sohne</vt:lpstr>
      <vt:lpstr>Söhne</vt:lpstr>
      <vt:lpstr>Times New Roman</vt:lpstr>
      <vt:lpstr>Wingdings</vt:lpstr>
      <vt:lpstr>Office Theme</vt:lpstr>
      <vt:lpstr>VISIO</vt:lpstr>
      <vt:lpstr>Visio</vt:lpstr>
      <vt:lpstr>MSPhotoEd.3</vt:lpstr>
      <vt:lpstr>Machine learning clustering algorithms-II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Distribution</vt:lpstr>
      <vt:lpstr>PowerPoint Presentation</vt:lpstr>
      <vt:lpstr>Gaussian Distribution</vt:lpstr>
      <vt:lpstr>Gaussian Model</vt:lpstr>
      <vt:lpstr>Fitting the model</vt:lpstr>
      <vt:lpstr>Maximum Likelihood Estimation (MLE)</vt:lpstr>
      <vt:lpstr>Maximum Likelihood Estimation (MLE)</vt:lpstr>
      <vt:lpstr>MLE</vt:lpstr>
      <vt:lpstr>Gaussian Distribution Anomaly Detection Algorithm: Let us consider that there are m data-points (instances) each with n selected features.  The Mean parameter for each feature (j = 1 to n) is fit.  The Variance parameter for each feature (j = 1 to n) is fit.  Given a new data-point, x = {x_1, x_2, … , x_j}, p(x) is given by:   Now, a threshold parameter, ε is selected such that,  if p(x) &lt; ε:  # x is an ANOMALY or OUTLIER !!!!  else:  # x is NOT an ANOMALY or OUTLIER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Isolation Forest</vt:lpstr>
      <vt:lpstr>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Anomaly Detection vs. Supervised Learning</vt:lpstr>
      <vt:lpstr>Role of PCA in anomaly detection</vt:lpstr>
      <vt:lpstr>PowerPoint Presentation</vt:lpstr>
      <vt:lpstr>PowerPoint Presentation</vt:lpstr>
      <vt:lpstr>PowerPoint Presentation</vt:lpstr>
      <vt:lpstr>Hierarchical Clustering</vt:lpstr>
      <vt:lpstr>Hierarchical Clustering </vt:lpstr>
      <vt:lpstr>Strengths of Hierarchical Clustering</vt:lpstr>
      <vt:lpstr>PowerPoint Presentation</vt:lpstr>
      <vt:lpstr>Agglomerative Clustering Algorithm</vt:lpstr>
      <vt:lpstr>Starting Situation </vt:lpstr>
      <vt:lpstr>Intermediate Situation</vt:lpstr>
      <vt:lpstr>Intermediate Situation</vt:lpstr>
      <vt:lpstr>After Merging</vt:lpstr>
      <vt:lpstr>How to Define Inter-Cluster Similarity</vt:lpstr>
      <vt:lpstr>How to Define Inter-Cluster Similarity</vt:lpstr>
      <vt:lpstr>How to Define Inter-Cluster Similarity</vt:lpstr>
      <vt:lpstr>How to Define Inter-Cluster Similarity</vt:lpstr>
      <vt:lpstr>How to Define Inter-Cluster Similarity</vt:lpstr>
      <vt:lpstr>Single Link – Complete Link</vt:lpstr>
      <vt:lpstr>Hierarchical Clustering: MIN</vt:lpstr>
      <vt:lpstr>Strength of MIN</vt:lpstr>
      <vt:lpstr>Limitations of MIN</vt:lpstr>
      <vt:lpstr>Hierarchical Clustering: MAX</vt:lpstr>
      <vt:lpstr>Strength of MAX</vt:lpstr>
      <vt:lpstr>Limitations of MAX</vt:lpstr>
      <vt:lpstr>Cluster Similarity: Group Average</vt:lpstr>
      <vt:lpstr>Hierarchical Clustering: Group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Clustering: Group Average</vt:lpstr>
      <vt:lpstr>Cluster Similarity: Ward’s Method</vt:lpstr>
      <vt:lpstr>Hierarchical Clustering: Comparison</vt:lpstr>
      <vt:lpstr>Hierarchical Clustering:   Time and Space requirements</vt:lpstr>
      <vt:lpstr>Hierarchical Clustering: Problems and Limitations</vt:lpstr>
      <vt:lpstr>DBSCAN</vt:lpstr>
      <vt:lpstr>DBSCAN: Density-Based Clustering</vt:lpstr>
      <vt:lpstr>DBSCAN</vt:lpstr>
      <vt:lpstr>DBSCAN: Core, Border, and Noise Points</vt:lpstr>
      <vt:lpstr>DBSCAN: Core, Border and Noise Points</vt:lpstr>
      <vt:lpstr>Density-Connected points</vt:lpstr>
      <vt:lpstr>DBSCAN Algorithm</vt:lpstr>
      <vt:lpstr>DBSCAN: Determining Eps and MinPts</vt:lpstr>
      <vt:lpstr>PowerPoint Presentation</vt:lpstr>
      <vt:lpstr>PowerPoint Presentation</vt:lpstr>
      <vt:lpstr>PowerPoint Presentation</vt:lpstr>
      <vt:lpstr>PowerPoint Presentation</vt:lpstr>
      <vt:lpstr>PowerPoint Presentation</vt:lpstr>
      <vt:lpstr>When DBSCAN Works Well</vt:lpstr>
      <vt:lpstr>When DBSCAN Does NOT Work Well</vt:lpstr>
      <vt:lpstr>DBSCAN: Sensitive to Parameters</vt:lpstr>
      <vt:lpstr>Other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clustering algorithms-II </dc:title>
  <dc:creator>Pranjal Kumar</dc:creator>
  <cp:lastModifiedBy>Pranjal Kumar</cp:lastModifiedBy>
  <cp:revision>116</cp:revision>
  <dcterms:created xsi:type="dcterms:W3CDTF">2023-08-05T03:44:17Z</dcterms:created>
  <dcterms:modified xsi:type="dcterms:W3CDTF">2023-08-24T07:05:25Z</dcterms:modified>
</cp:coreProperties>
</file>